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1054" r:id="rId2"/>
    <p:sldId id="993" r:id="rId3"/>
    <p:sldId id="957" r:id="rId4"/>
    <p:sldId id="936" r:id="rId5"/>
    <p:sldId id="942" r:id="rId6"/>
    <p:sldId id="935" r:id="rId7"/>
    <p:sldId id="995" r:id="rId8"/>
    <p:sldId id="991" r:id="rId9"/>
    <p:sldId id="941" r:id="rId10"/>
    <p:sldId id="943" r:id="rId11"/>
    <p:sldId id="937" r:id="rId12"/>
    <p:sldId id="934" r:id="rId13"/>
    <p:sldId id="1004" r:id="rId14"/>
    <p:sldId id="940" r:id="rId15"/>
    <p:sldId id="945" r:id="rId16"/>
    <p:sldId id="377" r:id="rId17"/>
    <p:sldId id="1001" r:id="rId18"/>
    <p:sldId id="929" r:id="rId19"/>
    <p:sldId id="1057" r:id="rId20"/>
    <p:sldId id="1058" r:id="rId21"/>
    <p:sldId id="1059" r:id="rId22"/>
    <p:sldId id="1060" r:id="rId23"/>
    <p:sldId id="1061" r:id="rId24"/>
    <p:sldId id="100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 潇俊" initials="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503F"/>
    <a:srgbClr val="FAFCFD"/>
    <a:srgbClr val="1896FD"/>
    <a:srgbClr val="4E4CFD"/>
    <a:srgbClr val="4CAD96"/>
    <a:srgbClr val="50D6D0"/>
    <a:srgbClr val="28EDE4"/>
    <a:srgbClr val="D81E06"/>
    <a:srgbClr val="207B7C"/>
    <a:srgbClr val="131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7" autoAdjust="0"/>
    <p:restoredTop sz="91004" autoAdjust="0"/>
  </p:normalViewPr>
  <p:slideViewPr>
    <p:cSldViewPr snapToGrid="0">
      <p:cViewPr varScale="1">
        <p:scale>
          <a:sx n="105" d="100"/>
          <a:sy n="105" d="100"/>
        </p:scale>
        <p:origin x="800" y="200"/>
      </p:cViewPr>
      <p:guideLst>
        <p:guide orient="horz" pos="221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10EC7-CB2C-4BA2-ACF5-46946E2C0686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EBBB9-D682-4DFE-9A62-095310FA4E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大家好，今天给大家介绍一下我们叁体新开发的新产品</a:t>
            </a:r>
            <a:r>
              <a:rPr lang="en-US" altLang="zh-CN" dirty="0"/>
              <a:t>——</a:t>
            </a:r>
            <a:r>
              <a:rPr lang="en-US" altLang="zh-CN" dirty="0" err="1"/>
              <a:t>SpaceV</a:t>
            </a:r>
            <a:r>
              <a:rPr lang="zh-CN" altLang="en-US" dirty="0"/>
              <a:t>虚拟工作室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超越视频会议和现实会议室：超越视频会议：</a:t>
            </a:r>
            <a:r>
              <a:rPr lang="en-US" altLang="zh-CN" dirty="0" err="1">
                <a:solidFill>
                  <a:schemeClr val="bg1"/>
                </a:solidFill>
              </a:rPr>
              <a:t>SpaceV</a:t>
            </a:r>
            <a:r>
              <a:rPr lang="zh-CN" altLang="en-US" dirty="0">
                <a:solidFill>
                  <a:schemeClr val="bg1"/>
                </a:solidFill>
              </a:rPr>
              <a:t>并不是视频会议升级版，具备其所没有的临场感和沉浸感，增强团队凝聚力和参与感；超越真实空间：不仅拥有永久的项目空间，还可以做真实世界不能做的事，如</a:t>
            </a:r>
            <a:r>
              <a:rPr lang="en-US" altLang="zh-CN" dirty="0">
                <a:solidFill>
                  <a:schemeClr val="bg1"/>
                </a:solidFill>
              </a:rPr>
              <a:t>3D</a:t>
            </a:r>
            <a:r>
              <a:rPr lang="zh-CN" altLang="en-US" dirty="0">
                <a:solidFill>
                  <a:schemeClr val="bg1"/>
                </a:solidFill>
              </a:rPr>
              <a:t>环境批注等等</a:t>
            </a:r>
            <a:r>
              <a:rPr lang="en-US" altLang="zh-CN" dirty="0">
                <a:solidFill>
                  <a:schemeClr val="bg1"/>
                </a:solidFill>
              </a:rPr>
              <a:t>2SpaceV</a:t>
            </a:r>
            <a:r>
              <a:rPr lang="zh-CN" altLang="en-US" dirty="0">
                <a:solidFill>
                  <a:schemeClr val="bg1"/>
                </a:solidFill>
              </a:rPr>
              <a:t>还可以提供</a:t>
            </a:r>
            <a:r>
              <a:rPr lang="en-US" altLang="zh-CN" dirty="0">
                <a:solidFill>
                  <a:schemeClr val="bg1"/>
                </a:solidFill>
              </a:rPr>
              <a:t>SDK</a:t>
            </a:r>
            <a:r>
              <a:rPr lang="zh-CN" altLang="en-US" dirty="0">
                <a:solidFill>
                  <a:schemeClr val="bg1"/>
                </a:solidFill>
              </a:rPr>
              <a:t>给客户快速开发。</a:t>
            </a: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这边我们一起看下我们</a:t>
            </a:r>
            <a:r>
              <a:rPr kumimoji="1" lang="en-US" altLang="zh-CN" dirty="0" err="1"/>
              <a:t>SpaceV</a:t>
            </a:r>
            <a:r>
              <a:rPr kumimoji="1" lang="zh-CN" altLang="en-US" dirty="0"/>
              <a:t>的演示视频，这个是我们戴上</a:t>
            </a:r>
            <a:r>
              <a:rPr kumimoji="1" lang="en-US" altLang="zh-CN" dirty="0"/>
              <a:t>VR</a:t>
            </a:r>
            <a:r>
              <a:rPr kumimoji="1" lang="zh-CN" altLang="en-US" dirty="0"/>
              <a:t>头显之后，在头显内看到的画面，真实录制的视频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其他客户还可以利用叁体的</a:t>
            </a:r>
            <a:r>
              <a:rPr lang="en-US" altLang="zh-CN" dirty="0"/>
              <a:t>VRSDK</a:t>
            </a:r>
            <a:r>
              <a:rPr lang="zh-CN" altLang="en-US" dirty="0"/>
              <a:t>来开发各种行业应用，如：</a:t>
            </a:r>
            <a:r>
              <a:rPr lang="zh-CN" altLang="en-US" dirty="0">
                <a:solidFill>
                  <a:schemeClr val="bg1"/>
                </a:solidFill>
              </a:rPr>
              <a:t>金融：虚拟营业厅、医疗：虚拟会诊室以及虚拟展厅等</a:t>
            </a: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这个是</a:t>
            </a:r>
            <a:r>
              <a:rPr lang="en-US" altLang="zh-CN" dirty="0" err="1"/>
              <a:t>SpaceV</a:t>
            </a:r>
            <a:r>
              <a:rPr lang="zh-CN" altLang="en-US" dirty="0"/>
              <a:t>云服务的收费标准，大概了解下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这个是我们支持所有的部署方式，公有云、私有云以及混合云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这个是</a:t>
            </a:r>
            <a:r>
              <a:rPr lang="en-US" altLang="zh-CN" dirty="0" err="1"/>
              <a:t>SpaceV</a:t>
            </a:r>
            <a:r>
              <a:rPr lang="zh-CN" altLang="en-US" dirty="0"/>
              <a:t>云服务的收费标准，大概了解下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dirty="0"/>
              <a:t>既然</a:t>
            </a:r>
            <a:r>
              <a:rPr kumimoji="1" lang="en-US" altLang="zh-CN" dirty="0" err="1"/>
              <a:t>SpaceV</a:t>
            </a:r>
            <a:r>
              <a:rPr kumimoji="1" lang="zh-CN" altLang="en-US" dirty="0"/>
              <a:t>这么强大的应用，那么叁体为什么会选择它并且把它做出来呢？</a:t>
            </a:r>
            <a:r>
              <a:rPr kumimoji="1" lang="en-US" altLang="zh-CN" dirty="0"/>
              <a:t>1</a:t>
            </a:r>
            <a:r>
              <a:rPr kumimoji="1" lang="zh-CN" altLang="en-US" dirty="0"/>
              <a:t>叁体有着非常丰富的视频技术积累，核心</a:t>
            </a:r>
            <a:r>
              <a:rPr lang="zh-CN" altLang="en-US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创始团队成员在音视频通讯领域的平均工龄</a:t>
            </a:r>
            <a:r>
              <a:rPr lang="en-US" altLang="zh-CN" sz="3200" b="1" spc="300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2</a:t>
            </a:r>
            <a:r>
              <a:rPr lang="zh-CN" altLang="en-US" b="1" dirty="0">
                <a:solidFill>
                  <a:schemeClr val="bg1"/>
                </a:solidFill>
              </a:rPr>
              <a:t>叁体拥有</a:t>
            </a:r>
            <a:r>
              <a:rPr lang="zh-CN" altLang="en-US" sz="2000" b="1" dirty="0">
                <a:solidFill>
                  <a:srgbClr val="FF0000"/>
                </a:solidFill>
              </a:rPr>
              <a:t>连接一切</a:t>
            </a:r>
            <a:r>
              <a:rPr lang="zh-CN" altLang="en-US" b="1" dirty="0">
                <a:solidFill>
                  <a:schemeClr val="bg1"/>
                </a:solidFill>
              </a:rPr>
              <a:t>的视频通讯</a:t>
            </a:r>
            <a:r>
              <a:rPr lang="en-US" altLang="zh-CN" b="1" dirty="0">
                <a:solidFill>
                  <a:schemeClr val="bg1"/>
                </a:solidFill>
              </a:rPr>
              <a:t>SDK</a:t>
            </a:r>
            <a:r>
              <a:rPr lang="zh-CN" altLang="en-US" b="1" dirty="0">
                <a:solidFill>
                  <a:schemeClr val="bg1"/>
                </a:solidFill>
              </a:rPr>
              <a:t>，其中包括了所有软件操作系统和硬件终端，所以叁体来开发</a:t>
            </a:r>
            <a:r>
              <a:rPr lang="en-US" altLang="zh-CN" b="1" dirty="0" err="1">
                <a:solidFill>
                  <a:schemeClr val="bg1"/>
                </a:solidFill>
              </a:rPr>
              <a:t>SpaceV</a:t>
            </a:r>
            <a:r>
              <a:rPr lang="zh-CN" altLang="en-US" b="1" dirty="0">
                <a:solidFill>
                  <a:schemeClr val="bg1"/>
                </a:solidFill>
              </a:rPr>
              <a:t>就水到渠成。</a:t>
            </a:r>
            <a:endParaRPr lang="zh-CN" altLang="en-US" dirty="0">
              <a:solidFill>
                <a:schemeClr val="bg1"/>
              </a:solidFill>
              <a:effectLst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所以，站在今天这个时点上，叁体面临了巨大的市场机遇，我们的口号是：叁体网络，连接视界。谢谢大家！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随着疫情的催化，目前远程工作已经越来越普及，近期比较典型的例子就是携程推出了</a:t>
            </a:r>
            <a:r>
              <a:rPr kumimoji="1" lang="en-US" altLang="zh-CN" dirty="0"/>
              <a:t>3+2</a:t>
            </a:r>
            <a:r>
              <a:rPr kumimoji="1" lang="zh-CN" altLang="en-US" dirty="0"/>
              <a:t>的混合办公模式，一周有两天可在家办公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bg1"/>
                </a:solidFill>
              </a:rPr>
              <a:t>而目前的远程工作则有着不可避免的痛点：现场感、人际沟通、以及游戏团建等等，极其缺少团队凝聚力和参与感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随着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的飞速发展，目前已经到了高可用状态，拥有</a:t>
            </a:r>
            <a:r>
              <a:rPr lang="en-US" altLang="zh-CN" dirty="0">
                <a:solidFill>
                  <a:schemeClr val="bg1"/>
                </a:solidFill>
              </a:rPr>
              <a:t>4K</a:t>
            </a:r>
            <a:r>
              <a:rPr lang="zh-CN" altLang="en-US" dirty="0">
                <a:solidFill>
                  <a:schemeClr val="bg1"/>
                </a:solidFill>
              </a:rPr>
              <a:t>分辨率和</a:t>
            </a:r>
            <a:r>
              <a:rPr lang="en-US" altLang="zh-CN" dirty="0">
                <a:solidFill>
                  <a:schemeClr val="bg1"/>
                </a:solidFill>
              </a:rPr>
              <a:t>120HZ</a:t>
            </a:r>
            <a:r>
              <a:rPr lang="zh-CN" altLang="en-US" dirty="0">
                <a:solidFill>
                  <a:schemeClr val="bg1"/>
                </a:solidFill>
              </a:rPr>
              <a:t>的高刷新率，价格也越来越亲民。加上元宇宙的爆火，提供了更好的生态，更多人使用VR。所以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设备已经从游戏娱乐必然普及前提下，慢慢也会从生活场景到工作场景</a:t>
            </a:r>
            <a:r>
              <a:rPr kumimoji="1" lang="zh-CN" altLang="en-US" dirty="0">
                <a:solidFill>
                  <a:schemeClr val="bg1"/>
                </a:solidFill>
              </a:rPr>
              <a:t>的转变。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随着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的飞速发展，目前已经到了高可用状态，拥有</a:t>
            </a:r>
            <a:r>
              <a:rPr lang="en-US" altLang="zh-CN" dirty="0">
                <a:solidFill>
                  <a:schemeClr val="bg1"/>
                </a:solidFill>
              </a:rPr>
              <a:t>4K</a:t>
            </a:r>
            <a:r>
              <a:rPr lang="zh-CN" altLang="en-US" dirty="0">
                <a:solidFill>
                  <a:schemeClr val="bg1"/>
                </a:solidFill>
              </a:rPr>
              <a:t>分辨率和</a:t>
            </a:r>
            <a:r>
              <a:rPr lang="en-US" altLang="zh-CN" dirty="0">
                <a:solidFill>
                  <a:schemeClr val="bg1"/>
                </a:solidFill>
              </a:rPr>
              <a:t>120HZ</a:t>
            </a:r>
            <a:r>
              <a:rPr lang="zh-CN" altLang="en-US" dirty="0">
                <a:solidFill>
                  <a:schemeClr val="bg1"/>
                </a:solidFill>
              </a:rPr>
              <a:t>的高刷新率，价格也越来越亲民。加上元宇宙的爆火，提供了更好的生态，更多人使用VR。所以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设备已经从游戏娱乐必然普及前提下，慢慢也会从生活场景到工作场景</a:t>
            </a:r>
            <a:r>
              <a:rPr kumimoji="1" lang="zh-CN" altLang="en-US" dirty="0">
                <a:solidFill>
                  <a:schemeClr val="bg1"/>
                </a:solidFill>
              </a:rPr>
              <a:t>的转变。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dirty="0"/>
              <a:t>首先说下什么是</a:t>
            </a:r>
            <a:r>
              <a:rPr kumimoji="1" lang="en-US" altLang="zh-CN" dirty="0" err="1"/>
              <a:t>SpaceV</a:t>
            </a:r>
            <a:r>
              <a:rPr kumimoji="1" lang="zh-CN" altLang="en-US" dirty="0"/>
              <a:t>，就是</a:t>
            </a:r>
            <a:r>
              <a:rPr lang="en-US" altLang="zh-CN" b="1" dirty="0">
                <a:solidFill>
                  <a:schemeClr val="bg1"/>
                </a:solidFill>
              </a:rPr>
              <a:t>Space for </a:t>
            </a:r>
            <a:r>
              <a:rPr lang="en-US" altLang="zh-CN" b="1" dirty="0" err="1">
                <a:solidFill>
                  <a:schemeClr val="bg1"/>
                </a:solidFill>
              </a:rPr>
              <a:t>VR+Video</a:t>
            </a:r>
            <a:r>
              <a:rPr lang="zh-CN" altLang="en-US" b="1" dirty="0">
                <a:solidFill>
                  <a:schemeClr val="bg1"/>
                </a:solidFill>
              </a:rPr>
              <a:t>，</a:t>
            </a:r>
            <a:r>
              <a:rPr lang="zh-CN" altLang="en-US" sz="1200" dirty="0">
                <a:solidFill>
                  <a:schemeClr val="bg1"/>
                </a:solidFill>
              </a:rPr>
              <a:t>一个远程协作的</a:t>
            </a:r>
            <a:r>
              <a:rPr lang="en-US" altLang="zh-CN" sz="1200" dirty="0">
                <a:solidFill>
                  <a:schemeClr val="bg1"/>
                </a:solidFill>
              </a:rPr>
              <a:t>VR</a:t>
            </a:r>
            <a:r>
              <a:rPr lang="zh-CN" altLang="en-US" sz="1200" dirty="0">
                <a:solidFill>
                  <a:schemeClr val="bg1"/>
                </a:solidFill>
              </a:rPr>
              <a:t>虚拟空间，是一个</a:t>
            </a:r>
            <a:r>
              <a:rPr lang="en-US" altLang="zh-CN" sz="1200" dirty="0">
                <a:solidFill>
                  <a:schemeClr val="bg1"/>
                </a:solidFill>
              </a:rPr>
              <a:t>SaaS</a:t>
            </a:r>
            <a:r>
              <a:rPr lang="zh-CN" altLang="en-US" sz="1200" dirty="0">
                <a:solidFill>
                  <a:schemeClr val="bg1"/>
                </a:solidFill>
              </a:rPr>
              <a:t>服务的虚拟工作室应用，</a:t>
            </a:r>
            <a:r>
              <a:rPr lang="en-US" altLang="zh-CN" sz="1200" dirty="0">
                <a:solidFill>
                  <a:schemeClr val="bg1"/>
                </a:solidFill>
              </a:rPr>
              <a:t>+Video</a:t>
            </a:r>
            <a:r>
              <a:rPr lang="zh-CN" altLang="en-US" sz="1200" dirty="0">
                <a:solidFill>
                  <a:schemeClr val="bg1"/>
                </a:solidFill>
              </a:rPr>
              <a:t>就是指此程序可以和其他非</a:t>
            </a:r>
            <a:r>
              <a:rPr lang="en-US" altLang="zh-CN" sz="1200" dirty="0">
                <a:solidFill>
                  <a:schemeClr val="bg1"/>
                </a:solidFill>
              </a:rPr>
              <a:t>VR</a:t>
            </a:r>
            <a:r>
              <a:rPr lang="zh-CN" altLang="en-US" sz="1200" dirty="0">
                <a:solidFill>
                  <a:schemeClr val="bg1"/>
                </a:solidFill>
              </a:rPr>
              <a:t>设备手机电脑等进行多方音视频通话。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SpaceV</a:t>
            </a:r>
            <a:r>
              <a:rPr kumimoji="1" lang="zh-CN" altLang="en-US" dirty="0"/>
              <a:t>主要包含了这三方面的功能：视频会议功能、</a:t>
            </a:r>
            <a:r>
              <a:rPr kumimoji="1" lang="en-US" altLang="zh-CN" dirty="0"/>
              <a:t>VR</a:t>
            </a:r>
            <a:r>
              <a:rPr kumimoji="1" lang="zh-CN" altLang="en-US" dirty="0"/>
              <a:t>功能以及安全性功能，相对于现实会议室，</a:t>
            </a:r>
            <a:r>
              <a:rPr kumimoji="1" lang="en-US" altLang="zh-CN" dirty="0" err="1"/>
              <a:t>SpaceV</a:t>
            </a:r>
            <a:r>
              <a:rPr kumimoji="1" lang="zh-CN" altLang="en-US" dirty="0"/>
              <a:t>会有更多的安全保障，使交互内容更安全。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dirty="0"/>
              <a:t>这边说一下</a:t>
            </a:r>
            <a:r>
              <a:rPr kumimoji="1" lang="en-US" altLang="zh-CN" dirty="0" err="1"/>
              <a:t>SpaceV</a:t>
            </a:r>
            <a:r>
              <a:rPr kumimoji="1" lang="zh-CN" altLang="en-US" dirty="0"/>
              <a:t>具体有哪些功能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0F1A8-5EC3-4069-89E2-1D6D85EBFAE7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2089" y="-103033"/>
            <a:ext cx="12638833" cy="71091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3tee.cn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72281" y="1753724"/>
            <a:ext cx="9144000" cy="653317"/>
          </a:xfrm>
        </p:spPr>
        <p:txBody>
          <a:bodyPr>
            <a:normAutofit fontScale="90000"/>
          </a:bodyPr>
          <a:lstStyle/>
          <a:p>
            <a:r>
              <a:rPr lang="en-US" altLang="zh-CN" sz="4400" spc="6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Space</a:t>
            </a:r>
            <a:r>
              <a:rPr lang="en-US" altLang="zh-CN" sz="4400" spc="600" dirty="0" err="1">
                <a:solidFill>
                  <a:srgbClr val="ED50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en-US" altLang="zh-CN" sz="4400" spc="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400" spc="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远程虚拟工作室</a:t>
            </a:r>
            <a:endParaRPr lang="zh-CN" altLang="en-US" sz="7200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2932430"/>
            <a:ext cx="9144000" cy="2056765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杭州叁体网络科技有限公司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V1.0</a:t>
            </a:r>
          </a:p>
          <a:p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2022/03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1"/>
          <p:cNvSpPr txBox="1"/>
          <p:nvPr/>
        </p:nvSpPr>
        <p:spPr>
          <a:xfrm>
            <a:off x="549275" y="147955"/>
            <a:ext cx="3548380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三大核心功能</a:t>
            </a:r>
          </a:p>
        </p:txBody>
      </p:sp>
      <p:sp>
        <p:nvSpPr>
          <p:cNvPr id="7" name="矩形 6"/>
          <p:cNvSpPr/>
          <p:nvPr/>
        </p:nvSpPr>
        <p:spPr>
          <a:xfrm>
            <a:off x="5666307" y="4545592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视频</a:t>
            </a:r>
            <a: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+VR</a:t>
            </a:r>
          </a:p>
        </p:txBody>
      </p:sp>
      <p:sp>
        <p:nvSpPr>
          <p:cNvPr id="8" name="矩形 7"/>
          <p:cNvSpPr/>
          <p:nvPr/>
        </p:nvSpPr>
        <p:spPr>
          <a:xfrm>
            <a:off x="1850428" y="4545592"/>
            <a:ext cx="4864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VR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900334" y="454559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安全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84" y="2462363"/>
            <a:ext cx="3170135" cy="19332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076" y="2437446"/>
            <a:ext cx="3276600" cy="19582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444" y="2449904"/>
            <a:ext cx="3234907" cy="19332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1"/>
          <p:cNvSpPr txBox="1"/>
          <p:nvPr/>
        </p:nvSpPr>
        <p:spPr>
          <a:xfrm>
            <a:off x="518127" y="179812"/>
            <a:ext cx="94498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细节功能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935" y="1505375"/>
            <a:ext cx="8406765" cy="46793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1"/>
          <p:cNvSpPr txBox="1"/>
          <p:nvPr/>
        </p:nvSpPr>
        <p:spPr>
          <a:xfrm>
            <a:off x="536511" y="173058"/>
            <a:ext cx="55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SpaceV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</a:p>
        </p:txBody>
      </p:sp>
      <p:sp>
        <p:nvSpPr>
          <p:cNvPr id="17" name="TextBox 34"/>
          <p:cNvSpPr txBox="1"/>
          <p:nvPr/>
        </p:nvSpPr>
        <p:spPr>
          <a:xfrm>
            <a:off x="568677" y="1832610"/>
            <a:ext cx="555942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、超越视频会议</a:t>
            </a:r>
            <a:endParaRPr lang="zh-CN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具备传统视频会议所没有的临场感和沉浸感</a:t>
            </a:r>
            <a:endParaRPr lang="en-US" altLang="zh-CN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4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2</a:t>
            </a:r>
            <a:r>
              <a:rPr lang="zh-CN" altLang="en-US" sz="24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、超越线下会议室</a:t>
            </a:r>
            <a:endParaRPr lang="zh-CN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拥有永久虚拟空间，可以永久保存相关资料，随时访问，并借此支持“非实时”沟通</a:t>
            </a: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做真实世界无法完成的事，比如，把</a:t>
            </a:r>
            <a: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3D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模型导入虚拟</a:t>
            </a:r>
            <a: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3D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空间讨论，在</a:t>
            </a:r>
            <a: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3D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空间里批注涂鸦</a:t>
            </a:r>
          </a:p>
          <a:p>
            <a:pPr indent="0">
              <a:buFont typeface="Arial" panose="020B0604020202090204" pitchFamily="34" charset="0"/>
              <a:buNone/>
            </a:pPr>
            <a:endParaRPr lang="en-US" altLang="zh-CN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en-US" altLang="zh-CN" sz="24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4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、提供</a:t>
            </a:r>
            <a:r>
              <a:rPr lang="en-US" altLang="zh-CN" sz="24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SDK</a:t>
            </a:r>
            <a:endParaRPr lang="en-US" altLang="zh-CN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第三方软件公司可据此开发</a:t>
            </a:r>
            <a:r>
              <a:rPr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VR+Video</a:t>
            </a: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类应用产品</a:t>
            </a:r>
            <a:endParaRPr lang="en-US" altLang="zh-CN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94260" y="2756926"/>
            <a:ext cx="88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chemeClr val="bg1"/>
                </a:solidFill>
              </a:rPr>
              <a:t>超越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787" y="3299640"/>
            <a:ext cx="2386431" cy="151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4" b="11415"/>
          <a:stretch>
            <a:fillRect/>
          </a:stretch>
        </p:blipFill>
        <p:spPr bwMode="auto">
          <a:xfrm>
            <a:off x="9423903" y="3299640"/>
            <a:ext cx="2231522" cy="151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95" y="2749289"/>
            <a:ext cx="461665" cy="4616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51014" y="2172151"/>
            <a:ext cx="1637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Space</a:t>
            </a:r>
            <a:r>
              <a:rPr lang="en-US" altLang="zh-CN" sz="3200" b="1" dirty="0" err="1">
                <a:solidFill>
                  <a:srgbClr val="ED503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</a:t>
            </a:r>
            <a:endParaRPr lang="en-US" altLang="zh-CN" sz="3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84840" y="4830298"/>
            <a:ext cx="148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</a:rPr>
              <a:t>视频会议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988578" y="4854012"/>
            <a:ext cx="148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</a:rPr>
              <a:t>线下会议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969218" y="3734166"/>
            <a:ext cx="42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</a:rPr>
              <a:t>+</a:t>
            </a:r>
            <a:endParaRPr kumimoji="1" lang="zh-CN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127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演示录像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91665"/>
            <a:ext cx="10515600" cy="4351338"/>
          </a:xfrm>
        </p:spPr>
        <p:txBody>
          <a:bodyPr/>
          <a:lstStyle/>
          <a:p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演示设备</a:t>
            </a:r>
          </a:p>
          <a:p>
            <a:pPr lvl="1"/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VR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头显</a:t>
            </a:r>
          </a:p>
          <a:p>
            <a:pPr lvl="1"/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台电脑</a:t>
            </a:r>
          </a:p>
          <a:p>
            <a:pPr lvl="0"/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场景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</a:p>
          <a:p>
            <a:pPr lvl="1"/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电脑端与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VR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端的音视频互动</a:t>
            </a:r>
          </a:p>
          <a:p>
            <a:pPr lvl="0"/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场景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</a:p>
          <a:p>
            <a:pPr lvl="1"/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VR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里的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个虚拟人声音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行为互动</a:t>
            </a:r>
          </a:p>
          <a:p>
            <a:pPr lvl="0"/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场景</a:t>
            </a: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</a:p>
          <a:p>
            <a:pPr lvl="1"/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VR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里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个虚拟人一起看一段视频录像并讨论</a:t>
            </a:r>
          </a:p>
          <a:p>
            <a:pPr lvl="0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rmal video" descr="normal video">
            <a:hlinkClick r:id="" action="ppaction://media"/>
            <a:extLst>
              <a:ext uri="{FF2B5EF4-FFF2-40B4-BE49-F238E27FC236}">
                <a16:creationId xmlns:a16="http://schemas.microsoft.com/office/drawing/2014/main" id="{4C7CB070-F47C-7F4F-AE68-F466702FB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84" y="-149538"/>
            <a:ext cx="12630912" cy="7157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992222" y="2766218"/>
            <a:ext cx="6481343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SDK for VR</a:t>
            </a:r>
            <a:br>
              <a:rPr kumimoji="1"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kumimoji="1"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供第三方软件公司开发</a:t>
            </a:r>
            <a:r>
              <a:rPr kumimoji="1"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VR+Video</a:t>
            </a:r>
            <a:r>
              <a:rPr kumimoji="1"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</a:t>
            </a:r>
          </a:p>
        </p:txBody>
      </p:sp>
      <p:sp>
        <p:nvSpPr>
          <p:cNvPr id="6" name="标题 6"/>
          <p:cNvSpPr txBox="1"/>
          <p:nvPr/>
        </p:nvSpPr>
        <p:spPr>
          <a:xfrm>
            <a:off x="426085" y="424815"/>
            <a:ext cx="9149080" cy="669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 11"/>
          <p:cNvSpPr txBox="1"/>
          <p:nvPr/>
        </p:nvSpPr>
        <p:spPr>
          <a:xfrm>
            <a:off x="457328" y="165100"/>
            <a:ext cx="55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SDK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场景案例</a:t>
            </a:r>
          </a:p>
        </p:txBody>
      </p:sp>
      <p:sp>
        <p:nvSpPr>
          <p:cNvPr id="36" name="TextBox 34"/>
          <p:cNvSpPr txBox="1"/>
          <p:nvPr/>
        </p:nvSpPr>
        <p:spPr>
          <a:xfrm>
            <a:off x="1638872" y="4580500"/>
            <a:ext cx="221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金融：虚拟营业厅</a:t>
            </a:r>
          </a:p>
        </p:txBody>
      </p:sp>
      <p:sp>
        <p:nvSpPr>
          <p:cNvPr id="37" name="TextBox 34"/>
          <p:cNvSpPr txBox="1"/>
          <p:nvPr/>
        </p:nvSpPr>
        <p:spPr>
          <a:xfrm>
            <a:off x="5256876" y="4580500"/>
            <a:ext cx="221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医疗：心理咨询室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95" y="2564607"/>
            <a:ext cx="3249990" cy="182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10" y="2564607"/>
            <a:ext cx="3246795" cy="182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4"/>
          <p:cNvSpPr txBox="1"/>
          <p:nvPr/>
        </p:nvSpPr>
        <p:spPr>
          <a:xfrm>
            <a:off x="9247725" y="4580500"/>
            <a:ext cx="221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房产：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看房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B4D6009-E149-C64B-82A7-80C0E4FF1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130" y="2564607"/>
            <a:ext cx="3372722" cy="182632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1"/>
          <p:cNvSpPr txBox="1"/>
          <p:nvPr/>
        </p:nvSpPr>
        <p:spPr>
          <a:xfrm>
            <a:off x="421640" y="193357"/>
            <a:ext cx="7146290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真实案例：银行虚拟营业厅需求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854200" y="1641475"/>
            <a:ext cx="8483600" cy="4512945"/>
          </a:xfrm>
        </p:spPr>
        <p:txBody>
          <a:bodyPr>
            <a:normAutofit/>
          </a:bodyPr>
          <a:lstStyle/>
          <a:p>
            <a:pPr algn="l"/>
            <a:r>
              <a:rPr kumimoji="1" lang="zh-CN" altLang="en-US" sz="2000" dirty="0">
                <a:solidFill>
                  <a:schemeClr val="bg1"/>
                </a:solidFill>
              </a:rPr>
              <a:t>总体需求：营造</a:t>
            </a:r>
            <a:r>
              <a:rPr kumimoji="1" lang="zh-CN" altLang="en-US" sz="2000" dirty="0">
                <a:solidFill>
                  <a:schemeClr val="accent2"/>
                </a:solidFill>
              </a:rPr>
              <a:t>虚拟营业厅</a:t>
            </a:r>
            <a:r>
              <a:rPr kumimoji="1" lang="zh-CN" altLang="en-US" sz="2000" dirty="0">
                <a:solidFill>
                  <a:schemeClr val="bg1"/>
                </a:solidFill>
              </a:rPr>
              <a:t>，给高净值客户提供</a:t>
            </a:r>
            <a:r>
              <a:rPr kumimoji="1" lang="zh-CN" altLang="en-US" sz="2000" dirty="0">
                <a:solidFill>
                  <a:schemeClr val="accent2"/>
                </a:solidFill>
              </a:rPr>
              <a:t>VR沉浸式服务体验</a:t>
            </a:r>
            <a:r>
              <a:rPr kumimoji="1" lang="zh-CN" altLang="en-US" sz="2000" dirty="0">
                <a:solidFill>
                  <a:schemeClr val="bg1"/>
                </a:solidFill>
              </a:rPr>
              <a:t>，在VR</a:t>
            </a:r>
            <a:r>
              <a:rPr kumimoji="1" lang="zh-CN" altLang="en-US" sz="2000" dirty="0">
                <a:solidFill>
                  <a:schemeClr val="accent2"/>
                </a:solidFill>
              </a:rPr>
              <a:t>私人银行</a:t>
            </a:r>
            <a:r>
              <a:rPr kumimoji="1" lang="zh-CN" altLang="en-US" sz="2000" dirty="0">
                <a:solidFill>
                  <a:schemeClr val="bg1"/>
                </a:solidFill>
              </a:rPr>
              <a:t>办理业务，能连线专属经理。营业厅可地处风景名胜（如：阿尔卑斯山）。具体需求如下。</a:t>
            </a:r>
            <a:br>
              <a:rPr kumimoji="1" lang="zh-CN" altLang="en-US" sz="2000" dirty="0">
                <a:solidFill>
                  <a:schemeClr val="bg1"/>
                </a:solidFill>
              </a:rPr>
            </a:br>
            <a:br>
              <a:rPr kumimoji="1" lang="zh-CN" altLang="en-US" sz="2000" dirty="0">
                <a:solidFill>
                  <a:schemeClr val="bg1"/>
                </a:solidFill>
              </a:rPr>
            </a:br>
            <a:r>
              <a:rPr kumimoji="1" lang="zh-CN" altLang="en-US" sz="2000" dirty="0">
                <a:solidFill>
                  <a:schemeClr val="bg1"/>
                </a:solidFill>
              </a:rPr>
              <a:t>1、 构建虚拟场景建模：需要一个非常美的风景，网厅线上化，3D场景构建，搭一个虚拟场景（提供代设计）。</a:t>
            </a:r>
            <a:br>
              <a:rPr kumimoji="1" lang="zh-CN" altLang="en-US" sz="2000" dirty="0">
                <a:solidFill>
                  <a:schemeClr val="bg1"/>
                </a:solidFill>
              </a:rPr>
            </a:br>
            <a:r>
              <a:rPr kumimoji="1" lang="zh-CN" altLang="en-US" sz="2000" dirty="0">
                <a:solidFill>
                  <a:schemeClr val="bg1"/>
                </a:solidFill>
              </a:rPr>
              <a:t>2、 互动性：多人进到同一房间，每个人在虚拟营业厅具备单独形象，别人能看到我位置的移动，能看到表情，动作、交谈。所有虚拟人物通过真人驱动（此时真人已佩戴VR眼镜）。人物间可交谈，可从虚拟人物上看到对方表情，听到对方声音，交互要比较真实，不死板。</a:t>
            </a:r>
            <a:br>
              <a:rPr kumimoji="1" lang="zh-CN" altLang="en-US" sz="2000" dirty="0">
                <a:solidFill>
                  <a:schemeClr val="bg1"/>
                </a:solidFill>
              </a:rPr>
            </a:br>
            <a:r>
              <a:rPr kumimoji="1" lang="zh-CN" altLang="en-US" sz="2000" dirty="0">
                <a:solidFill>
                  <a:schemeClr val="bg1"/>
                </a:solidFill>
              </a:rPr>
              <a:t>3、 </a:t>
            </a:r>
            <a:r>
              <a:rPr kumimoji="1" lang="zh-CN" alt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音视频通信</a:t>
            </a:r>
            <a:r>
              <a:rPr kumimoji="1" lang="zh-CN" altLang="en-US" sz="2000" dirty="0">
                <a:solidFill>
                  <a:schemeClr val="bg1"/>
                </a:solidFill>
              </a:rPr>
              <a:t>：在VR空间里的实时音视频传输，如：客户的真实视频影像，电脑桌面共享，视频播放等</a:t>
            </a:r>
            <a:br>
              <a:rPr kumimoji="1" lang="zh-CN" altLang="en-US" sz="2000" dirty="0">
                <a:solidFill>
                  <a:schemeClr val="bg1"/>
                </a:solidFill>
              </a:rPr>
            </a:br>
            <a:r>
              <a:rPr kumimoji="1" lang="zh-CN" altLang="en-US" sz="2000" dirty="0">
                <a:solidFill>
                  <a:schemeClr val="bg1"/>
                </a:solidFill>
              </a:rPr>
              <a:t>4、 办业务：在空间里实现业务办理（与银行系统打通）。初期只有简单业务，如：查询余额。需要以科技感的方式呈现，如悬浮全息屏。</a:t>
            </a:r>
            <a:br>
              <a:rPr kumimoji="1" lang="zh-CN" altLang="en-US" sz="2000" dirty="0">
                <a:solidFill>
                  <a:schemeClr val="bg1"/>
                </a:solidFill>
              </a:rPr>
            </a:br>
            <a:r>
              <a:rPr kumimoji="1" lang="zh-CN" altLang="en-US" sz="2000" dirty="0">
                <a:solidFill>
                  <a:schemeClr val="bg1"/>
                </a:solidFill>
              </a:rPr>
              <a:t>5、 VR硬件设备适配</a:t>
            </a:r>
            <a:r>
              <a:rPr kumimoji="1" lang="zh-CN" altLang="en-US" sz="1600" dirty="0">
                <a:solidFill>
                  <a:schemeClr val="bg1"/>
                </a:solidFill>
              </a:rPr>
              <a:t>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6"/>
          <p:cNvSpPr txBox="1"/>
          <p:nvPr/>
        </p:nvSpPr>
        <p:spPr>
          <a:xfrm>
            <a:off x="438502" y="463085"/>
            <a:ext cx="3592943" cy="669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部署方式</a:t>
            </a:r>
          </a:p>
        </p:txBody>
      </p:sp>
      <p:sp>
        <p:nvSpPr>
          <p:cNvPr id="2" name="矩形 1"/>
          <p:cNvSpPr/>
          <p:nvPr/>
        </p:nvSpPr>
        <p:spPr>
          <a:xfrm>
            <a:off x="2331677" y="421359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公有云</a:t>
            </a:r>
            <a:endParaRPr lang="zh-CN" alt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11226" r="16973" b="12483"/>
          <a:stretch>
            <a:fillRect/>
          </a:stretch>
        </p:blipFill>
        <p:spPr bwMode="auto">
          <a:xfrm>
            <a:off x="1781160" y="2738520"/>
            <a:ext cx="1978196" cy="136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r="12260" b="40592"/>
          <a:stretch>
            <a:fillRect/>
          </a:stretch>
        </p:blipFill>
        <p:spPr bwMode="auto">
          <a:xfrm>
            <a:off x="5285956" y="2764804"/>
            <a:ext cx="2065058" cy="138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5893463" y="421359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私有云</a:t>
            </a:r>
            <a:endParaRPr lang="zh-CN" altLang="en-US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4" t="31254" r="29568" b="26204"/>
          <a:stretch>
            <a:fillRect/>
          </a:stretch>
        </p:blipFill>
        <p:spPr bwMode="auto">
          <a:xfrm>
            <a:off x="8685229" y="2738520"/>
            <a:ext cx="1978196" cy="138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9312486" y="421359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混合云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  <a:p>
            <a:pPr marL="0" indent="0" algn="ctr">
              <a:buNone/>
            </a:pPr>
            <a:endParaRPr lang="zh-CN" altLang="en-US" sz="3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4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叁体背景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0700" y="1746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600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161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市场背景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产品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400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SDK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叁体背景</a:t>
            </a:r>
            <a:endParaRPr lang="zh-CN" altLang="en-US" sz="2400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sz="2000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sz="2000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1"/>
          <p:cNvSpPr txBox="1"/>
          <p:nvPr/>
        </p:nvSpPr>
        <p:spPr>
          <a:xfrm>
            <a:off x="406384" y="170793"/>
            <a:ext cx="55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叁体背景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326867" y="2366803"/>
            <a:ext cx="7834528" cy="1325563"/>
          </a:xfrm>
        </p:spPr>
        <p:txBody>
          <a:bodyPr>
            <a:noAutofit/>
          </a:bodyPr>
          <a:lstStyle/>
          <a:p>
            <a:pPr marL="0" indent="0" algn="l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成立时间：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b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业务方向：音视频通讯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SDK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848836" y="1893846"/>
            <a:ext cx="2520000" cy="2965605"/>
            <a:chOff x="1452084" y="1969770"/>
            <a:chExt cx="2520000" cy="2965605"/>
          </a:xfrm>
        </p:grpSpPr>
        <p:sp>
          <p:nvSpPr>
            <p:cNvPr id="14" name="文本框 10"/>
            <p:cNvSpPr txBox="1">
              <a:spLocks noChangeArrowheads="1"/>
            </p:cNvSpPr>
            <p:nvPr/>
          </p:nvSpPr>
          <p:spPr bwMode="auto">
            <a:xfrm>
              <a:off x="1632084" y="3570577"/>
              <a:ext cx="21600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 anchorCtr="0">
              <a:noAutofit/>
            </a:bodyPr>
            <a:lstStyle>
              <a:lvl1pPr>
                <a:spcBef>
                  <a:spcPct val="20000"/>
                </a:spcBef>
                <a:buFont typeface="Arial" panose="020B060402020209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9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9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邹学军 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Frank Zou</a:t>
              </a: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董事长，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CEO</a:t>
              </a:r>
            </a:p>
          </p:txBody>
        </p:sp>
        <p:sp>
          <p:nvSpPr>
            <p:cNvPr id="15" name="文本框 10"/>
            <p:cNvSpPr txBox="1">
              <a:spLocks noChangeArrowheads="1"/>
            </p:cNvSpPr>
            <p:nvPr/>
          </p:nvSpPr>
          <p:spPr bwMode="auto">
            <a:xfrm>
              <a:off x="1452084" y="4143375"/>
              <a:ext cx="252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 anchorCtr="0">
              <a:noAutofit/>
            </a:bodyPr>
            <a:lstStyle>
              <a:lvl1pPr>
                <a:spcBef>
                  <a:spcPct val="20000"/>
                </a:spcBef>
                <a:buFont typeface="Arial" panose="020B060402020209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9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9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endPara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浙大计算机 本科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前红杉树信息</a:t>
              </a:r>
              <a:r>
                <a:rPr lang="en-US" altLang="zh-CN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CTO</a:t>
              </a:r>
              <a:endPara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前美国</a:t>
              </a:r>
              <a:r>
                <a:rPr lang="en-US" altLang="zh-CN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WebEx</a:t>
              </a: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苏州研发管理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 descr="frank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8019" y="1969770"/>
              <a:ext cx="1548130" cy="1548130"/>
            </a:xfrm>
            <a:prstGeom prst="rect">
              <a:avLst/>
            </a:prstGeom>
          </p:spPr>
        </p:pic>
      </p:grpSp>
      <p:sp>
        <p:nvSpPr>
          <p:cNvPr id="17" name="内容占位符 2"/>
          <p:cNvSpPr txBox="1"/>
          <p:nvPr/>
        </p:nvSpPr>
        <p:spPr>
          <a:xfrm>
            <a:off x="838200" y="5394587"/>
            <a:ext cx="10515600" cy="746760"/>
          </a:xfrm>
          <a:prstGeom prst="rect">
            <a:avLst/>
          </a:prstGeom>
          <a:effectLst>
            <a:outerShdw blurRad="76200" dist="50800" dir="2700000" algn="tl" rotWithShape="0">
              <a:schemeClr val="bg1">
                <a:lumMod val="95000"/>
                <a:alpha val="19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90204" pitchFamily="34" charset="0"/>
              <a:buNone/>
            </a:pPr>
            <a:r>
              <a:rPr lang="zh-CN" altLang="en-US" sz="1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创始团队成员在音视频通讯领域的平均工龄</a:t>
            </a:r>
            <a:r>
              <a:rPr lang="en-US" altLang="zh-CN" sz="4400" b="1" spc="300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4836000" y="1897728"/>
            <a:ext cx="2520000" cy="2961723"/>
            <a:chOff x="3700619" y="1969770"/>
            <a:chExt cx="2520000" cy="2961723"/>
          </a:xfrm>
        </p:grpSpPr>
        <p:sp>
          <p:nvSpPr>
            <p:cNvPr id="19" name="文本框 10"/>
            <p:cNvSpPr txBox="1">
              <a:spLocks noChangeArrowheads="1"/>
            </p:cNvSpPr>
            <p:nvPr/>
          </p:nvSpPr>
          <p:spPr bwMode="auto">
            <a:xfrm>
              <a:off x="3880619" y="3567375"/>
              <a:ext cx="21600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 anchorCtr="0">
              <a:noAutofit/>
            </a:bodyPr>
            <a:lstStyle>
              <a:lvl1pPr>
                <a:spcBef>
                  <a:spcPct val="20000"/>
                </a:spcBef>
                <a:buFont typeface="Arial" panose="020B060402020209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9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9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李  红 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Hong Li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董事</a:t>
              </a:r>
              <a:endParaRPr lang="en-US" altLang="zh-CN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0"/>
            <p:cNvSpPr txBox="1">
              <a:spLocks noChangeArrowheads="1"/>
            </p:cNvSpPr>
            <p:nvPr/>
          </p:nvSpPr>
          <p:spPr bwMode="auto">
            <a:xfrm>
              <a:off x="3700619" y="4139493"/>
              <a:ext cx="252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 anchorCtr="0">
              <a:noAutofit/>
            </a:bodyPr>
            <a:lstStyle>
              <a:lvl1pPr>
                <a:spcBef>
                  <a:spcPct val="20000"/>
                </a:spcBef>
                <a:buFont typeface="Arial" panose="020B060402020209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9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9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endPara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北大计算机 硕士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美国北卡计算机 硕士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前美国</a:t>
              </a:r>
              <a:r>
                <a:rPr lang="en-US" altLang="zh-CN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WebEx/Cisco</a:t>
              </a: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高管</a:t>
              </a:r>
            </a:p>
          </p:txBody>
        </p:sp>
        <p:pic>
          <p:nvPicPr>
            <p:cNvPr id="21" name="图片 20" descr="图片包含 树, 户外, 天空, 地面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3" t="31771" r="27820" b="43767"/>
            <a:stretch>
              <a:fillRect/>
            </a:stretch>
          </p:blipFill>
          <p:spPr>
            <a:xfrm>
              <a:off x="4191000" y="1969770"/>
              <a:ext cx="1548130" cy="1548130"/>
            </a:xfrm>
            <a:custGeom>
              <a:avLst/>
              <a:gdLst>
                <a:gd name="connsiteX0" fmla="*/ 838800 w 1677600"/>
                <a:gd name="connsiteY0" fmla="*/ 0 h 1677600"/>
                <a:gd name="connsiteX1" fmla="*/ 1677600 w 1677600"/>
                <a:gd name="connsiteY1" fmla="*/ 838800 h 1677600"/>
                <a:gd name="connsiteX2" fmla="*/ 838800 w 1677600"/>
                <a:gd name="connsiteY2" fmla="*/ 1677600 h 1677600"/>
                <a:gd name="connsiteX3" fmla="*/ 0 w 1677600"/>
                <a:gd name="connsiteY3" fmla="*/ 838800 h 1677600"/>
                <a:gd name="connsiteX4" fmla="*/ 838800 w 1677600"/>
                <a:gd name="connsiteY4" fmla="*/ 0 h 167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7600" h="1677600">
                  <a:moveTo>
                    <a:pt x="838800" y="0"/>
                  </a:moveTo>
                  <a:cubicBezTo>
                    <a:pt x="1302056" y="0"/>
                    <a:pt x="1677600" y="375544"/>
                    <a:pt x="1677600" y="838800"/>
                  </a:cubicBezTo>
                  <a:cubicBezTo>
                    <a:pt x="1677600" y="1302056"/>
                    <a:pt x="1302056" y="1677600"/>
                    <a:pt x="838800" y="1677600"/>
                  </a:cubicBezTo>
                  <a:cubicBezTo>
                    <a:pt x="375544" y="1677600"/>
                    <a:pt x="0" y="1302056"/>
                    <a:pt x="0" y="838800"/>
                  </a:cubicBezTo>
                  <a:cubicBezTo>
                    <a:pt x="0" y="375544"/>
                    <a:pt x="375544" y="0"/>
                    <a:pt x="838800" y="0"/>
                  </a:cubicBezTo>
                  <a:close/>
                </a:path>
              </a:pathLst>
            </a:custGeom>
          </p:spPr>
        </p:pic>
      </p:grpSp>
      <p:sp>
        <p:nvSpPr>
          <p:cNvPr id="22" name="标题 11"/>
          <p:cNvSpPr txBox="1"/>
          <p:nvPr/>
        </p:nvSpPr>
        <p:spPr>
          <a:xfrm>
            <a:off x="485709" y="180611"/>
            <a:ext cx="29753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创始团队</a:t>
            </a:r>
          </a:p>
        </p:txBody>
      </p:sp>
      <p:sp>
        <p:nvSpPr>
          <p:cNvPr id="23" name="文本框 10"/>
          <p:cNvSpPr txBox="1">
            <a:spLocks noChangeArrowheads="1"/>
          </p:cNvSpPr>
          <p:nvPr/>
        </p:nvSpPr>
        <p:spPr bwMode="auto">
          <a:xfrm>
            <a:off x="8003504" y="3511290"/>
            <a:ext cx="2159635" cy="575945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任明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技术总监</a:t>
            </a:r>
          </a:p>
        </p:txBody>
      </p:sp>
      <p:sp>
        <p:nvSpPr>
          <p:cNvPr id="24" name="文本框 10"/>
          <p:cNvSpPr txBox="1">
            <a:spLocks noChangeArrowheads="1"/>
          </p:cNvSpPr>
          <p:nvPr/>
        </p:nvSpPr>
        <p:spPr bwMode="auto">
          <a:xfrm>
            <a:off x="7831898" y="3964136"/>
            <a:ext cx="2520315" cy="791845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endParaRPr lang="zh-CN" altLang="en-US" sz="11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西南科技大学，本科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前红杉树信息成都研发管理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/>
          <a:srcRect t="9092" b="20905"/>
          <a:stretch>
            <a:fillRect/>
          </a:stretch>
        </p:blipFill>
        <p:spPr>
          <a:xfrm>
            <a:off x="8317991" y="1880870"/>
            <a:ext cx="1548131" cy="1548130"/>
          </a:xfrm>
          <a:prstGeom prst="ellipse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412115" y="1741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产品</a:t>
            </a:r>
            <a:r>
              <a:rPr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AF4B91D-766F-7E40-A3AA-547D21EB737F}"/>
              </a:ext>
            </a:extLst>
          </p:cNvPr>
          <p:cNvSpPr/>
          <p:nvPr/>
        </p:nvSpPr>
        <p:spPr>
          <a:xfrm>
            <a:off x="3346363" y="2278432"/>
            <a:ext cx="2294156" cy="18180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佳会</a:t>
            </a:r>
            <a:endParaRPr lang="en-US" altLang="zh-CN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（演示程序）</a:t>
            </a:r>
            <a:endParaRPr lang="en-US" altLang="zh-CN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03A302B-C909-EE47-ADB7-088685BE7232}"/>
              </a:ext>
            </a:extLst>
          </p:cNvPr>
          <p:cNvSpPr/>
          <p:nvPr/>
        </p:nvSpPr>
        <p:spPr>
          <a:xfrm>
            <a:off x="3346363" y="4130792"/>
            <a:ext cx="5499273" cy="1131479"/>
          </a:xfrm>
          <a:prstGeom prst="rect">
            <a:avLst/>
          </a:prstGeom>
          <a:solidFill>
            <a:srgbClr val="FF6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叁体</a:t>
            </a:r>
            <a:r>
              <a:rPr lang="en-US" alt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Open-AVD</a:t>
            </a:r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en-US" alt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SDK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4C6FBD3-CED1-554F-ABAD-CB9D8DF1E4A2}"/>
              </a:ext>
            </a:extLst>
          </p:cNvPr>
          <p:cNvSpPr/>
          <p:nvPr/>
        </p:nvSpPr>
        <p:spPr>
          <a:xfrm>
            <a:off x="7394974" y="2277162"/>
            <a:ext cx="1450662" cy="18186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spc="3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其它</a:t>
            </a:r>
            <a:endParaRPr lang="zh-CN" spc="300" dirty="0" err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000" spc="300" dirty="0" err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spc="3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配套硬件</a:t>
            </a:r>
          </a:p>
          <a:p>
            <a:pPr algn="ctr"/>
            <a:r>
              <a:rPr lang="zh-CN" altLang="en-US" sz="1000" spc="3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运维服务</a:t>
            </a:r>
          </a:p>
          <a:p>
            <a:pPr algn="ctr"/>
            <a:r>
              <a:rPr lang="zh-CN" altLang="en-US" sz="1000" spc="3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定制开发</a:t>
            </a:r>
          </a:p>
          <a:p>
            <a:pPr algn="ctr"/>
            <a:r>
              <a:rPr lang="zh-CN" altLang="en-US" sz="1000" spc="3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技术咨询</a:t>
            </a:r>
          </a:p>
          <a:p>
            <a:pPr algn="ctr"/>
            <a:r>
              <a:rPr lang="en-US" altLang="zh-CN" sz="1000" spc="3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5E0D58B-C55F-294E-9C39-42EE9966C52A}"/>
              </a:ext>
            </a:extLst>
          </p:cNvPr>
          <p:cNvSpPr/>
          <p:nvPr/>
        </p:nvSpPr>
        <p:spPr>
          <a:xfrm>
            <a:off x="5663964" y="2277162"/>
            <a:ext cx="1707564" cy="1818005"/>
          </a:xfrm>
          <a:prstGeom prst="rect">
            <a:avLst/>
          </a:prstGeom>
          <a:solidFill>
            <a:srgbClr val="0D5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pc="3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SpaceV</a:t>
            </a:r>
            <a:endParaRPr lang="en-US" altLang="zh-CN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（演示程序）</a:t>
            </a:r>
            <a:endParaRPr lang="zh-CN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62152" y="5348911"/>
            <a:ext cx="945434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叁体拥有</a:t>
            </a:r>
            <a:r>
              <a:rPr lang="zh-CN" altLang="en-US" sz="4000" b="1" dirty="0">
                <a:solidFill>
                  <a:srgbClr val="ED503F"/>
                </a:solidFill>
              </a:rPr>
              <a:t>连接一切</a:t>
            </a:r>
            <a:r>
              <a:rPr lang="zh-CN" altLang="en-US" b="1" dirty="0">
                <a:solidFill>
                  <a:schemeClr val="bg1"/>
                </a:solidFill>
              </a:rPr>
              <a:t>的视频通讯</a:t>
            </a:r>
            <a:r>
              <a:rPr lang="en-US" altLang="zh-CN" b="1" dirty="0">
                <a:solidFill>
                  <a:schemeClr val="bg1"/>
                </a:solidFill>
              </a:rPr>
              <a:t>SDK</a:t>
            </a:r>
            <a:r>
              <a:rPr lang="zh-CN" altLang="en-US" b="1" dirty="0">
                <a:solidFill>
                  <a:schemeClr val="bg1"/>
                </a:solidFill>
              </a:rPr>
              <a:t>，其中包括了所有软件操作系统和硬件终端</a:t>
            </a:r>
            <a:endParaRPr lang="zh-CN" alt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14733" y="688734"/>
            <a:ext cx="1769179" cy="360000"/>
          </a:xfrm>
          <a:prstGeom prst="rect">
            <a:avLst/>
          </a:prstGeom>
          <a:solidFill>
            <a:srgbClr val="FF6203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叁体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398037" y="688734"/>
            <a:ext cx="2160709" cy="360000"/>
          </a:xfrm>
          <a:prstGeom prst="rect">
            <a:avLst/>
          </a:prstGeom>
          <a:solidFill>
            <a:srgbClr val="FF6203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友商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0303912" y="4531381"/>
            <a:ext cx="1080000" cy="360000"/>
          </a:xfrm>
          <a:prstGeom prst="rect">
            <a:avLst/>
          </a:prstGeom>
          <a:solidFill>
            <a:srgbClr val="21D2BB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398037" y="4531381"/>
            <a:ext cx="1080000" cy="360000"/>
          </a:xfrm>
          <a:prstGeom prst="rect">
            <a:avLst/>
          </a:prstGeom>
          <a:solidFill>
            <a:srgbClr val="34A5D4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</a:t>
            </a:r>
          </a:p>
        </p:txBody>
      </p:sp>
      <p:sp>
        <p:nvSpPr>
          <p:cNvPr id="30" name="箭头: 下 13"/>
          <p:cNvSpPr/>
          <p:nvPr/>
        </p:nvSpPr>
        <p:spPr>
          <a:xfrm rot="3533793" flipH="1">
            <a:off x="8219421" y="329006"/>
            <a:ext cx="484505" cy="3335857"/>
          </a:xfrm>
          <a:prstGeom prst="downArrow">
            <a:avLst>
              <a:gd name="adj1" fmla="val 25403"/>
              <a:gd name="adj2" fmla="val 46849"/>
            </a:avLst>
          </a:prstGeom>
          <a:solidFill>
            <a:srgbClr val="FF6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箭头: 下 14"/>
          <p:cNvSpPr/>
          <p:nvPr/>
        </p:nvSpPr>
        <p:spPr>
          <a:xfrm>
            <a:off x="10187976" y="1131364"/>
            <a:ext cx="484505" cy="1115088"/>
          </a:xfrm>
          <a:prstGeom prst="downArrow">
            <a:avLst>
              <a:gd name="adj1" fmla="val 25403"/>
              <a:gd name="adj2" fmla="val 46849"/>
            </a:avLst>
          </a:prstGeom>
          <a:solidFill>
            <a:srgbClr val="FF6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箭头: 下 17"/>
          <p:cNvSpPr/>
          <p:nvPr/>
        </p:nvSpPr>
        <p:spPr>
          <a:xfrm rot="18066207">
            <a:off x="4077572" y="332723"/>
            <a:ext cx="484505" cy="3330958"/>
          </a:xfrm>
          <a:prstGeom prst="downArrow">
            <a:avLst>
              <a:gd name="adj1" fmla="val 25403"/>
              <a:gd name="adj2" fmla="val 46849"/>
            </a:avLst>
          </a:prstGeom>
          <a:solidFill>
            <a:srgbClr val="FF6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3" name="图片 32" descr="图片包含 黑色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24" y="1048734"/>
            <a:ext cx="8905875" cy="45095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片包含 文字, 纵横字谜, 室内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7151" r="7815" b="7939"/>
          <a:stretch>
            <a:fillRect/>
          </a:stretch>
        </p:blipFill>
        <p:spPr>
          <a:xfrm>
            <a:off x="5355907" y="3238500"/>
            <a:ext cx="1480819" cy="148780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99952" y="4871959"/>
            <a:ext cx="2792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www.3tee.cn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algn="ctr"/>
            <a:endParaRPr lang="en-US" altLang="zh-CN" sz="1600" dirty="0">
              <a:solidFill>
                <a:schemeClr val="bg1"/>
              </a:solidFill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电话：</a:t>
            </a:r>
            <a:r>
              <a:rPr lang="en-US" altLang="zh-CN" sz="1600" dirty="0">
                <a:solidFill>
                  <a:schemeClr val="bg1"/>
                </a:solidFill>
              </a:rPr>
              <a:t>0571-86077323</a:t>
            </a:r>
          </a:p>
        </p:txBody>
      </p:sp>
      <p:sp>
        <p:nvSpPr>
          <p:cNvPr id="18" name="TextBox 38"/>
          <p:cNvSpPr>
            <a:spLocks noChangeArrowheads="1"/>
          </p:cNvSpPr>
          <p:nvPr/>
        </p:nvSpPr>
        <p:spPr bwMode="auto">
          <a:xfrm>
            <a:off x="3244215" y="2208530"/>
            <a:ext cx="5703570" cy="102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ctr" anchorCtr="0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buNone/>
            </a:pPr>
            <a:endParaRPr lang="zh-CN" altLang="en-US" sz="1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48000" y="1093470"/>
            <a:ext cx="6096000" cy="16300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en-US" altLang="zh-CN" sz="6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Space</a:t>
            </a:r>
            <a:r>
              <a:rPr lang="en-US" altLang="zh-CN" sz="6000" b="1" dirty="0" err="1">
                <a:solidFill>
                  <a:srgbClr val="ED50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None/>
            </a:pPr>
            <a:r>
              <a:rPr lang="zh-CN" altLang="en-US" sz="4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工作伙伴，近在咫尺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  <a:p>
            <a:pPr marL="0" indent="0" algn="ctr">
              <a:buNone/>
            </a:pPr>
            <a:endParaRPr lang="zh-CN" altLang="en-US" sz="3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4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市场背景</a:t>
            </a:r>
          </a:p>
          <a:p>
            <a:pPr marL="0" indent="0" algn="ctr">
              <a:buNone/>
            </a:pPr>
            <a:endParaRPr lang="zh-CN" altLang="en-US" sz="2400" dirty="0">
              <a:solidFill>
                <a:srgbClr val="FF620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11"/>
          <p:cNvSpPr txBox="1"/>
          <p:nvPr/>
        </p:nvSpPr>
        <p:spPr>
          <a:xfrm>
            <a:off x="536507" y="183152"/>
            <a:ext cx="5011420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远程工作渐成趋势</a:t>
            </a:r>
          </a:p>
        </p:txBody>
      </p:sp>
      <p:sp>
        <p:nvSpPr>
          <p:cNvPr id="2" name="矩形 1"/>
          <p:cNvSpPr/>
          <p:nvPr/>
        </p:nvSpPr>
        <p:spPr>
          <a:xfrm>
            <a:off x="2623494" y="5453176"/>
            <a:ext cx="3233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远程工作已经成了流行趋势</a:t>
            </a:r>
          </a:p>
          <a:p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6"/>
          <a:stretch>
            <a:fillRect/>
          </a:stretch>
        </p:blipFill>
        <p:spPr bwMode="auto">
          <a:xfrm>
            <a:off x="2536997" y="3353770"/>
            <a:ext cx="3010930" cy="18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990136" y="5453638"/>
            <a:ext cx="283146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携程近期推出2天在家工作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b="21459"/>
          <a:stretch>
            <a:fillRect/>
          </a:stretch>
        </p:blipFill>
        <p:spPr bwMode="auto">
          <a:xfrm>
            <a:off x="2524640" y="1653772"/>
            <a:ext cx="302328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线箭头连接符 6"/>
          <p:cNvCxnSpPr/>
          <p:nvPr/>
        </p:nvCxnSpPr>
        <p:spPr>
          <a:xfrm>
            <a:off x="4002815" y="2946434"/>
            <a:ext cx="0" cy="256751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251453" y="259610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新冠疫情催化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3" r="27016" b="12081"/>
          <a:stretch>
            <a:fillRect/>
          </a:stretch>
        </p:blipFill>
        <p:spPr bwMode="auto">
          <a:xfrm>
            <a:off x="6644075" y="1653772"/>
            <a:ext cx="3826440" cy="355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57300" y="2238375"/>
            <a:ext cx="4838700" cy="329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现场感</a:t>
            </a:r>
          </a:p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深度人际互动</a:t>
            </a: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归属感</a:t>
            </a:r>
          </a:p>
          <a:p>
            <a:pPr marL="571500" indent="-571500">
              <a:buFont typeface="Arial" panose="020B0604020202090204" pitchFamily="34" charset="0"/>
              <a:buNone/>
            </a:pPr>
            <a:endParaRPr lang="zh-CN" altLang="en-US" sz="4000" dirty="0">
              <a:solidFill>
                <a:schemeClr val="bg1"/>
              </a:solidFill>
            </a:endParaRPr>
          </a:p>
          <a:p>
            <a:endParaRPr lang="zh-CN" altLang="en-US" sz="3600" dirty="0">
              <a:solidFill>
                <a:schemeClr val="bg1"/>
              </a:solidFill>
            </a:endParaRPr>
          </a:p>
          <a:p>
            <a:pPr indent="0">
              <a:buFont typeface="Arial" panose="020B0604020202090204" pitchFamily="34" charset="0"/>
              <a:buNone/>
            </a:pP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40" y="1997075"/>
            <a:ext cx="4023360" cy="23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11"/>
          <p:cNvSpPr txBox="1"/>
          <p:nvPr/>
        </p:nvSpPr>
        <p:spPr>
          <a:xfrm>
            <a:off x="536575" y="147955"/>
            <a:ext cx="4872990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痛点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" b="33598"/>
          <a:stretch>
            <a:fillRect/>
          </a:stretch>
        </p:blipFill>
        <p:spPr bwMode="auto">
          <a:xfrm>
            <a:off x="6877611" y="3703598"/>
            <a:ext cx="3596356" cy="13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标题 11"/>
          <p:cNvSpPr txBox="1"/>
          <p:nvPr/>
        </p:nvSpPr>
        <p:spPr>
          <a:xfrm>
            <a:off x="536575" y="185420"/>
            <a:ext cx="4892675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硬件进步</a:t>
            </a:r>
          </a:p>
        </p:txBody>
      </p:sp>
      <p:sp>
        <p:nvSpPr>
          <p:cNvPr id="18" name="矩形 17"/>
          <p:cNvSpPr/>
          <p:nvPr/>
        </p:nvSpPr>
        <p:spPr>
          <a:xfrm>
            <a:off x="2155842" y="2148845"/>
            <a:ext cx="4122193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4K</a:t>
            </a: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分辨率</a:t>
            </a:r>
            <a:r>
              <a:rPr lang="en-US" altLang="zh-CN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+120Hz</a:t>
            </a: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刷新率</a:t>
            </a:r>
            <a:endParaRPr lang="en-US" altLang="zh-CN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小时以上无眩晕感</a:t>
            </a:r>
            <a:endParaRPr lang="en-US" altLang="zh-CN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价格</a:t>
            </a:r>
            <a:r>
              <a:rPr lang="en-US" altLang="zh-CN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2500¥</a:t>
            </a:r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左右</a:t>
            </a:r>
            <a:endParaRPr lang="en-US" altLang="zh-CN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2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元宇宙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 b="18373"/>
          <a:stretch>
            <a:fillRect/>
          </a:stretch>
        </p:blipFill>
        <p:spPr bwMode="auto">
          <a:xfrm>
            <a:off x="6877611" y="2253212"/>
            <a:ext cx="3596357" cy="144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  <a:p>
            <a:pPr marL="0" indent="0" algn="ctr">
              <a:buNone/>
            </a:pPr>
            <a:endParaRPr lang="zh-CN" altLang="en-US" sz="3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4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产品</a:t>
            </a:r>
          </a:p>
          <a:p>
            <a:pPr marL="0" indent="0" algn="ctr">
              <a:buNone/>
            </a:pPr>
            <a:endParaRPr lang="zh-CN" altLang="en-US" sz="2400" dirty="0">
              <a:solidFill>
                <a:srgbClr val="FF620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1"/>
          <p:cNvSpPr txBox="1"/>
          <p:nvPr/>
        </p:nvSpPr>
        <p:spPr>
          <a:xfrm>
            <a:off x="536575" y="198120"/>
            <a:ext cx="4892675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272347" y="2373997"/>
            <a:ext cx="764730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Space</a:t>
            </a:r>
            <a:r>
              <a:rPr lang="en-US" altLang="zh-CN" sz="6000" b="1" dirty="0" err="1">
                <a:solidFill>
                  <a:srgbClr val="ED503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</a:t>
            </a:r>
            <a:endParaRPr lang="en-US" altLang="zh-CN" sz="6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工作伙伴，近在咫尺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3506" y="3910911"/>
            <a:ext cx="8305800" cy="1325563"/>
          </a:xfrm>
        </p:spPr>
        <p:txBody>
          <a:bodyPr>
            <a:noAutofit/>
          </a:bodyPr>
          <a:lstStyle/>
          <a:p>
            <a:pPr algn="ctr"/>
            <a:br>
              <a:rPr kumimoji="1" lang="en-US" altLang="zh-CN" sz="4000" b="1" dirty="0" err="1">
                <a:solidFill>
                  <a:schemeClr val="bg1"/>
                </a:solidFill>
              </a:rPr>
            </a:br>
            <a:br>
              <a:rPr kumimoji="1" lang="en-US" altLang="zh-CN" sz="4000" b="1" dirty="0" err="1">
                <a:solidFill>
                  <a:schemeClr val="bg1"/>
                </a:solidFill>
              </a:rPr>
            </a:br>
            <a:r>
              <a:rPr kumimoji="1" lang="en-US" altLang="zh-CN" sz="40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Space</a:t>
            </a:r>
            <a:r>
              <a:rPr kumimoji="1" lang="en-US" altLang="zh-CN" sz="4000" dirty="0" err="1">
                <a:solidFill>
                  <a:srgbClr val="ED503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</a:t>
            </a:r>
            <a:r>
              <a:rPr kumimoji="1" lang="en-US" altLang="zh-CN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= </a:t>
            </a:r>
            <a:r>
              <a:rPr lang="en-US" altLang="zh-CN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Space for </a:t>
            </a:r>
            <a:r>
              <a:rPr lang="en-US" altLang="zh-CN" sz="40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VR+Video</a:t>
            </a:r>
            <a:br>
              <a:rPr lang="en-US" altLang="zh-CN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团队远程协作空间</a:t>
            </a:r>
            <a:br>
              <a:rPr lang="en-US" altLang="zh-CN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4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SaaS</a:t>
            </a:r>
            <a:endParaRPr lang="zh-CN" altLang="en-US" sz="4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" b="37298"/>
          <a:stretch>
            <a:fillRect/>
          </a:stretch>
        </p:blipFill>
        <p:spPr>
          <a:xfrm>
            <a:off x="2653323" y="1524042"/>
            <a:ext cx="7486166" cy="2297969"/>
          </a:xfrm>
          <a:prstGeom prst="rect">
            <a:avLst/>
          </a:prstGeom>
        </p:spPr>
      </p:pic>
      <p:sp>
        <p:nvSpPr>
          <p:cNvPr id="6" name="标题 11"/>
          <p:cNvSpPr txBox="1"/>
          <p:nvPr/>
        </p:nvSpPr>
        <p:spPr>
          <a:xfrm>
            <a:off x="549275" y="147955"/>
            <a:ext cx="3548380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Space</a:t>
            </a:r>
            <a:r>
              <a:rPr lang="en-US" altLang="zh-CN" sz="3600" dirty="0">
                <a:solidFill>
                  <a:srgbClr val="ED50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1329</Words>
  <Application>Microsoft Macintosh PowerPoint</Application>
  <PresentationFormat>宽屏</PresentationFormat>
  <Paragraphs>159</Paragraphs>
  <Slides>24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0" baseType="lpstr">
      <vt:lpstr>等线</vt:lpstr>
      <vt:lpstr>等线 Light</vt:lpstr>
      <vt:lpstr>微软雅黑</vt:lpstr>
      <vt:lpstr>微软雅黑</vt:lpstr>
      <vt:lpstr>Arial</vt:lpstr>
      <vt:lpstr>Office 主题​​</vt:lpstr>
      <vt:lpstr>SpaceV-远程虚拟工作室</vt:lpstr>
      <vt:lpstr>提纲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SpaceV = Space for VR+Video 团队远程协作空间 SaaS</vt:lpstr>
      <vt:lpstr>PowerPoint 演示文稿</vt:lpstr>
      <vt:lpstr>PowerPoint 演示文稿</vt:lpstr>
      <vt:lpstr>PowerPoint 演示文稿</vt:lpstr>
      <vt:lpstr>演示录像</vt:lpstr>
      <vt:lpstr>PowerPoint 演示文稿</vt:lpstr>
      <vt:lpstr>SDK for VR  供第三方软件公司开发VR+Video应用</vt:lpstr>
      <vt:lpstr>PowerPoint 演示文稿</vt:lpstr>
      <vt:lpstr>总体需求：营造虚拟营业厅，给高净值客户提供VR沉浸式服务体验，在VR私人银行办理业务，能连线专属经理。营业厅可地处风景名胜（如：阿尔卑斯山）。具体需求如下。  1、 构建虚拟场景建模：需要一个非常美的风景，网厅线上化，3D场景构建，搭一个虚拟场景（提供代设计）。 2、 互动性：多人进到同一房间，每个人在虚拟营业厅具备单独形象，别人能看到我位置的移动，能看到表情，动作、交谈。所有虚拟人物通过真人驱动（此时真人已佩戴VR眼镜）。人物间可交谈，可从虚拟人物上看到对方表情，听到对方声音，交互要比较真实，不死板。 3、 音视频通信：在VR空间里的实时音视频传输，如：客户的真实视频影像，电脑桌面共享，视频播放等 4、 办业务：在空间里实现业务办理（与银行系统打通）。初期只有简单业务，如：查询余额。需要以科技感的方式呈现，如悬浮全息屏。 5、 VR硬件设备适配。</vt:lpstr>
      <vt:lpstr>PowerPoint 演示文稿</vt:lpstr>
      <vt:lpstr>PowerPoint 演示文稿</vt:lpstr>
      <vt:lpstr>成立时间：2015年 业务方向：音视频通讯SDK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qinxiusss@163.com</cp:lastModifiedBy>
  <cp:revision>556</cp:revision>
  <dcterms:created xsi:type="dcterms:W3CDTF">2022-03-08T05:01:00Z</dcterms:created>
  <dcterms:modified xsi:type="dcterms:W3CDTF">2022-04-01T02:56:11Z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2052-3.6.2.5883</vt:lpwstr>
  </property>
</Properties>
</file>