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3"/>
  </p:notesMasterIdLst>
  <p:sldIdLst>
    <p:sldId id="256" r:id="rId2"/>
    <p:sldId id="1071" r:id="rId3"/>
    <p:sldId id="1068" r:id="rId4"/>
    <p:sldId id="411" r:id="rId5"/>
    <p:sldId id="1062" r:id="rId6"/>
    <p:sldId id="1069" r:id="rId7"/>
    <p:sldId id="1063" r:id="rId8"/>
    <p:sldId id="1066" r:id="rId9"/>
    <p:sldId id="1072" r:id="rId10"/>
    <p:sldId id="382" r:id="rId11"/>
    <p:sldId id="260" r:id="rId12"/>
    <p:sldId id="1070" r:id="rId13"/>
    <p:sldId id="386" r:id="rId14"/>
    <p:sldId id="385" r:id="rId15"/>
    <p:sldId id="1067" r:id="rId16"/>
    <p:sldId id="410" r:id="rId17"/>
    <p:sldId id="413" r:id="rId18"/>
    <p:sldId id="412" r:id="rId19"/>
    <p:sldId id="1065" r:id="rId20"/>
    <p:sldId id="1073" r:id="rId21"/>
    <p:sldId id="1078" r:id="rId22"/>
    <p:sldId id="1074" r:id="rId23"/>
    <p:sldId id="1077" r:id="rId24"/>
    <p:sldId id="1075" r:id="rId25"/>
    <p:sldId id="1076" r:id="rId26"/>
    <p:sldId id="1057" r:id="rId27"/>
    <p:sldId id="1058" r:id="rId28"/>
    <p:sldId id="1059" r:id="rId29"/>
    <p:sldId id="1060" r:id="rId30"/>
    <p:sldId id="1061" r:id="rId31"/>
    <p:sldId id="1000" r:id="rId32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8EDE4"/>
    <a:srgbClr val="43935B"/>
    <a:srgbClr val="55B771"/>
    <a:srgbClr val="ED503F"/>
    <a:srgbClr val="50D6D0"/>
    <a:srgbClr val="D81E06"/>
    <a:srgbClr val="207B7C"/>
    <a:srgbClr val="13182B"/>
    <a:srgbClr val="00FF00"/>
    <a:srgbClr val="1896F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435" autoAdjust="0"/>
    <p:restoredTop sz="91004" autoAdjust="0"/>
  </p:normalViewPr>
  <p:slideViewPr>
    <p:cSldViewPr snapToGrid="0">
      <p:cViewPr varScale="1">
        <p:scale>
          <a:sx n="105" d="100"/>
          <a:sy n="105" d="100"/>
        </p:scale>
        <p:origin x="912" y="176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A10EC7-CB2C-4BA2-ACF5-46946E2C0686}" type="datetimeFigureOut">
              <a:rPr lang="zh-CN" altLang="en-US" smtClean="0"/>
              <a:t>2022/8/11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9EBBB9-D682-4DFE-9A62-095310FA4EE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9EBBB9-D682-4DFE-9A62-095310FA4EE2}" type="slidenum">
              <a:rPr lang="zh-CN" altLang="en-US" smtClean="0"/>
              <a:t>28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0F1A8-5EC3-4069-89E2-1D6D85EBFAE7}" type="datetimeFigureOut">
              <a:rPr lang="zh-CN" altLang="en-US" smtClean="0"/>
              <a:t>2022/8/11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BE3F5-0D65-4141-A9C6-D757E0130D2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0F1A8-5EC3-4069-89E2-1D6D85EBFAE7}" type="datetimeFigureOut">
              <a:rPr lang="zh-CN" altLang="en-US" smtClean="0"/>
              <a:t>2022/8/11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BE3F5-0D65-4141-A9C6-D757E0130D2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0F1A8-5EC3-4069-89E2-1D6D85EBFAE7}" type="datetimeFigureOut">
              <a:rPr lang="zh-CN" altLang="en-US" smtClean="0"/>
              <a:t>2022/8/11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BE3F5-0D65-4141-A9C6-D757E0130D2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0F1A8-5EC3-4069-89E2-1D6D85EBFAE7}" type="datetimeFigureOut">
              <a:rPr lang="zh-CN" altLang="en-US" smtClean="0"/>
              <a:t>2022/8/11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BE3F5-0D65-4141-A9C6-D757E0130D2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0F1A8-5EC3-4069-89E2-1D6D85EBFAE7}" type="datetimeFigureOut">
              <a:rPr lang="zh-CN" altLang="en-US" smtClean="0"/>
              <a:t>2022/8/11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BE3F5-0D65-4141-A9C6-D757E0130D2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0F1A8-5EC3-4069-89E2-1D6D85EBFAE7}" type="datetimeFigureOut">
              <a:rPr lang="zh-CN" altLang="en-US" smtClean="0"/>
              <a:t>2022/8/11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BE3F5-0D65-4141-A9C6-D757E0130D2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0F1A8-5EC3-4069-89E2-1D6D85EBFAE7}" type="datetimeFigureOut">
              <a:rPr lang="zh-CN" altLang="en-US" smtClean="0"/>
              <a:t>2022/8/11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BE3F5-0D65-4141-A9C6-D757E0130D2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0F1A8-5EC3-4069-89E2-1D6D85EBFAE7}" type="datetimeFigureOut">
              <a:rPr lang="zh-CN" altLang="en-US" smtClean="0"/>
              <a:t>2022/8/11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BE3F5-0D65-4141-A9C6-D757E0130D2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0F1A8-5EC3-4069-89E2-1D6D85EBFAE7}" type="datetimeFigureOut">
              <a:rPr lang="zh-CN" altLang="en-US" smtClean="0"/>
              <a:t>2022/8/11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BE3F5-0D65-4141-A9C6-D757E0130D2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0F1A8-5EC3-4069-89E2-1D6D85EBFAE7}" type="datetimeFigureOut">
              <a:rPr lang="zh-CN" altLang="en-US" smtClean="0"/>
              <a:t>2022/8/11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BE3F5-0D65-4141-A9C6-D757E0130D2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0F1A8-5EC3-4069-89E2-1D6D85EBFAE7}" type="datetimeFigureOut">
              <a:rPr lang="zh-CN" altLang="en-US" smtClean="0"/>
              <a:t>2022/8/11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BE3F5-0D65-4141-A9C6-D757E0130D2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70F1A8-5EC3-4069-89E2-1D6D85EBFAE7}" type="datetimeFigureOut">
              <a:rPr lang="zh-CN" altLang="en-US" smtClean="0"/>
              <a:t>2022/8/11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2BE3F5-0D65-4141-A9C6-D757E0130D28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 descr="图片1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29210" y="0"/>
            <a:ext cx="12251055" cy="689102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2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3tee.cn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652779"/>
            <a:ext cx="9144000" cy="2387600"/>
          </a:xfrm>
        </p:spPr>
        <p:txBody>
          <a:bodyPr>
            <a:normAutofit/>
          </a:bodyPr>
          <a:lstStyle/>
          <a:p>
            <a:r>
              <a:rPr lang="en-US" altLang="zh-CN" sz="4800" spc="60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AR/</a:t>
            </a:r>
            <a:r>
              <a:rPr lang="en-US" altLang="zh-CN" sz="4800" spc="600" dirty="0" err="1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VR</a:t>
            </a:r>
            <a:r>
              <a:rPr sz="4800" spc="600" dirty="0" err="1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远程</a:t>
            </a:r>
            <a:r>
              <a:rPr lang="zh-CN" altLang="en-US" sz="4800" spc="60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视频方案</a:t>
            </a:r>
            <a:endParaRPr lang="zh-CN" altLang="en-US" sz="8000" spc="30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403816" y="2858851"/>
            <a:ext cx="9384368" cy="1917542"/>
          </a:xfrm>
        </p:spPr>
        <p:txBody>
          <a:bodyPr>
            <a:normAutofit fontScale="92500" lnSpcReduction="20000"/>
          </a:bodyPr>
          <a:lstStyle/>
          <a:p>
            <a:endParaRPr lang="en-US" altLang="zh-CN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pc="60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杭州叁体网络技术有限公司</a:t>
            </a:r>
            <a:endParaRPr lang="en-US" altLang="zh-CN" spc="60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pc="60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V1.0</a:t>
            </a:r>
          </a:p>
          <a:p>
            <a:r>
              <a:rPr lang="en-US" altLang="zh-CN" spc="60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2022/08</a:t>
            </a:r>
          </a:p>
          <a:p>
            <a:endParaRPr lang="en-US" altLang="zh-CN" spc="60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zh-CN" altLang="en-US" spc="60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517510" y="130927"/>
            <a:ext cx="10515600" cy="1325563"/>
          </a:xfrm>
        </p:spPr>
        <p:txBody>
          <a:bodyPr>
            <a:normAutofit/>
          </a:bodyPr>
          <a:lstStyle/>
          <a:p>
            <a:r>
              <a:rPr lang="zh-CN" altLang="en-US" sz="3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技术架构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BFF7D250-FFF7-1D42-B7E1-7D1FCA6E57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97410" y="4485519"/>
            <a:ext cx="1197180" cy="561942"/>
          </a:xfrm>
          <a:prstGeom prst="rect">
            <a:avLst/>
          </a:prstGeom>
        </p:spPr>
      </p:pic>
      <p:sp>
        <p:nvSpPr>
          <p:cNvPr id="109" name="矩形 108">
            <a:extLst>
              <a:ext uri="{FF2B5EF4-FFF2-40B4-BE49-F238E27FC236}">
                <a16:creationId xmlns:a16="http://schemas.microsoft.com/office/drawing/2014/main" id="{BEC64A6D-1868-184B-951E-5094EB95BE48}"/>
              </a:ext>
            </a:extLst>
          </p:cNvPr>
          <p:cNvSpPr/>
          <p:nvPr/>
        </p:nvSpPr>
        <p:spPr>
          <a:xfrm>
            <a:off x="10055873" y="5643916"/>
            <a:ext cx="1208328" cy="350982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100" dirty="0">
                <a:solidFill>
                  <a:srgbClr val="13182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远端手机设备</a:t>
            </a:r>
            <a:endParaRPr lang="en-US" altLang="zh-CN" sz="1100" dirty="0">
              <a:solidFill>
                <a:srgbClr val="13182B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14" name="图片 113">
            <a:extLst>
              <a:ext uri="{FF2B5EF4-FFF2-40B4-BE49-F238E27FC236}">
                <a16:creationId xmlns:a16="http://schemas.microsoft.com/office/drawing/2014/main" id="{26DA9C22-E8C3-184E-929B-1B6782CCE7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8164" y="2914150"/>
            <a:ext cx="1171128" cy="900868"/>
          </a:xfrm>
          <a:prstGeom prst="rect">
            <a:avLst/>
          </a:prstGeom>
        </p:spPr>
      </p:pic>
      <p:pic>
        <p:nvPicPr>
          <p:cNvPr id="115" name="图片 114">
            <a:extLst>
              <a:ext uri="{FF2B5EF4-FFF2-40B4-BE49-F238E27FC236}">
                <a16:creationId xmlns:a16="http://schemas.microsoft.com/office/drawing/2014/main" id="{54B8DB5B-1E4F-DA48-A7ED-D423CCE6284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33656" y="2951140"/>
            <a:ext cx="1029072" cy="669178"/>
          </a:xfrm>
          <a:prstGeom prst="rect">
            <a:avLst/>
          </a:prstGeom>
        </p:spPr>
      </p:pic>
      <p:pic>
        <p:nvPicPr>
          <p:cNvPr id="116" name="图片 115">
            <a:extLst>
              <a:ext uri="{FF2B5EF4-FFF2-40B4-BE49-F238E27FC236}">
                <a16:creationId xmlns:a16="http://schemas.microsoft.com/office/drawing/2014/main" id="{59D2725F-F66E-7440-97E5-D9B95A4187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4591" y="3324587"/>
            <a:ext cx="1115472" cy="858055"/>
          </a:xfrm>
          <a:prstGeom prst="rect">
            <a:avLst/>
          </a:prstGeom>
        </p:spPr>
      </p:pic>
      <p:sp>
        <p:nvSpPr>
          <p:cNvPr id="118" name="矩形 117">
            <a:extLst>
              <a:ext uri="{FF2B5EF4-FFF2-40B4-BE49-F238E27FC236}">
                <a16:creationId xmlns:a16="http://schemas.microsoft.com/office/drawing/2014/main" id="{A735617C-0859-EC4B-B29E-CDC48F5A8BBD}"/>
              </a:ext>
            </a:extLst>
          </p:cNvPr>
          <p:cNvSpPr/>
          <p:nvPr/>
        </p:nvSpPr>
        <p:spPr>
          <a:xfrm>
            <a:off x="10025864" y="4334409"/>
            <a:ext cx="1208328" cy="350982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100" dirty="0">
                <a:solidFill>
                  <a:srgbClr val="13182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远端电脑设备</a:t>
            </a:r>
            <a:endParaRPr lang="en-US" altLang="zh-CN" sz="1100" dirty="0">
              <a:solidFill>
                <a:srgbClr val="13182B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19" name="图片 118">
            <a:extLst>
              <a:ext uri="{FF2B5EF4-FFF2-40B4-BE49-F238E27FC236}">
                <a16:creationId xmlns:a16="http://schemas.microsoft.com/office/drawing/2014/main" id="{28DC7675-F868-A94A-857A-5998E00A483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50083" y="3361577"/>
            <a:ext cx="980166" cy="637376"/>
          </a:xfrm>
          <a:prstGeom prst="rect">
            <a:avLst/>
          </a:prstGeom>
        </p:spPr>
      </p:pic>
      <p:sp>
        <p:nvSpPr>
          <p:cNvPr id="123" name="矩形 122">
            <a:extLst>
              <a:ext uri="{FF2B5EF4-FFF2-40B4-BE49-F238E27FC236}">
                <a16:creationId xmlns:a16="http://schemas.microsoft.com/office/drawing/2014/main" id="{CDBEF1F3-9FC8-B540-929B-11D9F91D457C}"/>
              </a:ext>
            </a:extLst>
          </p:cNvPr>
          <p:cNvSpPr/>
          <p:nvPr/>
        </p:nvSpPr>
        <p:spPr>
          <a:xfrm>
            <a:off x="5473638" y="5124829"/>
            <a:ext cx="1244724" cy="313041"/>
          </a:xfrm>
          <a:prstGeom prst="rect">
            <a:avLst/>
          </a:prstGeom>
          <a:solidFill>
            <a:srgbClr val="ED503F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本地</a:t>
            </a:r>
            <a:r>
              <a:rPr lang="en-US" altLang="zh-CN" sz="1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AR</a:t>
            </a:r>
            <a:r>
              <a:rPr lang="zh-CN" altLang="en-US" sz="1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眼镜</a:t>
            </a:r>
            <a:endParaRPr lang="en-US" altLang="zh-CN" sz="11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29" name="图片 128">
            <a:extLst>
              <a:ext uri="{FF2B5EF4-FFF2-40B4-BE49-F238E27FC236}">
                <a16:creationId xmlns:a16="http://schemas.microsoft.com/office/drawing/2014/main" id="{026FA202-E396-BE48-8865-F7A41C20F15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6244" y="2880035"/>
            <a:ext cx="952500" cy="952500"/>
          </a:xfrm>
          <a:prstGeom prst="rect">
            <a:avLst/>
          </a:prstGeom>
        </p:spPr>
      </p:pic>
      <p:sp>
        <p:nvSpPr>
          <p:cNvPr id="130" name="矩形 129">
            <a:extLst>
              <a:ext uri="{FF2B5EF4-FFF2-40B4-BE49-F238E27FC236}">
                <a16:creationId xmlns:a16="http://schemas.microsoft.com/office/drawing/2014/main" id="{72A89FBB-7EBB-4644-A878-C4CAFE9C82F9}"/>
              </a:ext>
            </a:extLst>
          </p:cNvPr>
          <p:cNvSpPr/>
          <p:nvPr/>
        </p:nvSpPr>
        <p:spPr>
          <a:xfrm>
            <a:off x="7195715" y="3938813"/>
            <a:ext cx="1152000" cy="350982"/>
          </a:xfrm>
          <a:prstGeom prst="rect">
            <a:avLst/>
          </a:prstGeom>
          <a:solidFill>
            <a:srgbClr val="ED503F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10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音视频服务器</a:t>
            </a:r>
            <a:endParaRPr lang="en-US" altLang="zh-CN" sz="110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31" name="直线箭头连接符 130">
            <a:extLst>
              <a:ext uri="{FF2B5EF4-FFF2-40B4-BE49-F238E27FC236}">
                <a16:creationId xmlns:a16="http://schemas.microsoft.com/office/drawing/2014/main" id="{C97FA421-A8D9-BD4F-9814-C053A901BE34}"/>
              </a:ext>
            </a:extLst>
          </p:cNvPr>
          <p:cNvCxnSpPr>
            <a:cxnSpLocks/>
          </p:cNvCxnSpPr>
          <p:nvPr/>
        </p:nvCxnSpPr>
        <p:spPr>
          <a:xfrm>
            <a:off x="8323321" y="3356284"/>
            <a:ext cx="1115472" cy="0"/>
          </a:xfrm>
          <a:prstGeom prst="straightConnector1">
            <a:avLst/>
          </a:prstGeom>
          <a:ln w="50800" cmpd="dbl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直线箭头连接符 131">
            <a:extLst>
              <a:ext uri="{FF2B5EF4-FFF2-40B4-BE49-F238E27FC236}">
                <a16:creationId xmlns:a16="http://schemas.microsoft.com/office/drawing/2014/main" id="{0D08D61D-4677-6B49-9C64-8E2B38406962}"/>
              </a:ext>
            </a:extLst>
          </p:cNvPr>
          <p:cNvCxnSpPr>
            <a:cxnSpLocks/>
          </p:cNvCxnSpPr>
          <p:nvPr/>
        </p:nvCxnSpPr>
        <p:spPr>
          <a:xfrm>
            <a:off x="6645521" y="1790213"/>
            <a:ext cx="507278" cy="1153751"/>
          </a:xfrm>
          <a:prstGeom prst="straightConnector1">
            <a:avLst/>
          </a:prstGeom>
          <a:ln w="50800" cmpd="dbl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3" name="矩形 132">
            <a:extLst>
              <a:ext uri="{FF2B5EF4-FFF2-40B4-BE49-F238E27FC236}">
                <a16:creationId xmlns:a16="http://schemas.microsoft.com/office/drawing/2014/main" id="{CCD21C50-4216-6849-9118-CBF3F4E238AC}"/>
              </a:ext>
            </a:extLst>
          </p:cNvPr>
          <p:cNvSpPr/>
          <p:nvPr/>
        </p:nvSpPr>
        <p:spPr>
          <a:xfrm>
            <a:off x="4600257" y="3892386"/>
            <a:ext cx="1244724" cy="296016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1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本地电脑</a:t>
            </a:r>
            <a:endParaRPr lang="en-US" altLang="zh-CN" sz="11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35" name="直线箭头连接符 134">
            <a:extLst>
              <a:ext uri="{FF2B5EF4-FFF2-40B4-BE49-F238E27FC236}">
                <a16:creationId xmlns:a16="http://schemas.microsoft.com/office/drawing/2014/main" id="{A1839022-BB33-614C-B70D-4E87CA117DAE}"/>
              </a:ext>
            </a:extLst>
          </p:cNvPr>
          <p:cNvCxnSpPr>
            <a:cxnSpLocks/>
          </p:cNvCxnSpPr>
          <p:nvPr/>
        </p:nvCxnSpPr>
        <p:spPr>
          <a:xfrm>
            <a:off x="5956537" y="3286340"/>
            <a:ext cx="1196262" cy="0"/>
          </a:xfrm>
          <a:prstGeom prst="straightConnector1">
            <a:avLst/>
          </a:prstGeom>
          <a:ln w="50800" cmpd="dbl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8" name="直线箭头连接符 157">
            <a:extLst>
              <a:ext uri="{FF2B5EF4-FFF2-40B4-BE49-F238E27FC236}">
                <a16:creationId xmlns:a16="http://schemas.microsoft.com/office/drawing/2014/main" id="{95CE271D-32E0-5D46-AB52-94AF50687DAC}"/>
              </a:ext>
            </a:extLst>
          </p:cNvPr>
          <p:cNvCxnSpPr>
            <a:cxnSpLocks/>
          </p:cNvCxnSpPr>
          <p:nvPr/>
        </p:nvCxnSpPr>
        <p:spPr>
          <a:xfrm>
            <a:off x="3696976" y="3304773"/>
            <a:ext cx="888789" cy="703"/>
          </a:xfrm>
          <a:prstGeom prst="straightConnector1">
            <a:avLst/>
          </a:prstGeom>
          <a:ln w="508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1" name="图片 160">
            <a:extLst>
              <a:ext uri="{FF2B5EF4-FFF2-40B4-BE49-F238E27FC236}">
                <a16:creationId xmlns:a16="http://schemas.microsoft.com/office/drawing/2014/main" id="{F0BB4031-12E2-AE48-B6BF-D04153AFC7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55873" y="979541"/>
            <a:ext cx="1153051" cy="541228"/>
          </a:xfrm>
          <a:prstGeom prst="rect">
            <a:avLst/>
          </a:prstGeom>
        </p:spPr>
      </p:pic>
      <p:sp>
        <p:nvSpPr>
          <p:cNvPr id="162" name="矩形 161">
            <a:extLst>
              <a:ext uri="{FF2B5EF4-FFF2-40B4-BE49-F238E27FC236}">
                <a16:creationId xmlns:a16="http://schemas.microsoft.com/office/drawing/2014/main" id="{13E7A7C1-D8E4-2346-B831-9A9CF37B4FB6}"/>
              </a:ext>
            </a:extLst>
          </p:cNvPr>
          <p:cNvSpPr/>
          <p:nvPr/>
        </p:nvSpPr>
        <p:spPr>
          <a:xfrm>
            <a:off x="10118542" y="1658146"/>
            <a:ext cx="1022710" cy="314434"/>
          </a:xfrm>
          <a:prstGeom prst="rect">
            <a:avLst/>
          </a:prstGeom>
          <a:solidFill>
            <a:srgbClr val="ED503F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远端</a:t>
            </a:r>
            <a:r>
              <a:rPr lang="en-US" altLang="zh-CN" sz="1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AR</a:t>
            </a:r>
            <a:r>
              <a:rPr lang="zh-CN" altLang="en-US" sz="1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眼镜</a:t>
            </a:r>
            <a:endParaRPr lang="en-US" altLang="zh-CN" sz="11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5" name="矩形 164">
            <a:extLst>
              <a:ext uri="{FF2B5EF4-FFF2-40B4-BE49-F238E27FC236}">
                <a16:creationId xmlns:a16="http://schemas.microsoft.com/office/drawing/2014/main" id="{31656F2E-291A-C047-BC65-0E6759CAAA64}"/>
              </a:ext>
            </a:extLst>
          </p:cNvPr>
          <p:cNvSpPr/>
          <p:nvPr/>
        </p:nvSpPr>
        <p:spPr>
          <a:xfrm>
            <a:off x="10148682" y="2894288"/>
            <a:ext cx="1022710" cy="343834"/>
          </a:xfrm>
          <a:prstGeom prst="rect">
            <a:avLst/>
          </a:prstGeom>
          <a:solidFill>
            <a:srgbClr val="ED503F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远端</a:t>
            </a:r>
            <a:r>
              <a:rPr lang="en-US" altLang="zh-CN" sz="1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VR</a:t>
            </a:r>
            <a:r>
              <a:rPr lang="zh-CN" altLang="en-US" sz="1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眼镜</a:t>
            </a:r>
            <a:endParaRPr lang="en-US" altLang="zh-CN" sz="11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096E625-B70F-D84A-85C7-22E4E41AA6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1" t="10165" r="12754" b="20463"/>
          <a:stretch/>
        </p:blipFill>
        <p:spPr bwMode="auto">
          <a:xfrm>
            <a:off x="10075296" y="2085939"/>
            <a:ext cx="1115473" cy="700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圆角矩形 27">
            <a:extLst>
              <a:ext uri="{FF2B5EF4-FFF2-40B4-BE49-F238E27FC236}">
                <a16:creationId xmlns:a16="http://schemas.microsoft.com/office/drawing/2014/main" id="{048403CF-FE5A-7E40-98AE-AAEA75CCE41E}"/>
              </a:ext>
            </a:extLst>
          </p:cNvPr>
          <p:cNvSpPr/>
          <p:nvPr/>
        </p:nvSpPr>
        <p:spPr>
          <a:xfrm>
            <a:off x="10394369" y="4732470"/>
            <a:ext cx="462663" cy="798886"/>
          </a:xfrm>
          <a:prstGeom prst="roundRect">
            <a:avLst/>
          </a:prstGeom>
          <a:solidFill>
            <a:schemeClr val="bg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pic>
        <p:nvPicPr>
          <p:cNvPr id="166" name="图片 165">
            <a:extLst>
              <a:ext uri="{FF2B5EF4-FFF2-40B4-BE49-F238E27FC236}">
                <a16:creationId xmlns:a16="http://schemas.microsoft.com/office/drawing/2014/main" id="{C33CF27D-46B0-734D-8F72-B91613BD7B5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4404" t="23116" r="22059" b="7483"/>
          <a:stretch/>
        </p:blipFill>
        <p:spPr>
          <a:xfrm>
            <a:off x="10398874" y="4867148"/>
            <a:ext cx="446620" cy="324957"/>
          </a:xfrm>
          <a:prstGeom prst="rect">
            <a:avLst/>
          </a:prstGeom>
        </p:spPr>
      </p:pic>
      <p:pic>
        <p:nvPicPr>
          <p:cNvPr id="167" name="图片 166">
            <a:extLst>
              <a:ext uri="{FF2B5EF4-FFF2-40B4-BE49-F238E27FC236}">
                <a16:creationId xmlns:a16="http://schemas.microsoft.com/office/drawing/2014/main" id="{5AE0D0F0-62A7-1442-929E-5382BCAACA8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33859" y="3361577"/>
            <a:ext cx="980166" cy="637376"/>
          </a:xfrm>
          <a:prstGeom prst="rect">
            <a:avLst/>
          </a:prstGeom>
        </p:spPr>
      </p:pic>
      <p:pic>
        <p:nvPicPr>
          <p:cNvPr id="168" name="图片 167">
            <a:extLst>
              <a:ext uri="{FF2B5EF4-FFF2-40B4-BE49-F238E27FC236}">
                <a16:creationId xmlns:a16="http://schemas.microsoft.com/office/drawing/2014/main" id="{1421D9FE-94C1-3049-8F0A-322F5661B15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5403" t="17567" r="2697" b="54870"/>
          <a:stretch/>
        </p:blipFill>
        <p:spPr>
          <a:xfrm>
            <a:off x="10401027" y="5192105"/>
            <a:ext cx="117710" cy="177290"/>
          </a:xfrm>
          <a:prstGeom prst="rect">
            <a:avLst/>
          </a:prstGeom>
        </p:spPr>
      </p:pic>
      <p:pic>
        <p:nvPicPr>
          <p:cNvPr id="169" name="图片 168">
            <a:extLst>
              <a:ext uri="{FF2B5EF4-FFF2-40B4-BE49-F238E27FC236}">
                <a16:creationId xmlns:a16="http://schemas.microsoft.com/office/drawing/2014/main" id="{F916BF69-792B-D74C-BC47-11CA32F4F2F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5403" t="17567" r="2697" b="54870"/>
          <a:stretch/>
        </p:blipFill>
        <p:spPr>
          <a:xfrm>
            <a:off x="10626300" y="5192105"/>
            <a:ext cx="117710" cy="177290"/>
          </a:xfrm>
          <a:prstGeom prst="rect">
            <a:avLst/>
          </a:prstGeom>
        </p:spPr>
      </p:pic>
      <p:pic>
        <p:nvPicPr>
          <p:cNvPr id="170" name="图片 169">
            <a:extLst>
              <a:ext uri="{FF2B5EF4-FFF2-40B4-BE49-F238E27FC236}">
                <a16:creationId xmlns:a16="http://schemas.microsoft.com/office/drawing/2014/main" id="{3506B08B-BB68-7042-A2E5-A3EE4EEA4C1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5403" t="17567" r="2697" b="54870"/>
          <a:stretch/>
        </p:blipFill>
        <p:spPr>
          <a:xfrm>
            <a:off x="10511905" y="5192105"/>
            <a:ext cx="117710" cy="177290"/>
          </a:xfrm>
          <a:prstGeom prst="rect">
            <a:avLst/>
          </a:prstGeom>
        </p:spPr>
      </p:pic>
      <p:pic>
        <p:nvPicPr>
          <p:cNvPr id="171" name="图片 170">
            <a:extLst>
              <a:ext uri="{FF2B5EF4-FFF2-40B4-BE49-F238E27FC236}">
                <a16:creationId xmlns:a16="http://schemas.microsoft.com/office/drawing/2014/main" id="{0360B8FC-D3A8-8A4F-805E-D2D1CFC1D4D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5403" t="17567" r="2697" b="54870"/>
          <a:stretch/>
        </p:blipFill>
        <p:spPr>
          <a:xfrm>
            <a:off x="10728973" y="5192105"/>
            <a:ext cx="117710" cy="177290"/>
          </a:xfrm>
          <a:prstGeom prst="rect">
            <a:avLst/>
          </a:prstGeom>
        </p:spPr>
      </p:pic>
      <p:sp>
        <p:nvSpPr>
          <p:cNvPr id="172" name="标题 3">
            <a:extLst>
              <a:ext uri="{FF2B5EF4-FFF2-40B4-BE49-F238E27FC236}">
                <a16:creationId xmlns:a16="http://schemas.microsoft.com/office/drawing/2014/main" id="{2768D885-5E09-964E-9AC5-1202678EF408}"/>
              </a:ext>
            </a:extLst>
          </p:cNvPr>
          <p:cNvSpPr txBox="1">
            <a:spLocks/>
          </p:cNvSpPr>
          <p:nvPr/>
        </p:nvSpPr>
        <p:spPr>
          <a:xfrm>
            <a:off x="10334239" y="5818677"/>
            <a:ext cx="819542" cy="10393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4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···</a:t>
            </a:r>
            <a:endParaRPr lang="zh-CN" altLang="en-US" sz="48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E2FA51DD-024C-6F42-9C0B-0E075FD5F6C9}"/>
              </a:ext>
            </a:extLst>
          </p:cNvPr>
          <p:cNvSpPr/>
          <p:nvPr/>
        </p:nvSpPr>
        <p:spPr>
          <a:xfrm>
            <a:off x="9800278" y="547240"/>
            <a:ext cx="1721223" cy="6091517"/>
          </a:xfrm>
          <a:prstGeom prst="rect">
            <a:avLst/>
          </a:prstGeom>
          <a:noFill/>
          <a:ln w="25400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1" name="矩形 40">
            <a:extLst>
              <a:ext uri="{FF2B5EF4-FFF2-40B4-BE49-F238E27FC236}">
                <a16:creationId xmlns:a16="http://schemas.microsoft.com/office/drawing/2014/main" id="{53E931D4-DDD4-ED4F-AE59-A64950F46D61}"/>
              </a:ext>
            </a:extLst>
          </p:cNvPr>
          <p:cNvSpPr/>
          <p:nvPr/>
        </p:nvSpPr>
        <p:spPr>
          <a:xfrm>
            <a:off x="5549004" y="2237490"/>
            <a:ext cx="1022710" cy="343834"/>
          </a:xfrm>
          <a:prstGeom prst="rect">
            <a:avLst/>
          </a:prstGeom>
          <a:solidFill>
            <a:srgbClr val="ED503F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本地</a:t>
            </a:r>
            <a:r>
              <a:rPr lang="en-US" altLang="zh-CN" sz="1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VR</a:t>
            </a:r>
            <a:r>
              <a:rPr lang="zh-CN" altLang="en-US" sz="1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眼镜</a:t>
            </a:r>
            <a:endParaRPr lang="en-US" altLang="zh-CN" sz="11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2" name="Picture 2">
            <a:extLst>
              <a:ext uri="{FF2B5EF4-FFF2-40B4-BE49-F238E27FC236}">
                <a16:creationId xmlns:a16="http://schemas.microsoft.com/office/drawing/2014/main" id="{FCCEB6B9-30FF-F648-9961-17A7F1CB19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1" t="10165" r="12754" b="20463"/>
          <a:stretch/>
        </p:blipFill>
        <p:spPr bwMode="auto">
          <a:xfrm>
            <a:off x="5475618" y="1429141"/>
            <a:ext cx="1115473" cy="700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7" name="直线箭头连接符 46">
            <a:extLst>
              <a:ext uri="{FF2B5EF4-FFF2-40B4-BE49-F238E27FC236}">
                <a16:creationId xmlns:a16="http://schemas.microsoft.com/office/drawing/2014/main" id="{D6F78F04-9AE6-2D46-8EF4-ADEB98DF8B16}"/>
              </a:ext>
            </a:extLst>
          </p:cNvPr>
          <p:cNvCxnSpPr>
            <a:cxnSpLocks/>
          </p:cNvCxnSpPr>
          <p:nvPr/>
        </p:nvCxnSpPr>
        <p:spPr>
          <a:xfrm flipH="1">
            <a:off x="6759906" y="3696667"/>
            <a:ext cx="397901" cy="1069823"/>
          </a:xfrm>
          <a:prstGeom prst="straightConnector1">
            <a:avLst/>
          </a:prstGeom>
          <a:ln w="50800" cmpd="dbl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标题 1">
            <a:extLst>
              <a:ext uri="{FF2B5EF4-FFF2-40B4-BE49-F238E27FC236}">
                <a16:creationId xmlns:a16="http://schemas.microsoft.com/office/drawing/2014/main" id="{81255A8B-2E07-3F16-BB20-1D48BB8CF006}"/>
              </a:ext>
            </a:extLst>
          </p:cNvPr>
          <p:cNvSpPr>
            <a:spLocks noGrp="1"/>
          </p:cNvSpPr>
          <p:nvPr/>
        </p:nvSpPr>
        <p:spPr>
          <a:xfrm>
            <a:off x="2502452" y="2720061"/>
            <a:ext cx="1122045" cy="8064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altLang="en-US" sz="1800" dirty="0">
                <a:solidFill>
                  <a:srgbClr val="2EAF9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腹腔镜</a:t>
            </a:r>
            <a:endParaRPr lang="zh-CN" sz="1800" dirty="0">
              <a:solidFill>
                <a:srgbClr val="2EAF9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标题 1">
            <a:extLst>
              <a:ext uri="{FF2B5EF4-FFF2-40B4-BE49-F238E27FC236}">
                <a16:creationId xmlns:a16="http://schemas.microsoft.com/office/drawing/2014/main" id="{9AF562BC-0ACC-CF3F-D8F2-9E14BB78F8DF}"/>
              </a:ext>
            </a:extLst>
          </p:cNvPr>
          <p:cNvSpPr>
            <a:spLocks noGrp="1"/>
          </p:cNvSpPr>
          <p:nvPr/>
        </p:nvSpPr>
        <p:spPr>
          <a:xfrm>
            <a:off x="927444" y="4150716"/>
            <a:ext cx="1122045" cy="8064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altLang="zh-CN" sz="1800" dirty="0">
                <a:solidFill>
                  <a:srgbClr val="2EAF9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术野像机</a:t>
            </a:r>
          </a:p>
          <a:p>
            <a:pPr algn="l"/>
            <a:r>
              <a:rPr lang="zh-CN" altLang="zh-CN" sz="1800" dirty="0">
                <a:solidFill>
                  <a:srgbClr val="2EAF9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</a:t>
            </a:r>
          </a:p>
          <a:p>
            <a:pPr algn="l"/>
            <a:endParaRPr lang="zh-CN" altLang="zh-CN" sz="1800" dirty="0">
              <a:solidFill>
                <a:srgbClr val="2EAF9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标题 1">
            <a:extLst>
              <a:ext uri="{FF2B5EF4-FFF2-40B4-BE49-F238E27FC236}">
                <a16:creationId xmlns:a16="http://schemas.microsoft.com/office/drawing/2014/main" id="{C04DD9F2-179D-A5BB-3855-2A2F5AC278C7}"/>
              </a:ext>
            </a:extLst>
          </p:cNvPr>
          <p:cNvSpPr>
            <a:spLocks noGrp="1"/>
          </p:cNvSpPr>
          <p:nvPr/>
        </p:nvSpPr>
        <p:spPr>
          <a:xfrm>
            <a:off x="1101434" y="2711171"/>
            <a:ext cx="1122045" cy="8064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altLang="en-US" sz="1800" dirty="0">
                <a:solidFill>
                  <a:srgbClr val="2EAF9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彩超</a:t>
            </a: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5B57E245-7B17-8E5F-946C-F1061B62822D}"/>
              </a:ext>
            </a:extLst>
          </p:cNvPr>
          <p:cNvSpPr/>
          <p:nvPr/>
        </p:nvSpPr>
        <p:spPr>
          <a:xfrm>
            <a:off x="726784" y="2137766"/>
            <a:ext cx="2859405" cy="2406015"/>
          </a:xfrm>
          <a:prstGeom prst="rect">
            <a:avLst/>
          </a:prstGeom>
          <a:noFill/>
          <a:ln w="28575">
            <a:solidFill>
              <a:srgbClr val="50D6D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3" name="图片 12" descr="彩超 (1)">
            <a:extLst>
              <a:ext uri="{FF2B5EF4-FFF2-40B4-BE49-F238E27FC236}">
                <a16:creationId xmlns:a16="http://schemas.microsoft.com/office/drawing/2014/main" id="{C682E40A-8E4B-6B26-5534-03582DC4EAF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63334" y="2277466"/>
            <a:ext cx="664210" cy="664210"/>
          </a:xfrm>
          <a:prstGeom prst="rect">
            <a:avLst/>
          </a:prstGeom>
        </p:spPr>
      </p:pic>
      <p:sp>
        <p:nvSpPr>
          <p:cNvPr id="16" name="标题 1">
            <a:extLst>
              <a:ext uri="{FF2B5EF4-FFF2-40B4-BE49-F238E27FC236}">
                <a16:creationId xmlns:a16="http://schemas.microsoft.com/office/drawing/2014/main" id="{AD2FE917-830A-34B8-1CE0-3E0FAE1AFAD7}"/>
              </a:ext>
            </a:extLst>
          </p:cNvPr>
          <p:cNvSpPr>
            <a:spLocks noGrp="1"/>
          </p:cNvSpPr>
          <p:nvPr/>
        </p:nvSpPr>
        <p:spPr>
          <a:xfrm>
            <a:off x="2602005" y="4018829"/>
            <a:ext cx="1122045" cy="8064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altLang="en-US" sz="1800" dirty="0">
                <a:solidFill>
                  <a:srgbClr val="2EAF9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其他</a:t>
            </a:r>
            <a:r>
              <a:rPr lang="zh-CN" altLang="zh-CN" sz="1800" dirty="0">
                <a:solidFill>
                  <a:srgbClr val="2EAF9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</a:t>
            </a:r>
          </a:p>
          <a:p>
            <a:pPr algn="l"/>
            <a:endParaRPr lang="zh-CN" altLang="zh-CN" sz="1800" dirty="0">
              <a:solidFill>
                <a:srgbClr val="2EAF9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7" name="图片 16" descr="小蚁摄像机">
            <a:extLst>
              <a:ext uri="{FF2B5EF4-FFF2-40B4-BE49-F238E27FC236}">
                <a16:creationId xmlns:a16="http://schemas.microsoft.com/office/drawing/2014/main" id="{0F0C330F-8D90-9678-71EB-572539DC80E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13804" y="3271241"/>
            <a:ext cx="937260" cy="937260"/>
          </a:xfrm>
          <a:prstGeom prst="rect">
            <a:avLst/>
          </a:prstGeom>
        </p:spPr>
      </p:pic>
      <p:sp>
        <p:nvSpPr>
          <p:cNvPr id="18" name="矩形 17">
            <a:extLst>
              <a:ext uri="{FF2B5EF4-FFF2-40B4-BE49-F238E27FC236}">
                <a16:creationId xmlns:a16="http://schemas.microsoft.com/office/drawing/2014/main" id="{16AD0492-CA11-ABC1-9E3C-8DBA00C6A8D7}"/>
              </a:ext>
            </a:extLst>
          </p:cNvPr>
          <p:cNvSpPr/>
          <p:nvPr/>
        </p:nvSpPr>
        <p:spPr>
          <a:xfrm>
            <a:off x="1493359" y="4741160"/>
            <a:ext cx="1326254" cy="350982"/>
          </a:xfrm>
          <a:prstGeom prst="rect">
            <a:avLst/>
          </a:prstGeom>
          <a:solidFill>
            <a:srgbClr val="ED503F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视频设备</a:t>
            </a:r>
            <a:endParaRPr lang="en-US" altLang="zh-CN" sz="11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0C6566E4-7C26-8A4A-E901-6165DD64C57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8308" y="2197257"/>
            <a:ext cx="916937" cy="818694"/>
          </a:xfrm>
          <a:prstGeom prst="rect">
            <a:avLst/>
          </a:prstGeom>
        </p:spPr>
      </p:pic>
      <p:sp>
        <p:nvSpPr>
          <p:cNvPr id="20" name="标题 1">
            <a:extLst>
              <a:ext uri="{FF2B5EF4-FFF2-40B4-BE49-F238E27FC236}">
                <a16:creationId xmlns:a16="http://schemas.microsoft.com/office/drawing/2014/main" id="{78359187-3002-309C-B7FF-C397E55750C2}"/>
              </a:ext>
            </a:extLst>
          </p:cNvPr>
          <p:cNvSpPr>
            <a:spLocks noGrp="1"/>
          </p:cNvSpPr>
          <p:nvPr/>
        </p:nvSpPr>
        <p:spPr>
          <a:xfrm>
            <a:off x="2719135" y="3563168"/>
            <a:ext cx="1122045" cy="8064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CN" sz="2400" dirty="0">
                <a:solidFill>
                  <a:srgbClr val="2EAF9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···</a:t>
            </a:r>
            <a:r>
              <a:rPr lang="zh-CN" altLang="zh-CN" sz="1800" dirty="0">
                <a:solidFill>
                  <a:srgbClr val="2EAF9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</a:t>
            </a:r>
          </a:p>
          <a:p>
            <a:pPr algn="l"/>
            <a:endParaRPr lang="zh-CN" altLang="zh-CN" sz="1800" dirty="0">
              <a:solidFill>
                <a:srgbClr val="2EAF9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2734806" y="3863066"/>
            <a:ext cx="6244006" cy="646331"/>
          </a:xfrm>
          <a:prstGeom prst="rect">
            <a:avLst/>
          </a:prstGeom>
          <a:solidFill>
            <a:srgbClr val="ED503F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音视频实时通讯功能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2734806" y="2570404"/>
            <a:ext cx="6244006" cy="646331"/>
          </a:xfrm>
          <a:prstGeom prst="rect">
            <a:avLst/>
          </a:prstGeom>
          <a:solidFill>
            <a:srgbClr val="50D6D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dirty="0">
                <a:solidFill>
                  <a:srgbClr val="13182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行业应用功能</a:t>
            </a:r>
          </a:p>
        </p:txBody>
      </p:sp>
      <p:sp>
        <p:nvSpPr>
          <p:cNvPr id="7" name="标题 6"/>
          <p:cNvSpPr>
            <a:spLocks noGrp="1"/>
          </p:cNvSpPr>
          <p:nvPr>
            <p:ph type="title"/>
          </p:nvPr>
        </p:nvSpPr>
        <p:spPr>
          <a:xfrm>
            <a:off x="476551" y="111125"/>
            <a:ext cx="10515600" cy="1325563"/>
          </a:xfrm>
        </p:spPr>
        <p:txBody>
          <a:bodyPr>
            <a:normAutofit/>
          </a:bodyPr>
          <a:lstStyle/>
          <a:p>
            <a:r>
              <a:rPr lang="zh-CN" altLang="en-US" sz="3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核心功能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DF144FC0-4BF2-8B42-8B97-D73493EF9CCD}"/>
              </a:ext>
            </a:extLst>
          </p:cNvPr>
          <p:cNvSpPr txBox="1"/>
          <p:nvPr/>
        </p:nvSpPr>
        <p:spPr>
          <a:xfrm>
            <a:off x="2734808" y="3216735"/>
            <a:ext cx="6244006" cy="646331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AR/VR</a:t>
            </a:r>
            <a:endParaRPr lang="zh-CN" altLang="en-US" sz="360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内容占位符 2">
            <a:extLst>
              <a:ext uri="{FF2B5EF4-FFF2-40B4-BE49-F238E27FC236}">
                <a16:creationId xmlns:a16="http://schemas.microsoft.com/office/drawing/2014/main" id="{84DA9D95-8AF2-2582-B4A9-D89440CFD2AB}"/>
              </a:ext>
            </a:extLst>
          </p:cNvPr>
          <p:cNvSpPr txBox="1">
            <a:spLocks/>
          </p:cNvSpPr>
          <p:nvPr/>
        </p:nvSpPr>
        <p:spPr>
          <a:xfrm>
            <a:off x="990600" y="19780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dirty="0"/>
          </a:p>
          <a:p>
            <a:pPr marL="0" indent="0" algn="ctr">
              <a:buFont typeface="Arial" panose="020B0604020202020204" pitchFamily="34" charset="0"/>
              <a:buNone/>
            </a:pPr>
            <a:endParaRPr lang="zh-CN" altLang="en-US" sz="3800" dirty="0">
              <a:solidFill>
                <a:schemeClr val="bg1"/>
              </a:solidFill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zh-CN" altLang="en-US" sz="48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应用场景</a:t>
            </a:r>
          </a:p>
        </p:txBody>
      </p:sp>
    </p:spTree>
    <p:extLst>
      <p:ext uri="{BB962C8B-B14F-4D97-AF65-F5344CB8AC3E}">
        <p14:creationId xmlns:p14="http://schemas.microsoft.com/office/powerpoint/2010/main" val="33046242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130935" y="2150110"/>
            <a:ext cx="4812030" cy="1111250"/>
          </a:xfrm>
          <a:prstGeom prst="rect">
            <a:avLst/>
          </a:prstGeom>
          <a:solidFill>
            <a:srgbClr val="28EDE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dirty="0">
                <a:solidFill>
                  <a:schemeClr val="tx1"/>
                </a:solidFill>
              </a:rPr>
              <a:t>远程超声会诊</a:t>
            </a:r>
            <a:r>
              <a:rPr lang="en-US" altLang="zh-CN" dirty="0"/>
              <a:t> </a:t>
            </a:r>
          </a:p>
        </p:txBody>
      </p:sp>
      <p:sp>
        <p:nvSpPr>
          <p:cNvPr id="6" name="矩形 5"/>
          <p:cNvSpPr/>
          <p:nvPr/>
        </p:nvSpPr>
        <p:spPr>
          <a:xfrm>
            <a:off x="1137921" y="5229259"/>
            <a:ext cx="4812030" cy="1111250"/>
          </a:xfrm>
          <a:prstGeom prst="rect">
            <a:avLst/>
          </a:prstGeom>
          <a:solidFill>
            <a:srgbClr val="28EDE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dirty="0">
                <a:solidFill>
                  <a:schemeClr val="tx1"/>
                </a:solidFill>
              </a:rPr>
              <a:t>远程手术会诊</a:t>
            </a:r>
            <a:r>
              <a:rPr lang="en-US" altLang="zh-CN" sz="2400" dirty="0">
                <a:solidFill>
                  <a:schemeClr val="tx1"/>
                </a:solidFill>
              </a:rPr>
              <a:t>+</a:t>
            </a:r>
            <a:r>
              <a:rPr lang="zh-CN" altLang="en-US" sz="2400" dirty="0">
                <a:solidFill>
                  <a:schemeClr val="tx1"/>
                </a:solidFill>
              </a:rPr>
              <a:t>直播</a:t>
            </a:r>
            <a:r>
              <a:rPr lang="en-US" altLang="zh-CN" dirty="0"/>
              <a:t> </a:t>
            </a: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5D3F660E-5899-3E47-9467-8EFF699F7CBE}"/>
              </a:ext>
            </a:extLst>
          </p:cNvPr>
          <p:cNvSpPr/>
          <p:nvPr/>
        </p:nvSpPr>
        <p:spPr>
          <a:xfrm>
            <a:off x="6256024" y="3689667"/>
            <a:ext cx="4812030" cy="1111250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dirty="0">
                <a:solidFill>
                  <a:schemeClr val="bg1"/>
                </a:solidFill>
              </a:rPr>
              <a:t>远程培训</a:t>
            </a:r>
            <a:endParaRPr lang="en-US" altLang="zh-CN" dirty="0">
              <a:solidFill>
                <a:schemeClr val="bg1"/>
              </a:solidFill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78728C37-23FF-304B-93EA-C8BCF52B81A4}"/>
              </a:ext>
            </a:extLst>
          </p:cNvPr>
          <p:cNvSpPr/>
          <p:nvPr/>
        </p:nvSpPr>
        <p:spPr>
          <a:xfrm>
            <a:off x="6256024" y="2160496"/>
            <a:ext cx="4812030" cy="1111250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dirty="0">
                <a:solidFill>
                  <a:schemeClr val="bg1"/>
                </a:solidFill>
              </a:rPr>
              <a:t> 远程会诊</a:t>
            </a:r>
            <a:endParaRPr lang="en-US" altLang="zh-CN" dirty="0">
              <a:solidFill>
                <a:schemeClr val="bg1"/>
              </a:solidFill>
            </a:endParaRPr>
          </a:p>
        </p:txBody>
      </p:sp>
      <p:sp>
        <p:nvSpPr>
          <p:cNvPr id="10" name="标题 3">
            <a:extLst>
              <a:ext uri="{FF2B5EF4-FFF2-40B4-BE49-F238E27FC236}">
                <a16:creationId xmlns:a16="http://schemas.microsoft.com/office/drawing/2014/main" id="{97FCAD7C-F0C8-1A48-B3D2-77B917BA35EE}"/>
              </a:ext>
            </a:extLst>
          </p:cNvPr>
          <p:cNvSpPr txBox="1">
            <a:spLocks/>
          </p:cNvSpPr>
          <p:nvPr/>
        </p:nvSpPr>
        <p:spPr>
          <a:xfrm>
            <a:off x="538480" y="14644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3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医疗行业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3FAB6CC6-F45A-0749-BDD3-D5035BCEC6F2}"/>
              </a:ext>
            </a:extLst>
          </p:cNvPr>
          <p:cNvSpPr/>
          <p:nvPr/>
        </p:nvSpPr>
        <p:spPr>
          <a:xfrm>
            <a:off x="1123948" y="3689667"/>
            <a:ext cx="4812030" cy="1111250"/>
          </a:xfrm>
          <a:prstGeom prst="rect">
            <a:avLst/>
          </a:prstGeom>
          <a:solidFill>
            <a:srgbClr val="28EDE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dirty="0">
                <a:solidFill>
                  <a:schemeClr val="tx1"/>
                </a:solidFill>
              </a:rPr>
              <a:t>急诊协助</a:t>
            </a:r>
            <a:endParaRPr lang="en-US" altLang="zh-CN" sz="2400" dirty="0">
              <a:solidFill>
                <a:schemeClr val="tx1"/>
              </a:solidFill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97CDC6EB-6F6A-E14F-BD0E-9B88BBBC174C}"/>
              </a:ext>
            </a:extLst>
          </p:cNvPr>
          <p:cNvSpPr/>
          <p:nvPr/>
        </p:nvSpPr>
        <p:spPr>
          <a:xfrm>
            <a:off x="6256024" y="5264989"/>
            <a:ext cx="4812030" cy="1111250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dirty="0">
                <a:solidFill>
                  <a:schemeClr val="bg1"/>
                </a:solidFill>
              </a:rPr>
              <a:t>新生儿探视</a:t>
            </a:r>
            <a:endParaRPr lang="en-US" altLang="zh-CN" sz="2400" dirty="0">
              <a:solidFill>
                <a:schemeClr val="bg1"/>
              </a:solidFill>
            </a:endParaRPr>
          </a:p>
        </p:txBody>
      </p:sp>
      <p:sp>
        <p:nvSpPr>
          <p:cNvPr id="13" name="标题 3">
            <a:extLst>
              <a:ext uri="{FF2B5EF4-FFF2-40B4-BE49-F238E27FC236}">
                <a16:creationId xmlns:a16="http://schemas.microsoft.com/office/drawing/2014/main" id="{0CCA0BF9-7156-A646-90C2-5C288A6E2AAA}"/>
              </a:ext>
            </a:extLst>
          </p:cNvPr>
          <p:cNvSpPr txBox="1">
            <a:spLocks/>
          </p:cNvSpPr>
          <p:nvPr/>
        </p:nvSpPr>
        <p:spPr>
          <a:xfrm>
            <a:off x="3241627" y="1142636"/>
            <a:ext cx="149722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AR</a:t>
            </a:r>
            <a:endParaRPr lang="zh-CN" altLang="en-US" sz="2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标题 3">
            <a:extLst>
              <a:ext uri="{FF2B5EF4-FFF2-40B4-BE49-F238E27FC236}">
                <a16:creationId xmlns:a16="http://schemas.microsoft.com/office/drawing/2014/main" id="{FCBF8151-31B9-834F-ACEA-37E545931FD3}"/>
              </a:ext>
            </a:extLst>
          </p:cNvPr>
          <p:cNvSpPr txBox="1">
            <a:spLocks/>
          </p:cNvSpPr>
          <p:nvPr/>
        </p:nvSpPr>
        <p:spPr>
          <a:xfrm>
            <a:off x="8363083" y="1148278"/>
            <a:ext cx="149722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VR</a:t>
            </a:r>
            <a:endParaRPr lang="zh-CN" altLang="en-US" sz="2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3"/>
          <p:cNvSpPr>
            <a:spLocks noGrp="1"/>
          </p:cNvSpPr>
          <p:nvPr>
            <p:ph type="title"/>
          </p:nvPr>
        </p:nvSpPr>
        <p:spPr>
          <a:xfrm>
            <a:off x="678543" y="176439"/>
            <a:ext cx="10515600" cy="1325563"/>
          </a:xfrm>
        </p:spPr>
        <p:txBody>
          <a:bodyPr/>
          <a:lstStyle/>
          <a:p>
            <a:r>
              <a:rPr lang="en-US" altLang="zh-CN" sz="3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AR</a:t>
            </a:r>
            <a:r>
              <a:rPr lang="zh-CN" altLang="en-US" sz="3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远程超声会诊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09198E47-1781-194B-A667-9E705953E9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4805" y="1609569"/>
            <a:ext cx="5011057" cy="4068543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EB0BFA6A-2906-C84E-8460-DBB6593E73F2}"/>
              </a:ext>
            </a:extLst>
          </p:cNvPr>
          <p:cNvSpPr txBox="1"/>
          <p:nvPr/>
        </p:nvSpPr>
        <p:spPr>
          <a:xfrm>
            <a:off x="2900514" y="5865825"/>
            <a:ext cx="143963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传统方案</a:t>
            </a:r>
            <a:endParaRPr lang="zh-CN" alt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B81ECA4D-4DEE-1143-BF45-218CE0500A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79316" y="3775237"/>
            <a:ext cx="4205703" cy="1902875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651A4C36-80AF-854D-A637-8F9352F259F7}"/>
              </a:ext>
            </a:extLst>
          </p:cNvPr>
          <p:cNvSpPr txBox="1"/>
          <p:nvPr/>
        </p:nvSpPr>
        <p:spPr>
          <a:xfrm>
            <a:off x="6597100" y="1588499"/>
            <a:ext cx="4444998" cy="20928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zh-CN" altLang="en-US" sz="1600" b="1" dirty="0">
                <a:solidFill>
                  <a:srgbClr val="0075EA"/>
                </a:solidFill>
                <a:effectLst/>
                <a:latin typeface="MicrosoftYaHei"/>
              </a:rPr>
              <a:t>传统方案短板</a:t>
            </a:r>
            <a:r>
              <a:rPr lang="en-US" altLang="zh-CN" sz="1600" b="1" dirty="0">
                <a:solidFill>
                  <a:srgbClr val="0075EA"/>
                </a:solidFill>
                <a:effectLst/>
                <a:latin typeface="MicrosoftYaHei"/>
              </a:rPr>
              <a:t>: </a:t>
            </a:r>
            <a:endParaRPr lang="zh-CN" altLang="en-US" sz="1600" dirty="0">
              <a:solidFill>
                <a:srgbClr val="0075EA"/>
              </a:solidFill>
              <a:effectLst/>
              <a:latin typeface="ArialMT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zh-CN" altLang="en-US" sz="1400" dirty="0">
                <a:solidFill>
                  <a:schemeClr val="bg1"/>
                </a:solidFill>
                <a:effectLst/>
                <a:latin typeface="DengXian" panose="02010600030101010101" pitchFamily="2" charset="-122"/>
                <a:ea typeface="DengXian" panose="02010600030101010101" pitchFamily="2" charset="-122"/>
              </a:rPr>
              <a:t>固定摄像头，手势采集时，远近难控制，易遮挡，不够灵活 </a:t>
            </a:r>
            <a:endParaRPr lang="zh-CN" altLang="en-US" sz="1400" dirty="0">
              <a:solidFill>
                <a:schemeClr val="bg1"/>
              </a:solidFill>
              <a:effectLst/>
              <a:latin typeface="ArialMT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zh-CN" altLang="en-US" sz="1400" dirty="0">
                <a:solidFill>
                  <a:schemeClr val="bg1"/>
                </a:solidFill>
                <a:effectLst/>
                <a:latin typeface="DengXian" panose="02010600030101010101" pitchFamily="2" charset="-122"/>
                <a:ea typeface="DengXian" panose="02010600030101010101" pitchFamily="2" charset="-122"/>
              </a:rPr>
              <a:t>需要在采集工作站</a:t>
            </a:r>
            <a:r>
              <a:rPr lang="en-US" altLang="zh-CN" sz="1400" dirty="0">
                <a:solidFill>
                  <a:schemeClr val="bg1"/>
                </a:solidFill>
                <a:effectLst/>
                <a:latin typeface="DengXian" panose="02010600030101010101" pitchFamily="2" charset="-122"/>
                <a:ea typeface="DengXian" panose="02010600030101010101" pitchFamily="2" charset="-122"/>
              </a:rPr>
              <a:t>(</a:t>
            </a:r>
            <a:r>
              <a:rPr lang="zh-CN" altLang="en-US" sz="1400" dirty="0">
                <a:solidFill>
                  <a:schemeClr val="bg1"/>
                </a:solidFill>
                <a:effectLst/>
                <a:latin typeface="DengXian" panose="02010600030101010101" pitchFamily="2" charset="-122"/>
                <a:ea typeface="DengXian" panose="02010600030101010101" pitchFamily="2" charset="-122"/>
              </a:rPr>
              <a:t>采集超声动图</a:t>
            </a:r>
            <a:r>
              <a:rPr lang="en-US" altLang="zh-CN" sz="1400" dirty="0">
                <a:solidFill>
                  <a:schemeClr val="bg1"/>
                </a:solidFill>
                <a:effectLst/>
                <a:latin typeface="DengXian" panose="02010600030101010101" pitchFamily="2" charset="-122"/>
                <a:ea typeface="DengXian" panose="02010600030101010101" pitchFamily="2" charset="-122"/>
              </a:rPr>
              <a:t>)</a:t>
            </a:r>
            <a:r>
              <a:rPr lang="zh-CN" altLang="en-US" sz="1400" dirty="0">
                <a:solidFill>
                  <a:schemeClr val="bg1"/>
                </a:solidFill>
                <a:effectLst/>
                <a:latin typeface="DengXian" panose="02010600030101010101" pitchFamily="2" charset="-122"/>
                <a:ea typeface="DengXian" panose="02010600030101010101" pitchFamily="2" charset="-122"/>
              </a:rPr>
              <a:t>，超声机，患者间频繁切换 视角 </a:t>
            </a:r>
            <a:endParaRPr lang="zh-CN" altLang="en-US" sz="1400" dirty="0">
              <a:solidFill>
                <a:schemeClr val="bg1"/>
              </a:solidFill>
              <a:effectLst/>
              <a:latin typeface="ArialMT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zh-CN" altLang="en-US" sz="1400" dirty="0">
                <a:solidFill>
                  <a:schemeClr val="bg1"/>
                </a:solidFill>
                <a:effectLst/>
                <a:latin typeface="DengXian" panose="02010600030101010101" pitchFamily="2" charset="-122"/>
                <a:ea typeface="DengXian" panose="02010600030101010101" pitchFamily="2" charset="-122"/>
              </a:rPr>
              <a:t>采集工作站和摄像头安装在固定位置，无便携性 </a:t>
            </a:r>
            <a:endParaRPr lang="zh-CN" altLang="en-US" sz="1400" dirty="0">
              <a:solidFill>
                <a:schemeClr val="bg1"/>
              </a:solidFill>
              <a:effectLst/>
              <a:latin typeface="ArialMT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zh-CN" altLang="en-US" sz="1600" b="1" dirty="0">
                <a:solidFill>
                  <a:srgbClr val="0075EA"/>
                </a:solidFill>
                <a:effectLst/>
                <a:latin typeface="MicrosoftYaHei"/>
              </a:rPr>
              <a:t>方案优势</a:t>
            </a:r>
            <a:r>
              <a:rPr lang="en-US" altLang="zh-CN" sz="1600" b="1" dirty="0">
                <a:solidFill>
                  <a:srgbClr val="0075EA"/>
                </a:solidFill>
                <a:effectLst/>
                <a:latin typeface="MicrosoftYaHei"/>
              </a:rPr>
              <a:t>: </a:t>
            </a:r>
            <a:endParaRPr lang="zh-CN" altLang="en-US" sz="1600" dirty="0">
              <a:solidFill>
                <a:srgbClr val="0075EA"/>
              </a:solidFill>
              <a:effectLst/>
              <a:latin typeface="ArialMT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zh-CN" altLang="en-US" sz="1400" dirty="0">
                <a:solidFill>
                  <a:schemeClr val="bg1"/>
                </a:solidFill>
                <a:effectLst/>
                <a:latin typeface="DengXian" panose="02010600030101010101" pitchFamily="2" charset="-122"/>
                <a:ea typeface="DengXian" panose="02010600030101010101" pitchFamily="2" charset="-122"/>
              </a:rPr>
              <a:t>手势采集过程简单，清晰 </a:t>
            </a:r>
            <a:endParaRPr lang="zh-CN" altLang="en-US" sz="1400" dirty="0">
              <a:solidFill>
                <a:schemeClr val="bg1"/>
              </a:solidFill>
              <a:effectLst/>
              <a:latin typeface="ArialMT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zh-CN" altLang="en-US" sz="1400" dirty="0">
                <a:solidFill>
                  <a:schemeClr val="bg1"/>
                </a:solidFill>
                <a:effectLst/>
                <a:latin typeface="DengXian" panose="02010600030101010101" pitchFamily="2" charset="-122"/>
                <a:ea typeface="DengXian" panose="02010600030101010101" pitchFamily="2" charset="-122"/>
              </a:rPr>
              <a:t>无须频繁切换视角 </a:t>
            </a:r>
            <a:endParaRPr lang="zh-CN" altLang="en-US" sz="1400" dirty="0">
              <a:solidFill>
                <a:schemeClr val="bg1"/>
              </a:solidFill>
              <a:effectLst/>
              <a:latin typeface="ArialMT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21828065-D41F-A64C-90C7-63F3BECCC801}"/>
              </a:ext>
            </a:extLst>
          </p:cNvPr>
          <p:cNvSpPr txBox="1"/>
          <p:nvPr/>
        </p:nvSpPr>
        <p:spPr>
          <a:xfrm>
            <a:off x="8468332" y="5865825"/>
            <a:ext cx="110626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AR</a:t>
            </a:r>
            <a:r>
              <a:rPr lang="zh-CN" altLang="en-US" sz="1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方案</a:t>
            </a:r>
            <a:endParaRPr lang="zh-CN" altLang="en-US" dirty="0"/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2F7F8DD1-9C8D-0143-92B5-D17FBB498A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17252" y="4594840"/>
            <a:ext cx="1141771" cy="971074"/>
          </a:xfrm>
          <a:prstGeom prst="rect">
            <a:avLst/>
          </a:prstGeom>
          <a:scene3d>
            <a:camera prst="orthographicFront">
              <a:rot lat="0" lon="10800000" rev="0"/>
            </a:camera>
            <a:lightRig rig="threePt" dir="t"/>
          </a:scene3d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F67C821E-16AF-4841-BCE6-6F95F6B34E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938" y="1850376"/>
            <a:ext cx="6678869" cy="3483624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C00CB2CD-B267-5845-BCF8-DCB20075A26F}"/>
              </a:ext>
            </a:extLst>
          </p:cNvPr>
          <p:cNvSpPr txBox="1"/>
          <p:nvPr/>
        </p:nvSpPr>
        <p:spPr>
          <a:xfrm>
            <a:off x="7683500" y="1917680"/>
            <a:ext cx="3238500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dirty="0">
                <a:solidFill>
                  <a:schemeClr val="bg1"/>
                </a:solidFill>
                <a:effectLst/>
                <a:latin typeface="DengXian" panose="02010600030101010101" pitchFamily="2" charset="-122"/>
                <a:ea typeface="DengXian" panose="02010600030101010101" pitchFamily="2" charset="-122"/>
              </a:rPr>
              <a:t>1 </a:t>
            </a:r>
            <a:r>
              <a:rPr lang="zh-CN" altLang="en-US" sz="1800" b="1" dirty="0">
                <a:solidFill>
                  <a:srgbClr val="ED503F"/>
                </a:solidFill>
                <a:effectLst/>
                <a:latin typeface="DengXian" panose="02010600030101010101" pitchFamily="2" charset="-122"/>
                <a:ea typeface="DengXian" panose="02010600030101010101" pitchFamily="2" charset="-122"/>
              </a:rPr>
              <a:t>解放医生双手</a:t>
            </a:r>
            <a:r>
              <a:rPr lang="zh-CN" altLang="en-US" sz="1800" dirty="0">
                <a:solidFill>
                  <a:schemeClr val="bg1"/>
                </a:solidFill>
                <a:effectLst/>
                <a:latin typeface="DengXian" panose="02010600030101010101" pitchFamily="2" charset="-122"/>
                <a:ea typeface="DengXian" panose="02010600030101010101" pitchFamily="2" charset="-122"/>
              </a:rPr>
              <a:t>，远程沟通的同时无障碍参与治疗</a:t>
            </a:r>
            <a:br>
              <a:rPr lang="zh-CN" altLang="en-US" sz="1800" dirty="0">
                <a:solidFill>
                  <a:schemeClr val="bg1"/>
                </a:solidFill>
                <a:effectLst/>
                <a:latin typeface="DengXian" panose="02010600030101010101" pitchFamily="2" charset="-122"/>
                <a:ea typeface="DengXian" panose="02010600030101010101" pitchFamily="2" charset="-122"/>
              </a:rPr>
            </a:br>
            <a:r>
              <a:rPr lang="en-US" altLang="zh-CN" sz="1800" dirty="0">
                <a:solidFill>
                  <a:schemeClr val="bg1"/>
                </a:solidFill>
                <a:effectLst/>
                <a:latin typeface="DengXian" panose="02010600030101010101" pitchFamily="2" charset="-122"/>
                <a:ea typeface="DengXian" panose="02010600030101010101" pitchFamily="2" charset="-122"/>
              </a:rPr>
              <a:t>2 </a:t>
            </a:r>
            <a:r>
              <a:rPr lang="zh-CN" altLang="en-US" sz="1800" dirty="0">
                <a:solidFill>
                  <a:schemeClr val="bg1"/>
                </a:solidFill>
                <a:effectLst/>
                <a:latin typeface="DengXian" panose="02010600030101010101" pitchFamily="2" charset="-122"/>
                <a:ea typeface="DengXian" panose="02010600030101010101" pitchFamily="2" charset="-122"/>
              </a:rPr>
              <a:t>基于系统，急诊专家</a:t>
            </a:r>
            <a:r>
              <a:rPr lang="zh-CN" altLang="en-US" sz="1800" b="1" dirty="0">
                <a:solidFill>
                  <a:srgbClr val="ED503F"/>
                </a:solidFill>
                <a:effectLst/>
                <a:latin typeface="DengXian" panose="02010600030101010101" pitchFamily="2" charset="-122"/>
                <a:ea typeface="DengXian" panose="02010600030101010101" pitchFamily="2" charset="-122"/>
              </a:rPr>
              <a:t>掌握完整</a:t>
            </a:r>
            <a:r>
              <a:rPr lang="zh-CN" altLang="en-US" sz="1800" dirty="0">
                <a:solidFill>
                  <a:schemeClr val="bg1"/>
                </a:solidFill>
                <a:effectLst/>
                <a:latin typeface="DengXian" panose="02010600030101010101" pitchFamily="2" charset="-122"/>
                <a:ea typeface="DengXian" panose="02010600030101010101" pitchFamily="2" charset="-122"/>
              </a:rPr>
              <a:t>，动态，连续且无失真的</a:t>
            </a:r>
            <a:r>
              <a:rPr lang="zh-CN" altLang="en-US" sz="1800" b="1" dirty="0">
                <a:solidFill>
                  <a:srgbClr val="ED503F"/>
                </a:solidFill>
                <a:effectLst/>
                <a:latin typeface="DengXian" panose="02010600030101010101" pitchFamily="2" charset="-122"/>
                <a:ea typeface="DengXian" panose="02010600030101010101" pitchFamily="2" charset="-122"/>
              </a:rPr>
              <a:t>救治过程信息</a:t>
            </a:r>
            <a:r>
              <a:rPr lang="zh-CN" altLang="en-US" sz="1800" dirty="0">
                <a:solidFill>
                  <a:schemeClr val="bg1"/>
                </a:solidFill>
                <a:effectLst/>
                <a:latin typeface="DengXian" panose="02010600030101010101" pitchFamily="2" charset="-122"/>
                <a:ea typeface="DengXian" panose="02010600030101010101" pitchFamily="2" charset="-122"/>
              </a:rPr>
              <a:t>和病患体征变化信息 </a:t>
            </a:r>
            <a:endParaRPr lang="en-US" altLang="zh-CN" sz="1800" dirty="0">
              <a:solidFill>
                <a:schemeClr val="bg1"/>
              </a:solidFill>
              <a:effectLst/>
              <a:latin typeface="DengXian" panose="02010600030101010101" pitchFamily="2" charset="-122"/>
              <a:ea typeface="DengXian" panose="02010600030101010101" pitchFamily="2" charset="-122"/>
            </a:endParaRPr>
          </a:p>
          <a:p>
            <a:r>
              <a:rPr lang="en-US" altLang="zh-CN" sz="1800" dirty="0">
                <a:solidFill>
                  <a:schemeClr val="bg1"/>
                </a:solidFill>
                <a:effectLst/>
                <a:latin typeface="DengXian" panose="02010600030101010101" pitchFamily="2" charset="-122"/>
                <a:ea typeface="DengXian" panose="02010600030101010101" pitchFamily="2" charset="-122"/>
              </a:rPr>
              <a:t>3 </a:t>
            </a:r>
            <a:r>
              <a:rPr lang="zh-CN" altLang="en-US" sz="1800" dirty="0">
                <a:solidFill>
                  <a:schemeClr val="bg1"/>
                </a:solidFill>
                <a:effectLst/>
                <a:latin typeface="DengXian" panose="02010600030101010101" pitchFamily="2" charset="-122"/>
                <a:ea typeface="DengXian" panose="02010600030101010101" pitchFamily="2" charset="-122"/>
              </a:rPr>
              <a:t>基于患者</a:t>
            </a:r>
            <a:r>
              <a:rPr lang="zh-CN" altLang="en-US" sz="1800" b="1" dirty="0">
                <a:solidFill>
                  <a:srgbClr val="ED503F"/>
                </a:solidFill>
                <a:effectLst/>
                <a:latin typeface="DengXian" panose="02010600030101010101" pitchFamily="2" charset="-122"/>
                <a:ea typeface="DengXian" panose="02010600030101010101" pitchFamily="2" charset="-122"/>
              </a:rPr>
              <a:t>部位标注</a:t>
            </a:r>
            <a:r>
              <a:rPr lang="zh-CN" altLang="en-US" sz="1800" dirty="0">
                <a:solidFill>
                  <a:schemeClr val="bg1"/>
                </a:solidFill>
                <a:effectLst/>
                <a:latin typeface="DengXian" panose="02010600030101010101" pitchFamily="2" charset="-122"/>
                <a:ea typeface="DengXian" panose="02010600030101010101" pitchFamily="2" charset="-122"/>
              </a:rPr>
              <a:t>，全息救治示范，降低基层医生理解的歧义</a:t>
            </a:r>
            <a:br>
              <a:rPr lang="zh-CN" altLang="en-US" sz="1800" dirty="0">
                <a:solidFill>
                  <a:schemeClr val="bg1"/>
                </a:solidFill>
                <a:effectLst/>
                <a:latin typeface="DengXian" panose="02010600030101010101" pitchFamily="2" charset="-122"/>
                <a:ea typeface="DengXian" panose="02010600030101010101" pitchFamily="2" charset="-122"/>
              </a:rPr>
            </a:br>
            <a:r>
              <a:rPr lang="en-US" altLang="zh-CN" sz="1800" dirty="0">
                <a:solidFill>
                  <a:schemeClr val="bg1"/>
                </a:solidFill>
                <a:effectLst/>
                <a:latin typeface="DengXian" panose="02010600030101010101" pitchFamily="2" charset="-122"/>
                <a:ea typeface="DengXian" panose="02010600030101010101" pitchFamily="2" charset="-122"/>
              </a:rPr>
              <a:t>4 </a:t>
            </a:r>
            <a:r>
              <a:rPr lang="zh-CN" altLang="en-US" sz="1800" dirty="0">
                <a:solidFill>
                  <a:schemeClr val="bg1"/>
                </a:solidFill>
                <a:effectLst/>
                <a:latin typeface="DengXian" panose="02010600030101010101" pitchFamily="2" charset="-122"/>
                <a:ea typeface="DengXian" panose="02010600030101010101" pitchFamily="2" charset="-122"/>
              </a:rPr>
              <a:t>各方面在同场景和同视角下开展协作，让专家以</a:t>
            </a:r>
            <a:r>
              <a:rPr lang="zh-CN" altLang="en-US" sz="1800" b="1" dirty="0">
                <a:solidFill>
                  <a:srgbClr val="ED503F"/>
                </a:solidFill>
                <a:effectLst/>
                <a:latin typeface="DengXian" panose="02010600030101010101" pitchFamily="2" charset="-122"/>
                <a:ea typeface="DengXian" panose="02010600030101010101" pitchFamily="2" charset="-122"/>
              </a:rPr>
              <a:t>第一视角</a:t>
            </a:r>
            <a:r>
              <a:rPr lang="zh-CN" altLang="en-US" sz="1800" dirty="0">
                <a:solidFill>
                  <a:schemeClr val="bg1"/>
                </a:solidFill>
                <a:effectLst/>
                <a:latin typeface="DengXian" panose="02010600030101010101" pitchFamily="2" charset="-122"/>
                <a:ea typeface="DengXian" panose="02010600030101010101" pitchFamily="2" charset="-122"/>
              </a:rPr>
              <a:t>更确切的了解病情。 </a:t>
            </a:r>
            <a:endParaRPr lang="zh-CN" altLang="en-US" dirty="0">
              <a:solidFill>
                <a:schemeClr val="bg1"/>
              </a:solidFill>
              <a:effectLst/>
            </a:endParaRPr>
          </a:p>
        </p:txBody>
      </p:sp>
      <p:sp>
        <p:nvSpPr>
          <p:cNvPr id="7" name="标题 3">
            <a:extLst>
              <a:ext uri="{FF2B5EF4-FFF2-40B4-BE49-F238E27FC236}">
                <a16:creationId xmlns:a16="http://schemas.microsoft.com/office/drawing/2014/main" id="{D8BC484A-36F1-C641-8C92-DEB78BB3A9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300" y="252639"/>
            <a:ext cx="10515600" cy="1325563"/>
          </a:xfrm>
        </p:spPr>
        <p:txBody>
          <a:bodyPr/>
          <a:lstStyle/>
          <a:p>
            <a:r>
              <a:rPr lang="en-US" altLang="zh-CN" sz="3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AR</a:t>
            </a:r>
            <a:r>
              <a:rPr lang="zh-CN" altLang="en-US" sz="3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远程急诊协助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5C3BCA62-0CFA-E144-86D0-330F2C90E2E4}"/>
              </a:ext>
            </a:extLst>
          </p:cNvPr>
          <p:cNvSpPr txBox="1"/>
          <p:nvPr/>
        </p:nvSpPr>
        <p:spPr>
          <a:xfrm>
            <a:off x="2909222" y="5421508"/>
            <a:ext cx="21463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AR</a:t>
            </a:r>
            <a:r>
              <a:rPr lang="zh-CN" altLang="en-US" sz="1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远程急诊的场景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7021910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B0286489-E9EC-CB44-8E64-7F2A3AD199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720" t="8771" r="3979" b="13120"/>
          <a:stretch/>
        </p:blipFill>
        <p:spPr>
          <a:xfrm>
            <a:off x="5930900" y="1867000"/>
            <a:ext cx="4983012" cy="3629026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4056C486-DE1A-0845-8062-533F8479EB18}"/>
              </a:ext>
            </a:extLst>
          </p:cNvPr>
          <p:cNvSpPr txBox="1"/>
          <p:nvPr/>
        </p:nvSpPr>
        <p:spPr>
          <a:xfrm>
            <a:off x="478972" y="559024"/>
            <a:ext cx="672011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3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AR</a:t>
            </a:r>
            <a:r>
              <a:rPr lang="zh-CN" altLang="en-US" sz="3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远程手术会诊</a:t>
            </a:r>
            <a:r>
              <a:rPr lang="en-US" altLang="zh-CN" sz="3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+</a:t>
            </a:r>
            <a:r>
              <a:rPr lang="zh-CN" altLang="en-US" sz="3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直播</a:t>
            </a:r>
            <a:endParaRPr lang="zh-CN" altLang="en-US" sz="3600" dirty="0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981AB454-0908-B142-B671-E49E2A5A4FED}"/>
              </a:ext>
            </a:extLst>
          </p:cNvPr>
          <p:cNvSpPr txBox="1"/>
          <p:nvPr/>
        </p:nvSpPr>
        <p:spPr>
          <a:xfrm>
            <a:off x="1063172" y="1790800"/>
            <a:ext cx="4372428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dirty="0">
                <a:solidFill>
                  <a:schemeClr val="bg1"/>
                </a:solidFill>
              </a:rPr>
              <a:t>手术过程中遇到异常情况，向远程专家发起协作申请，</a:t>
            </a:r>
            <a:r>
              <a:rPr lang="zh-CN" altLang="en-US" dirty="0">
                <a:solidFill>
                  <a:srgbClr val="ED503F"/>
                </a:solidFill>
              </a:rPr>
              <a:t>专家根据手术情况给予指导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1800" dirty="0">
                <a:solidFill>
                  <a:schemeClr val="bg1"/>
                </a:solidFill>
                <a:effectLst/>
                <a:latin typeface="DengXian" panose="02010600030101010101" pitchFamily="2" charset="-122"/>
                <a:ea typeface="DengXian" panose="02010600030101010101" pitchFamily="2" charset="-122"/>
              </a:rPr>
              <a:t>通过双方协作，专家以</a:t>
            </a:r>
            <a:r>
              <a:rPr lang="zh-CN" altLang="en-US" sz="1800" b="1" dirty="0">
                <a:solidFill>
                  <a:srgbClr val="ED503F"/>
                </a:solidFill>
                <a:effectLst/>
                <a:latin typeface="DengXian" panose="02010600030101010101" pitchFamily="2" charset="-122"/>
                <a:ea typeface="DengXian" panose="02010600030101010101" pitchFamily="2" charset="-122"/>
              </a:rPr>
              <a:t>第一视角</a:t>
            </a:r>
            <a:r>
              <a:rPr lang="zh-CN" altLang="en-US" sz="1800" dirty="0">
                <a:solidFill>
                  <a:schemeClr val="bg1"/>
                </a:solidFill>
                <a:effectLst/>
                <a:latin typeface="DengXian" panose="02010600030101010101" pitchFamily="2" charset="-122"/>
                <a:ea typeface="DengXian" panose="02010600030101010101" pitchFamily="2" charset="-122"/>
              </a:rPr>
              <a:t>掌握病人情况，提升手术的安全性</a:t>
            </a:r>
            <a:endParaRPr lang="en-US" altLang="zh-CN" sz="1800" dirty="0">
              <a:solidFill>
                <a:schemeClr val="bg1"/>
              </a:solidFill>
              <a:effectLst/>
              <a:latin typeface="DengXian" panose="02010600030101010101" pitchFamily="2" charset="-122"/>
              <a:ea typeface="DengXian" panose="02010600030101010101" pitchFamily="2" charset="-122"/>
            </a:endParaRPr>
          </a:p>
          <a:p>
            <a:endParaRPr lang="en-US" altLang="zh-CN" sz="1800" dirty="0">
              <a:solidFill>
                <a:schemeClr val="bg1"/>
              </a:solidFill>
              <a:effectLst/>
              <a:latin typeface="DengXian" panose="02010600030101010101" pitchFamily="2" charset="-122"/>
              <a:ea typeface="DengXian" panose="02010600030101010101" pitchFamily="2" charset="-122"/>
            </a:endParaRPr>
          </a:p>
          <a:p>
            <a:r>
              <a:rPr lang="zh-CN" altLang="en-US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优点：</a:t>
            </a:r>
            <a:endParaRPr lang="en-US" altLang="zh-CN" dirty="0">
              <a:solidFill>
                <a:schemeClr val="bg1"/>
              </a:solidFill>
              <a:latin typeface="DengXian" panose="02010600030101010101" pitchFamily="2" charset="-122"/>
              <a:ea typeface="DengXian" panose="02010600030101010101" pitchFamily="2" charset="-122"/>
            </a:endParaRPr>
          </a:p>
          <a:p>
            <a:r>
              <a:rPr lang="zh-CN" altLang="en-US" sz="1600" b="1" dirty="0">
                <a:solidFill>
                  <a:srgbClr val="ED503F"/>
                </a:solidFill>
              </a:rPr>
              <a:t>显示</a:t>
            </a:r>
            <a:r>
              <a:rPr lang="en-US" altLang="zh-CN" sz="1600" b="1" dirty="0">
                <a:solidFill>
                  <a:srgbClr val="ED503F"/>
                </a:solidFill>
              </a:rPr>
              <a:t>:</a:t>
            </a:r>
            <a:r>
              <a:rPr lang="zh-CN" altLang="en-US" sz="1600" dirty="0">
                <a:solidFill>
                  <a:schemeClr val="bg1"/>
                </a:solidFill>
              </a:rPr>
              <a:t>定制的高透光度镜片，手术室的强光照可以让镜片对医生视线的影响，</a:t>
            </a:r>
            <a:r>
              <a:rPr lang="en-US" altLang="zh-CN" sz="1600" dirty="0">
                <a:solidFill>
                  <a:schemeClr val="bg1"/>
                </a:solidFill>
              </a:rPr>
              <a:t>99%</a:t>
            </a:r>
            <a:r>
              <a:rPr lang="zh-CN" altLang="en-US" sz="1600" dirty="0">
                <a:solidFill>
                  <a:schemeClr val="bg1"/>
                </a:solidFill>
              </a:rPr>
              <a:t>忽略。 </a:t>
            </a:r>
            <a:endParaRPr lang="zh-CN" altLang="en-US" dirty="0">
              <a:solidFill>
                <a:schemeClr val="bg1"/>
              </a:solidFill>
            </a:endParaRPr>
          </a:p>
          <a:p>
            <a:r>
              <a:rPr lang="zh-CN" altLang="en-US" sz="1600" b="1" dirty="0">
                <a:solidFill>
                  <a:srgbClr val="ED503F"/>
                </a:solidFill>
              </a:rPr>
              <a:t>摄像头的优化处理：</a:t>
            </a:r>
            <a:r>
              <a:rPr lang="zh-CN" altLang="en-US" sz="1600" dirty="0">
                <a:solidFill>
                  <a:schemeClr val="bg1"/>
                </a:solidFill>
              </a:rPr>
              <a:t>因手术室强光照射，眼镜摄像头需增加强光检测，并人工后台处理摄像头的画面， 同时反馈到眼镜端做曝光补偿。 </a:t>
            </a:r>
          </a:p>
          <a:p>
            <a:r>
              <a:rPr lang="zh-CN" altLang="en-US" sz="1600" b="1" dirty="0">
                <a:solidFill>
                  <a:srgbClr val="ED503F"/>
                </a:solidFill>
              </a:rPr>
              <a:t>佩戴</a:t>
            </a:r>
            <a:r>
              <a:rPr lang="en-US" altLang="zh-CN" sz="1600" b="1" dirty="0">
                <a:solidFill>
                  <a:srgbClr val="ED503F"/>
                </a:solidFill>
              </a:rPr>
              <a:t>: </a:t>
            </a:r>
            <a:r>
              <a:rPr lang="zh-CN" altLang="en-US" sz="1600" dirty="0">
                <a:solidFill>
                  <a:schemeClr val="bg1"/>
                </a:solidFill>
              </a:rPr>
              <a:t>一体机便携，头部承重，佩戴舒适，牢固，可长时间佩戴 </a:t>
            </a:r>
            <a:r>
              <a:rPr lang="en-US" altLang="zh-CN" sz="1600" dirty="0">
                <a:solidFill>
                  <a:schemeClr val="bg1"/>
                </a:solidFill>
              </a:rPr>
              <a:t>(</a:t>
            </a:r>
            <a:r>
              <a:rPr lang="zh-CN" altLang="en-US" sz="1600" dirty="0">
                <a:solidFill>
                  <a:schemeClr val="bg1"/>
                </a:solidFill>
              </a:rPr>
              <a:t>手术过程</a:t>
            </a:r>
            <a:r>
              <a:rPr lang="en-US" altLang="zh-CN" sz="1600" dirty="0">
                <a:solidFill>
                  <a:schemeClr val="bg1"/>
                </a:solidFill>
              </a:rPr>
              <a:t>1-2</a:t>
            </a:r>
            <a:r>
              <a:rPr lang="zh-CN" altLang="en-US" sz="1600" dirty="0">
                <a:solidFill>
                  <a:schemeClr val="bg1"/>
                </a:solidFill>
              </a:rPr>
              <a:t>个小时</a:t>
            </a:r>
            <a:r>
              <a:rPr lang="en-US" altLang="zh-CN" sz="1600" dirty="0">
                <a:solidFill>
                  <a:schemeClr val="bg1"/>
                </a:solidFill>
              </a:rPr>
              <a:t>) </a:t>
            </a:r>
            <a:endParaRPr lang="zh-CN" altLang="en-US" sz="1600" dirty="0">
              <a:solidFill>
                <a:schemeClr val="bg1"/>
              </a:solidFill>
            </a:endParaRPr>
          </a:p>
          <a:p>
            <a:r>
              <a:rPr lang="zh-CN" altLang="en-US" sz="1600" dirty="0">
                <a:solidFill>
                  <a:schemeClr val="bg1"/>
                </a:solidFill>
              </a:rPr>
              <a:t>近视友好，医生佩戴眼镜直接使用 </a:t>
            </a:r>
          </a:p>
          <a:p>
            <a:endParaRPr lang="en-US" altLang="zh-CN" sz="1800" dirty="0">
              <a:solidFill>
                <a:schemeClr val="bg1"/>
              </a:solidFill>
              <a:effectLst/>
              <a:latin typeface="DengXian" panose="02010600030101010101" pitchFamily="2" charset="-122"/>
              <a:ea typeface="DengXian" panose="02010600030101010101" pitchFamily="2" charset="-122"/>
            </a:endParaRPr>
          </a:p>
          <a:p>
            <a:br>
              <a:rPr lang="zh-CN" altLang="en-US" sz="1800" dirty="0">
                <a:solidFill>
                  <a:schemeClr val="bg1"/>
                </a:solidFill>
                <a:effectLst/>
                <a:latin typeface="DengXian" panose="02010600030101010101" pitchFamily="2" charset="-122"/>
                <a:ea typeface="DengXian" panose="02010600030101010101" pitchFamily="2" charset="-122"/>
              </a:rPr>
            </a:br>
            <a:endParaRPr lang="zh-CN" altLang="en-US" dirty="0">
              <a:solidFill>
                <a:schemeClr val="bg1"/>
              </a:solidFill>
              <a:effectLst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2CEDB541-AD22-DC47-98E1-0B3B41662E0B}"/>
              </a:ext>
            </a:extLst>
          </p:cNvPr>
          <p:cNvSpPr txBox="1"/>
          <p:nvPr/>
        </p:nvSpPr>
        <p:spPr>
          <a:xfrm>
            <a:off x="7327900" y="5574784"/>
            <a:ext cx="2438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AR</a:t>
            </a:r>
            <a:r>
              <a:rPr lang="zh-CN" altLang="en-US" sz="1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远程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手术</a:t>
            </a:r>
            <a:r>
              <a:rPr lang="zh-CN" altLang="en-US" sz="1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会诊场景</a:t>
            </a:r>
            <a:endParaRPr lang="zh-CN" altLang="en-US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154064B7-7E33-A643-970E-3FB8F126B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299321"/>
            <a:ext cx="10515600" cy="1325563"/>
          </a:xfrm>
        </p:spPr>
        <p:txBody>
          <a:bodyPr/>
          <a:lstStyle/>
          <a:p>
            <a:r>
              <a:rPr lang="en-US" altLang="zh-CN" sz="3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VR</a:t>
            </a:r>
            <a:r>
              <a:rPr lang="zh-CN" altLang="en-US" sz="3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远程会诊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7B3625EC-C325-1C4C-9115-A30DE0AAD4F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473" t="3533" r="13445" b="4094"/>
          <a:stretch/>
        </p:blipFill>
        <p:spPr>
          <a:xfrm>
            <a:off x="1503405" y="1884153"/>
            <a:ext cx="4592595" cy="2768600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22BC772C-78A5-B141-821F-3ED40DACFDE6}"/>
              </a:ext>
            </a:extLst>
          </p:cNvPr>
          <p:cNvSpPr txBox="1"/>
          <p:nvPr/>
        </p:nvSpPr>
        <p:spPr>
          <a:xfrm>
            <a:off x="1244600" y="5053912"/>
            <a:ext cx="98044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b="0" i="0" dirty="0">
                <a:solidFill>
                  <a:schemeClr val="bg1"/>
                </a:solidFill>
                <a:effectLst/>
                <a:ea typeface="宋体" panose="02010600030101010101" pitchFamily="2" charset="-122"/>
              </a:rPr>
              <a:t>由于</a:t>
            </a:r>
            <a:r>
              <a:rPr lang="en-US" altLang="zh-CN" b="0" i="0" dirty="0">
                <a:solidFill>
                  <a:schemeClr val="bg1"/>
                </a:solidFill>
                <a:effectLst/>
              </a:rPr>
              <a:t>VR</a:t>
            </a:r>
            <a:r>
              <a:rPr lang="zh-CN" altLang="en-US" b="0" i="0" dirty="0">
                <a:solidFill>
                  <a:schemeClr val="bg1"/>
                </a:solidFill>
                <a:effectLst/>
                <a:ea typeface="宋体" panose="02010600030101010101" pitchFamily="2" charset="-122"/>
              </a:rPr>
              <a:t>虚拟现实技术的不断发展，医疗专业人员不需要大量的设置即可实现完全沉浸式远程会诊，配合叁体强大的音视频能力和真实的</a:t>
            </a:r>
            <a:r>
              <a:rPr lang="en-US" altLang="zh-CN" dirty="0">
                <a:solidFill>
                  <a:schemeClr val="bg1"/>
                </a:solidFill>
                <a:ea typeface="宋体" panose="02010600030101010101" pitchFamily="2" charset="-122"/>
              </a:rPr>
              <a:t>3D</a:t>
            </a:r>
            <a:r>
              <a:rPr lang="zh-CN" altLang="en-US" dirty="0">
                <a:solidFill>
                  <a:schemeClr val="bg1"/>
                </a:solidFill>
                <a:ea typeface="宋体" panose="02010600030101010101" pitchFamily="2" charset="-122"/>
              </a:rPr>
              <a:t>医疗模型，让会诊更加便捷，事半功倍。</a:t>
            </a:r>
            <a:endParaRPr lang="en-US" altLang="zh-CN" dirty="0">
              <a:solidFill>
                <a:schemeClr val="bg1"/>
              </a:solidFill>
              <a:ea typeface="宋体" panose="02010600030101010101" pitchFamily="2" charset="-122"/>
            </a:endParaRPr>
          </a:p>
          <a:p>
            <a:r>
              <a:rPr lang="en-US" altLang="zh-CN" dirty="0">
                <a:solidFill>
                  <a:schemeClr val="bg1"/>
                </a:solidFill>
              </a:rPr>
              <a:t>VR</a:t>
            </a:r>
            <a:r>
              <a:rPr lang="zh-CN" altLang="en-US" dirty="0">
                <a:solidFill>
                  <a:schemeClr val="bg1"/>
                </a:solidFill>
              </a:rPr>
              <a:t>眼镜内对真实场景的模拟、沉浸式体验可以让医生更加清楚地了解人体结构、熟练操作步骤，为之后的手术做准备。</a:t>
            </a:r>
            <a:r>
              <a:rPr lang="en-US" altLang="zh-CN" dirty="0">
                <a:solidFill>
                  <a:schemeClr val="bg1"/>
                </a:solidFill>
              </a:rPr>
              <a:t>VR</a:t>
            </a:r>
            <a:r>
              <a:rPr lang="zh-CN" altLang="en-US" dirty="0">
                <a:solidFill>
                  <a:schemeClr val="bg1"/>
                </a:solidFill>
              </a:rPr>
              <a:t>技术还可以给更多大众患者带来治疗机会，降低金钱和时间成本。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90163972-BEBA-0347-87D1-4B89644255D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293" r="4092"/>
          <a:stretch/>
        </p:blipFill>
        <p:spPr>
          <a:xfrm>
            <a:off x="6096000" y="1884153"/>
            <a:ext cx="4592595" cy="2768600"/>
          </a:xfrm>
          <a:prstGeom prst="rect">
            <a:avLst/>
          </a:prstGeom>
        </p:spPr>
      </p:pic>
      <p:sp>
        <p:nvSpPr>
          <p:cNvPr id="6" name="标题 3">
            <a:extLst>
              <a:ext uri="{FF2B5EF4-FFF2-40B4-BE49-F238E27FC236}">
                <a16:creationId xmlns:a16="http://schemas.microsoft.com/office/drawing/2014/main" id="{98FF19B5-C979-384F-BB04-2E2B066C668D}"/>
              </a:ext>
            </a:extLst>
          </p:cNvPr>
          <p:cNvSpPr txBox="1">
            <a:spLocks/>
          </p:cNvSpPr>
          <p:nvPr/>
        </p:nvSpPr>
        <p:spPr>
          <a:xfrm>
            <a:off x="5410418" y="4374474"/>
            <a:ext cx="1371164" cy="9577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VR</a:t>
            </a:r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实时会诊</a:t>
            </a:r>
          </a:p>
        </p:txBody>
      </p:sp>
    </p:spTree>
    <p:extLst>
      <p:ext uri="{BB962C8B-B14F-4D97-AF65-F5344CB8AC3E}">
        <p14:creationId xmlns:p14="http://schemas.microsoft.com/office/powerpoint/2010/main" val="1657834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2B5625F8-114B-8640-A41C-5A52A37E7D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245167"/>
            <a:ext cx="10515600" cy="1325563"/>
          </a:xfrm>
        </p:spPr>
        <p:txBody>
          <a:bodyPr/>
          <a:lstStyle/>
          <a:p>
            <a:r>
              <a:rPr lang="en-US" altLang="zh-CN" sz="3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VR</a:t>
            </a:r>
            <a:r>
              <a:rPr lang="zh-CN" altLang="en-US" sz="3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远程培训</a:t>
            </a:r>
          </a:p>
        </p:txBody>
      </p:sp>
      <p:pic>
        <p:nvPicPr>
          <p:cNvPr id="1026" name="Picture 2" descr="图片">
            <a:extLst>
              <a:ext uri="{FF2B5EF4-FFF2-40B4-BE49-F238E27FC236}">
                <a16:creationId xmlns:a16="http://schemas.microsoft.com/office/drawing/2014/main" id="{8BC322EC-E441-8946-A643-C4909E3E35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3626" y="1905291"/>
            <a:ext cx="4302292" cy="2493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标题 3">
            <a:extLst>
              <a:ext uri="{FF2B5EF4-FFF2-40B4-BE49-F238E27FC236}">
                <a16:creationId xmlns:a16="http://schemas.microsoft.com/office/drawing/2014/main" id="{F3431676-BAD7-FB48-B235-ADA8A963323A}"/>
              </a:ext>
            </a:extLst>
          </p:cNvPr>
          <p:cNvSpPr txBox="1">
            <a:spLocks/>
          </p:cNvSpPr>
          <p:nvPr/>
        </p:nvSpPr>
        <p:spPr>
          <a:xfrm>
            <a:off x="5182143" y="4254741"/>
            <a:ext cx="2610982" cy="9577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虚拟手术培训室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61004DCE-0F02-FE46-A37E-81EAADEA1C13}"/>
              </a:ext>
            </a:extLst>
          </p:cNvPr>
          <p:cNvSpPr txBox="1"/>
          <p:nvPr/>
        </p:nvSpPr>
        <p:spPr>
          <a:xfrm>
            <a:off x="838200" y="5079507"/>
            <a:ext cx="1051559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i="0" dirty="0">
                <a:solidFill>
                  <a:schemeClr val="bg1"/>
                </a:solidFill>
                <a:effectLst/>
                <a:ea typeface="microsoft yahei" panose="020B0503020204020204" pitchFamily="34" charset="-122"/>
              </a:rPr>
              <a:t>医疗手术培训领域，为处于</a:t>
            </a:r>
            <a:r>
              <a:rPr lang="en-US" altLang="zh-CN" i="0" dirty="0">
                <a:solidFill>
                  <a:schemeClr val="bg1"/>
                </a:solidFill>
                <a:effectLst/>
                <a:ea typeface="microsoft yahei" panose="020B0503020204020204" pitchFamily="34" charset="-122"/>
              </a:rPr>
              <a:t>VR</a:t>
            </a:r>
            <a:r>
              <a:rPr lang="zh-CN" altLang="en-US" i="0" dirty="0">
                <a:solidFill>
                  <a:schemeClr val="bg1"/>
                </a:solidFill>
                <a:effectLst/>
                <a:ea typeface="microsoft yahei" panose="020B0503020204020204" pitchFamily="34" charset="-122"/>
              </a:rPr>
              <a:t>环境中的实习医生、外科医生和医疗器械专家等人实现一个手术室场景，上传真实的</a:t>
            </a:r>
            <a:r>
              <a:rPr lang="en-US" altLang="zh-CN" i="0" dirty="0">
                <a:solidFill>
                  <a:schemeClr val="bg1"/>
                </a:solidFill>
                <a:effectLst/>
                <a:ea typeface="microsoft yahei" panose="020B0503020204020204" pitchFamily="34" charset="-122"/>
              </a:rPr>
              <a:t>3D</a:t>
            </a:r>
            <a:r>
              <a:rPr lang="zh-CN" altLang="en-US" i="0" dirty="0">
                <a:solidFill>
                  <a:schemeClr val="bg1"/>
                </a:solidFill>
                <a:effectLst/>
                <a:ea typeface="microsoft yahei" panose="020B0503020204020204" pitchFamily="34" charset="-122"/>
              </a:rPr>
              <a:t>人体模型和器官。让用户通过</a:t>
            </a:r>
            <a:r>
              <a:rPr lang="en-US" altLang="zh-CN" i="0" dirty="0">
                <a:solidFill>
                  <a:schemeClr val="bg1"/>
                </a:solidFill>
                <a:effectLst/>
                <a:ea typeface="microsoft yahei" panose="020B0503020204020204" pitchFamily="34" charset="-122"/>
              </a:rPr>
              <a:t>VR</a:t>
            </a:r>
            <a:r>
              <a:rPr lang="zh-CN" altLang="en-US" i="0" dirty="0">
                <a:solidFill>
                  <a:schemeClr val="bg1"/>
                </a:solidFill>
                <a:effectLst/>
                <a:ea typeface="microsoft yahei" panose="020B0503020204020204" pitchFamily="34" charset="-122"/>
              </a:rPr>
              <a:t>遥控装置，在虚拟环境中锻炼各类手术的实际操作，加上强大的音视频互动能力，使得不同地方的医生之间可以深度远程互动。需要时还可直播互动过程供实习医生等学习。</a:t>
            </a:r>
            <a:endParaRPr lang="zh-CN" altLang="en-US" dirty="0">
              <a:solidFill>
                <a:schemeClr val="bg1"/>
              </a:solidFill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E17B1BA5-94A4-D948-B5B9-A96352B5C5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46"/>
          <a:stretch/>
        </p:blipFill>
        <p:spPr bwMode="auto">
          <a:xfrm>
            <a:off x="1800726" y="1905291"/>
            <a:ext cx="4152900" cy="2493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43385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2B5625F8-114B-8640-A41C-5A52A37E7D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369" y="229493"/>
            <a:ext cx="10515600" cy="1325563"/>
          </a:xfrm>
        </p:spPr>
        <p:txBody>
          <a:bodyPr/>
          <a:lstStyle/>
          <a:p>
            <a:r>
              <a:rPr lang="en-US" altLang="zh-CN" sz="3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VR</a:t>
            </a:r>
            <a:r>
              <a:rPr lang="zh-CN" altLang="en-US" sz="3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远程探视</a:t>
            </a:r>
          </a:p>
        </p:txBody>
      </p:sp>
      <p:sp>
        <p:nvSpPr>
          <p:cNvPr id="6" name="标题 3">
            <a:extLst>
              <a:ext uri="{FF2B5EF4-FFF2-40B4-BE49-F238E27FC236}">
                <a16:creationId xmlns:a16="http://schemas.microsoft.com/office/drawing/2014/main" id="{F3431676-BAD7-FB48-B235-ADA8A963323A}"/>
              </a:ext>
            </a:extLst>
          </p:cNvPr>
          <p:cNvSpPr txBox="1">
            <a:spLocks/>
          </p:cNvSpPr>
          <p:nvPr/>
        </p:nvSpPr>
        <p:spPr>
          <a:xfrm>
            <a:off x="5386790" y="4216949"/>
            <a:ext cx="2610982" cy="9577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VR</a:t>
            </a:r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新生儿探视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61004DCE-0F02-FE46-A37E-81EAADEA1C13}"/>
              </a:ext>
            </a:extLst>
          </p:cNvPr>
          <p:cNvSpPr txBox="1"/>
          <p:nvPr/>
        </p:nvSpPr>
        <p:spPr>
          <a:xfrm>
            <a:off x="982579" y="4983135"/>
            <a:ext cx="10515599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</a:rPr>
              <a:t>宝宝家属在想要进行</a:t>
            </a:r>
            <a:r>
              <a:rPr lang="en-US" altLang="zh-CN" dirty="0">
                <a:solidFill>
                  <a:schemeClr val="bg1"/>
                </a:solidFill>
              </a:rPr>
              <a:t>360</a:t>
            </a:r>
            <a:r>
              <a:rPr lang="zh-CN" altLang="en-US" dirty="0">
                <a:solidFill>
                  <a:schemeClr val="bg1"/>
                </a:solidFill>
              </a:rPr>
              <a:t>度全景探视时，只需要先预约，按照预约时间在</a:t>
            </a:r>
            <a:r>
              <a:rPr lang="en-US" altLang="zh-CN" dirty="0">
                <a:solidFill>
                  <a:schemeClr val="bg1"/>
                </a:solidFill>
              </a:rPr>
              <a:t>VR</a:t>
            </a:r>
            <a:r>
              <a:rPr lang="zh-CN" altLang="en-US" dirty="0">
                <a:solidFill>
                  <a:schemeClr val="bg1"/>
                </a:solidFill>
              </a:rPr>
              <a:t>探视区；随后医务人员就将搭载</a:t>
            </a:r>
            <a:r>
              <a:rPr lang="en-US" altLang="zh-CN" dirty="0">
                <a:solidFill>
                  <a:schemeClr val="bg1"/>
                </a:solidFill>
              </a:rPr>
              <a:t>360Anywhere</a:t>
            </a:r>
            <a:r>
              <a:rPr lang="zh-CN" altLang="en-US" dirty="0">
                <a:solidFill>
                  <a:schemeClr val="bg1"/>
                </a:solidFill>
              </a:rPr>
              <a:t>全景相机的医疗车推到宝宝身旁。家属戴上</a:t>
            </a:r>
            <a:r>
              <a:rPr lang="en-US" altLang="zh-CN" dirty="0">
                <a:solidFill>
                  <a:schemeClr val="bg1"/>
                </a:solidFill>
              </a:rPr>
              <a:t>VR</a:t>
            </a:r>
            <a:r>
              <a:rPr lang="zh-CN" altLang="en-US" dirty="0">
                <a:solidFill>
                  <a:schemeClr val="bg1"/>
                </a:solidFill>
              </a:rPr>
              <a:t>眼镜，就能进行</a:t>
            </a:r>
            <a:r>
              <a:rPr lang="en-US" altLang="zh-CN" dirty="0">
                <a:solidFill>
                  <a:schemeClr val="bg1"/>
                </a:solidFill>
              </a:rPr>
              <a:t>360</a:t>
            </a:r>
            <a:r>
              <a:rPr lang="zh-CN" altLang="en-US" dirty="0">
                <a:solidFill>
                  <a:schemeClr val="bg1"/>
                </a:solidFill>
              </a:rPr>
              <a:t>度实时探视，进而缓解家属焦虑不安的心情。</a:t>
            </a:r>
            <a:endParaRPr lang="en-US" altLang="zh-CN" dirty="0">
              <a:solidFill>
                <a:schemeClr val="bg1"/>
              </a:solidFill>
            </a:endParaRPr>
          </a:p>
          <a:p>
            <a:r>
              <a:rPr lang="zh-CN" altLang="en-US" dirty="0">
                <a:solidFill>
                  <a:schemeClr val="bg1"/>
                </a:solidFill>
              </a:rPr>
              <a:t>在覆盖新生儿病房各区域的高速率、低延时的</a:t>
            </a:r>
            <a:r>
              <a:rPr lang="en-US" altLang="zh-CN" dirty="0">
                <a:solidFill>
                  <a:schemeClr val="bg1"/>
                </a:solidFill>
              </a:rPr>
              <a:t>5G</a:t>
            </a:r>
            <a:r>
              <a:rPr lang="zh-CN" altLang="en-US" dirty="0">
                <a:solidFill>
                  <a:schemeClr val="bg1"/>
                </a:solidFill>
              </a:rPr>
              <a:t>网络、</a:t>
            </a:r>
            <a:r>
              <a:rPr lang="en-US" altLang="zh-CN" dirty="0">
                <a:solidFill>
                  <a:schemeClr val="bg1"/>
                </a:solidFill>
              </a:rPr>
              <a:t>TECHE</a:t>
            </a:r>
            <a:r>
              <a:rPr lang="zh-CN" altLang="en-US" dirty="0">
                <a:solidFill>
                  <a:schemeClr val="bg1"/>
                </a:solidFill>
              </a:rPr>
              <a:t>专业级</a:t>
            </a:r>
            <a:r>
              <a:rPr lang="en-US" altLang="zh-CN" dirty="0">
                <a:solidFill>
                  <a:schemeClr val="bg1"/>
                </a:solidFill>
              </a:rPr>
              <a:t>8K </a:t>
            </a:r>
            <a:r>
              <a:rPr lang="zh-CN" altLang="en-US" dirty="0">
                <a:solidFill>
                  <a:schemeClr val="bg1"/>
                </a:solidFill>
              </a:rPr>
              <a:t>全景相机的共同加持下，医疗探视画面高清流畅、不卡顿，为用户带来更佳的</a:t>
            </a:r>
            <a:r>
              <a:rPr lang="en-US" altLang="zh-CN" dirty="0">
                <a:solidFill>
                  <a:schemeClr val="bg1"/>
                </a:solidFill>
              </a:rPr>
              <a:t>VR</a:t>
            </a:r>
            <a:r>
              <a:rPr lang="zh-CN" altLang="en-US" dirty="0">
                <a:solidFill>
                  <a:schemeClr val="bg1"/>
                </a:solidFill>
              </a:rPr>
              <a:t>探视观看体验。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5AF532F2-E3D4-BA46-AFAD-6339A3589D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1798" y="1555056"/>
            <a:ext cx="4225977" cy="2877487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8E5CA94B-1DE2-8649-911F-1B22638610C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450"/>
          <a:stretch/>
        </p:blipFill>
        <p:spPr>
          <a:xfrm>
            <a:off x="6107775" y="1555056"/>
            <a:ext cx="4377939" cy="2877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8908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内容占位符 2">
            <a:extLst>
              <a:ext uri="{FF2B5EF4-FFF2-40B4-BE49-F238E27FC236}">
                <a16:creationId xmlns:a16="http://schemas.microsoft.com/office/drawing/2014/main" id="{D399A389-33FF-10A3-0F64-BD3F5BDCF252}"/>
              </a:ext>
            </a:extLst>
          </p:cNvPr>
          <p:cNvSpPr txBox="1">
            <a:spLocks/>
          </p:cNvSpPr>
          <p:nvPr/>
        </p:nvSpPr>
        <p:spPr>
          <a:xfrm>
            <a:off x="990600" y="19780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dirty="0"/>
          </a:p>
          <a:p>
            <a:pPr marL="0" indent="0" algn="ctr">
              <a:buFont typeface="Arial" panose="020B0604020202020204" pitchFamily="34" charset="0"/>
              <a:buNone/>
            </a:pPr>
            <a:endParaRPr lang="zh-CN" altLang="en-US" sz="3800" dirty="0">
              <a:solidFill>
                <a:schemeClr val="bg1"/>
              </a:solidFill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zh-CN" altLang="en-US" sz="48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行业背景</a:t>
            </a:r>
          </a:p>
        </p:txBody>
      </p:sp>
    </p:spTree>
    <p:extLst>
      <p:ext uri="{BB962C8B-B14F-4D97-AF65-F5344CB8AC3E}">
        <p14:creationId xmlns:p14="http://schemas.microsoft.com/office/powerpoint/2010/main" val="38603895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28B5C425-D738-0441-44FE-533F021D979F}"/>
              </a:ext>
            </a:extLst>
          </p:cNvPr>
          <p:cNvSpPr txBox="1">
            <a:spLocks/>
          </p:cNvSpPr>
          <p:nvPr/>
        </p:nvSpPr>
        <p:spPr>
          <a:xfrm>
            <a:off x="538480" y="14644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3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其它行业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F14C58D8-3129-3ECC-483D-265ABFE93D3A}"/>
              </a:ext>
            </a:extLst>
          </p:cNvPr>
          <p:cNvSpPr/>
          <p:nvPr/>
        </p:nvSpPr>
        <p:spPr>
          <a:xfrm>
            <a:off x="1116961" y="3070921"/>
            <a:ext cx="4812030" cy="111125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dirty="0">
                <a:solidFill>
                  <a:schemeClr val="bg1"/>
                </a:solidFill>
              </a:rPr>
              <a:t>远程</a:t>
            </a:r>
            <a:r>
              <a:rPr lang="en-US" altLang="zh-CN" sz="2400" dirty="0">
                <a:solidFill>
                  <a:schemeClr val="bg1"/>
                </a:solidFill>
              </a:rPr>
              <a:t>AR</a:t>
            </a:r>
            <a:r>
              <a:rPr lang="zh-CN" altLang="en-US" sz="2400" dirty="0">
                <a:solidFill>
                  <a:schemeClr val="bg1"/>
                </a:solidFill>
              </a:rPr>
              <a:t>巡检</a:t>
            </a:r>
            <a:endParaRPr lang="en-US" altLang="zh-CN" dirty="0">
              <a:solidFill>
                <a:schemeClr val="bg1"/>
              </a:solidFill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B0A6C6B1-4B01-189D-2656-647FA5DEB9F8}"/>
              </a:ext>
            </a:extLst>
          </p:cNvPr>
          <p:cNvSpPr/>
          <p:nvPr/>
        </p:nvSpPr>
        <p:spPr>
          <a:xfrm>
            <a:off x="6263011" y="1564580"/>
            <a:ext cx="4812030" cy="111125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dirty="0">
                <a:solidFill>
                  <a:schemeClr val="bg1"/>
                </a:solidFill>
              </a:rPr>
              <a:t>远程</a:t>
            </a:r>
            <a:r>
              <a:rPr lang="en-US" altLang="zh-CN" sz="2400" dirty="0">
                <a:solidFill>
                  <a:schemeClr val="bg1"/>
                </a:solidFill>
              </a:rPr>
              <a:t>XR</a:t>
            </a:r>
            <a:r>
              <a:rPr lang="zh-CN" altLang="en-US" sz="2400" dirty="0">
                <a:solidFill>
                  <a:schemeClr val="bg1"/>
                </a:solidFill>
              </a:rPr>
              <a:t>办公</a:t>
            </a:r>
            <a:endParaRPr lang="en-US" altLang="zh-CN" dirty="0">
              <a:solidFill>
                <a:schemeClr val="bg1"/>
              </a:solidFill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AEAE6193-59BC-50A0-4D19-C97C1B9E0C8E}"/>
              </a:ext>
            </a:extLst>
          </p:cNvPr>
          <p:cNvSpPr/>
          <p:nvPr/>
        </p:nvSpPr>
        <p:spPr>
          <a:xfrm>
            <a:off x="1116959" y="4577262"/>
            <a:ext cx="4812030" cy="111125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dirty="0">
                <a:solidFill>
                  <a:schemeClr val="bg1"/>
                </a:solidFill>
              </a:rPr>
              <a:t> 远程</a:t>
            </a:r>
            <a:r>
              <a:rPr lang="en-US" altLang="zh-CN" sz="2400" dirty="0">
                <a:solidFill>
                  <a:schemeClr val="bg1"/>
                </a:solidFill>
              </a:rPr>
              <a:t>VR</a:t>
            </a:r>
            <a:r>
              <a:rPr lang="zh-CN" altLang="en-US" sz="2400" dirty="0">
                <a:solidFill>
                  <a:schemeClr val="bg1"/>
                </a:solidFill>
              </a:rPr>
              <a:t>仿真演练</a:t>
            </a:r>
            <a:endParaRPr lang="en-US" altLang="zh-CN" dirty="0">
              <a:solidFill>
                <a:schemeClr val="bg1"/>
              </a:solidFill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7DA62740-1B7E-1ED0-B45E-F1EAC8303FA0}"/>
              </a:ext>
            </a:extLst>
          </p:cNvPr>
          <p:cNvSpPr/>
          <p:nvPr/>
        </p:nvSpPr>
        <p:spPr>
          <a:xfrm>
            <a:off x="6263011" y="3070921"/>
            <a:ext cx="4812030" cy="111125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dirty="0">
                <a:solidFill>
                  <a:schemeClr val="bg1"/>
                </a:solidFill>
              </a:rPr>
              <a:t>远程</a:t>
            </a:r>
            <a:r>
              <a:rPr lang="en-US" altLang="zh-CN" sz="2400" dirty="0">
                <a:solidFill>
                  <a:schemeClr val="bg1"/>
                </a:solidFill>
              </a:rPr>
              <a:t>VR</a:t>
            </a:r>
            <a:r>
              <a:rPr lang="zh-CN" altLang="en-US" sz="2400" dirty="0">
                <a:solidFill>
                  <a:schemeClr val="bg1"/>
                </a:solidFill>
              </a:rPr>
              <a:t>教学</a:t>
            </a:r>
            <a:endParaRPr lang="en-US" altLang="zh-CN" sz="2400" dirty="0">
              <a:solidFill>
                <a:schemeClr val="bg1"/>
              </a:solidFill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B0DCCC81-8B26-D43A-8C18-AEF43C1CD198}"/>
              </a:ext>
            </a:extLst>
          </p:cNvPr>
          <p:cNvSpPr/>
          <p:nvPr/>
        </p:nvSpPr>
        <p:spPr>
          <a:xfrm>
            <a:off x="6263010" y="4577262"/>
            <a:ext cx="4812029" cy="111125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···</a:t>
            </a: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33953605-1555-52C2-4098-53B8CB194887}"/>
              </a:ext>
            </a:extLst>
          </p:cNvPr>
          <p:cNvSpPr/>
          <p:nvPr/>
        </p:nvSpPr>
        <p:spPr>
          <a:xfrm>
            <a:off x="1116959" y="1564580"/>
            <a:ext cx="4812030" cy="111125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dirty="0">
                <a:solidFill>
                  <a:schemeClr val="bg1"/>
                </a:solidFill>
              </a:rPr>
              <a:t>远程</a:t>
            </a:r>
            <a:r>
              <a:rPr lang="en-US" altLang="zh-CN" sz="2400" dirty="0">
                <a:solidFill>
                  <a:schemeClr val="bg1"/>
                </a:solidFill>
              </a:rPr>
              <a:t>3D</a:t>
            </a:r>
            <a:r>
              <a:rPr lang="zh-CN" altLang="en-US" sz="2400" dirty="0">
                <a:solidFill>
                  <a:schemeClr val="bg1"/>
                </a:solidFill>
              </a:rPr>
              <a:t>设计</a:t>
            </a:r>
            <a:endParaRPr lang="en-US" altLang="zh-CN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92407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EC6DFC93-FE4C-4512-7FEF-15D72F5485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369" y="229493"/>
            <a:ext cx="10515600" cy="1325563"/>
          </a:xfrm>
        </p:spPr>
        <p:txBody>
          <a:bodyPr/>
          <a:lstStyle/>
          <a:p>
            <a:r>
              <a:rPr lang="zh-CN" altLang="en-US" sz="3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远程</a:t>
            </a:r>
            <a:r>
              <a:rPr lang="en-US" altLang="zh-CN" sz="3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3D</a:t>
            </a:r>
            <a:r>
              <a:rPr lang="zh-CN" altLang="en-US" sz="3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设计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A57D8BA3-2F8A-D0DB-91D0-2D0D674A25E6}"/>
              </a:ext>
            </a:extLst>
          </p:cNvPr>
          <p:cNvSpPr txBox="1"/>
          <p:nvPr/>
        </p:nvSpPr>
        <p:spPr>
          <a:xfrm>
            <a:off x="1051560" y="5040892"/>
            <a:ext cx="988161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</a:rPr>
              <a:t>利用</a:t>
            </a:r>
            <a:r>
              <a:rPr lang="en-US" altLang="zh-CN" dirty="0">
                <a:solidFill>
                  <a:schemeClr val="bg1"/>
                </a:solidFill>
              </a:rPr>
              <a:t>3D</a:t>
            </a:r>
            <a:r>
              <a:rPr lang="zh-CN" altLang="en-US" dirty="0">
                <a:solidFill>
                  <a:schemeClr val="bg1"/>
                </a:solidFill>
              </a:rPr>
              <a:t>、</a:t>
            </a:r>
            <a:r>
              <a:rPr lang="en-US" altLang="zh-CN" dirty="0">
                <a:solidFill>
                  <a:schemeClr val="bg1"/>
                </a:solidFill>
              </a:rPr>
              <a:t>VR</a:t>
            </a:r>
            <a:r>
              <a:rPr lang="zh-CN" altLang="en-US" dirty="0">
                <a:solidFill>
                  <a:schemeClr val="bg1"/>
                </a:solidFill>
              </a:rPr>
              <a:t>以及</a:t>
            </a:r>
            <a:r>
              <a:rPr lang="en-US" altLang="zh-CN" dirty="0">
                <a:solidFill>
                  <a:schemeClr val="bg1"/>
                </a:solidFill>
              </a:rPr>
              <a:t>Al</a:t>
            </a:r>
            <a:r>
              <a:rPr lang="zh-CN" altLang="en-US" dirty="0">
                <a:solidFill>
                  <a:schemeClr val="bg1"/>
                </a:solidFill>
              </a:rPr>
              <a:t>等技术，把线下真实场景或产品</a:t>
            </a:r>
            <a:r>
              <a:rPr lang="en-US" altLang="zh-CN" dirty="0">
                <a:solidFill>
                  <a:schemeClr val="bg1"/>
                </a:solidFill>
              </a:rPr>
              <a:t>1:1</a:t>
            </a:r>
            <a:r>
              <a:rPr lang="zh-CN" altLang="en-US" dirty="0">
                <a:solidFill>
                  <a:schemeClr val="bg1"/>
                </a:solidFill>
              </a:rPr>
              <a:t>还原到互联网上，融合视频、音频、</a:t>
            </a:r>
            <a:r>
              <a:rPr lang="en-US" altLang="zh-CN" dirty="0">
                <a:solidFill>
                  <a:schemeClr val="bg1"/>
                </a:solidFill>
              </a:rPr>
              <a:t>3D</a:t>
            </a:r>
            <a:r>
              <a:rPr lang="zh-CN" altLang="en-US" dirty="0">
                <a:solidFill>
                  <a:schemeClr val="bg1"/>
                </a:solidFill>
              </a:rPr>
              <a:t>建模等能力，以沉浸式、立体式、互动式的方式创造了全新的远程</a:t>
            </a:r>
            <a:r>
              <a:rPr lang="en-US" altLang="zh-CN" dirty="0">
                <a:solidFill>
                  <a:schemeClr val="bg1"/>
                </a:solidFill>
              </a:rPr>
              <a:t>3D</a:t>
            </a:r>
            <a:r>
              <a:rPr lang="zh-CN" altLang="en-US" dirty="0">
                <a:solidFill>
                  <a:schemeClr val="bg1"/>
                </a:solidFill>
              </a:rPr>
              <a:t>设计系统。</a:t>
            </a:r>
            <a:endParaRPr lang="en-US" altLang="zh-CN" dirty="0">
              <a:solidFill>
                <a:schemeClr val="bg1"/>
              </a:solidFill>
            </a:endParaRPr>
          </a:p>
          <a:p>
            <a:r>
              <a:rPr lang="zh-CN" altLang="en-US" dirty="0">
                <a:solidFill>
                  <a:schemeClr val="bg1"/>
                </a:solidFill>
              </a:rPr>
              <a:t>公司建立远程 VR </a:t>
            </a:r>
            <a:r>
              <a:rPr lang="en-US" altLang="zh-CN" dirty="0">
                <a:solidFill>
                  <a:schemeClr val="bg1"/>
                </a:solidFill>
              </a:rPr>
              <a:t>3D</a:t>
            </a:r>
            <a:r>
              <a:rPr lang="zh-CN" altLang="en-US" dirty="0">
                <a:solidFill>
                  <a:schemeClr val="bg1"/>
                </a:solidFill>
              </a:rPr>
              <a:t> 设计的系统，将支持其在全球各地的设计中心之间进行实时虚拟协作，</a:t>
            </a:r>
            <a:r>
              <a:rPr lang="en-US" altLang="zh-CN" dirty="0">
                <a:solidFill>
                  <a:schemeClr val="bg1"/>
                </a:solidFill>
              </a:rPr>
              <a:t>VR</a:t>
            </a:r>
            <a:r>
              <a:rPr lang="zh-CN" altLang="en-US" dirty="0">
                <a:solidFill>
                  <a:schemeClr val="bg1"/>
                </a:solidFill>
              </a:rPr>
              <a:t>场景内虚拟的</a:t>
            </a:r>
            <a:r>
              <a:rPr lang="en-US" altLang="zh-CN" dirty="0">
                <a:solidFill>
                  <a:schemeClr val="bg1"/>
                </a:solidFill>
              </a:rPr>
              <a:t>3D</a:t>
            </a:r>
            <a:r>
              <a:rPr lang="zh-CN" altLang="en-US" dirty="0">
                <a:solidFill>
                  <a:schemeClr val="bg1"/>
                </a:solidFill>
              </a:rPr>
              <a:t>场景和模型，可以让设计师沉浸其中，激发更好的设计灵感，大大提高工作效率。</a:t>
            </a:r>
          </a:p>
        </p:txBody>
      </p:sp>
      <p:pic>
        <p:nvPicPr>
          <p:cNvPr id="1032" name="Picture 8">
            <a:extLst>
              <a:ext uri="{FF2B5EF4-FFF2-40B4-BE49-F238E27FC236}">
                <a16:creationId xmlns:a16="http://schemas.microsoft.com/office/drawing/2014/main" id="{F47AC859-C0F2-FCE1-FD11-2BFCA112CA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692"/>
          <a:stretch/>
        </p:blipFill>
        <p:spPr bwMode="auto">
          <a:xfrm>
            <a:off x="1426466" y="1933542"/>
            <a:ext cx="4742688" cy="2728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1DD4169D-708D-86FF-DD22-624880D666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2368" y="1924472"/>
            <a:ext cx="4602478" cy="2737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9687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D1A9F51C-9BBE-2563-674B-091FEF71E6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245" y="1708483"/>
            <a:ext cx="5319295" cy="2967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968AA8DA-4A41-D15B-9499-5ADCF955F7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6124" y="1708483"/>
            <a:ext cx="5270845" cy="2967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7D6EF3F7-C61A-0374-991F-DFFFC490D6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313"/>
          <a:stretch/>
        </p:blipFill>
        <p:spPr bwMode="auto">
          <a:xfrm>
            <a:off x="5894377" y="3633790"/>
            <a:ext cx="1357745" cy="898585"/>
          </a:xfrm>
          <a:prstGeom prst="rect">
            <a:avLst/>
          </a:prstGeom>
          <a:noFill/>
          <a:effectLst>
            <a:softEdge rad="889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标题 3">
            <a:extLst>
              <a:ext uri="{FF2B5EF4-FFF2-40B4-BE49-F238E27FC236}">
                <a16:creationId xmlns:a16="http://schemas.microsoft.com/office/drawing/2014/main" id="{0A299C32-BDC3-A1BB-942D-BB2B70D05E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369" y="229493"/>
            <a:ext cx="10515600" cy="1325563"/>
          </a:xfrm>
        </p:spPr>
        <p:txBody>
          <a:bodyPr/>
          <a:lstStyle/>
          <a:p>
            <a:r>
              <a:rPr lang="zh-CN" altLang="en-US" sz="3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远程</a:t>
            </a:r>
            <a:r>
              <a:rPr lang="en-US" altLang="zh-CN" sz="3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XR</a:t>
            </a:r>
            <a:r>
              <a:rPr lang="zh-CN" altLang="en-US" sz="3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办公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4E97414E-861B-DBFB-995A-76F5B70FD392}"/>
              </a:ext>
            </a:extLst>
          </p:cNvPr>
          <p:cNvSpPr txBox="1"/>
          <p:nvPr/>
        </p:nvSpPr>
        <p:spPr>
          <a:xfrm>
            <a:off x="926245" y="4952409"/>
            <a:ext cx="10110724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</a:rPr>
              <a:t>随着远程办公逐渐的常态化，</a:t>
            </a:r>
            <a:r>
              <a:rPr lang="en-US" altLang="zh-CN" dirty="0">
                <a:solidFill>
                  <a:schemeClr val="bg1"/>
                </a:solidFill>
              </a:rPr>
              <a:t>XR</a:t>
            </a:r>
            <a:r>
              <a:rPr lang="zh-CN" altLang="en-US" dirty="0">
                <a:solidFill>
                  <a:schemeClr val="bg1"/>
                </a:solidFill>
              </a:rPr>
              <a:t>办公这种全新的办公方式出现在我们视野，在视频会议的基础上融合了</a:t>
            </a:r>
            <a:r>
              <a:rPr lang="en-US" altLang="zh-CN" dirty="0">
                <a:solidFill>
                  <a:schemeClr val="bg1"/>
                </a:solidFill>
              </a:rPr>
              <a:t>AR/VR</a:t>
            </a:r>
            <a:r>
              <a:rPr lang="zh-CN" altLang="en-US" dirty="0">
                <a:solidFill>
                  <a:schemeClr val="bg1"/>
                </a:solidFill>
              </a:rPr>
              <a:t>的优势，让远程办公可以更加真实舒适。</a:t>
            </a:r>
            <a:endParaRPr lang="en-US" altLang="zh-CN" dirty="0">
              <a:solidFill>
                <a:schemeClr val="bg1"/>
              </a:solidFill>
            </a:endParaRPr>
          </a:p>
          <a:p>
            <a:r>
              <a:rPr lang="en-US" altLang="zh-CN" dirty="0">
                <a:solidFill>
                  <a:schemeClr val="bg1"/>
                </a:solidFill>
              </a:rPr>
              <a:t>AR</a:t>
            </a:r>
            <a:r>
              <a:rPr lang="zh-CN" altLang="en-US" dirty="0">
                <a:solidFill>
                  <a:schemeClr val="bg1"/>
                </a:solidFill>
              </a:rPr>
              <a:t>办公的优势：会议方式更加灵活，解放双手双脚、远程办公更加舒适私密等等。</a:t>
            </a:r>
            <a:endParaRPr lang="en-US" altLang="zh-CN" dirty="0">
              <a:solidFill>
                <a:schemeClr val="bg1"/>
              </a:solidFill>
            </a:endParaRPr>
          </a:p>
          <a:p>
            <a:r>
              <a:rPr lang="en-US" altLang="zh-CN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VR</a:t>
            </a:r>
            <a:r>
              <a:rPr lang="zh-CN" altLang="en-US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办公的优势：沉浸式的体验交互，大大增强团队凝聚力。超越视频会议和线下会议，</a:t>
            </a:r>
            <a:r>
              <a:rPr lang="zh-CN" altLang="en-US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  <a:sym typeface="+mn-ea"/>
              </a:rPr>
              <a:t>做真实世界无法完成的事，拥有永久虚拟空间等等。</a:t>
            </a:r>
            <a:endParaRPr lang="en-US" altLang="zh-CN" dirty="0">
              <a:solidFill>
                <a:schemeClr val="bg1"/>
              </a:solidFill>
              <a:latin typeface="DengXian" panose="02010600030101010101" pitchFamily="2" charset="-122"/>
              <a:ea typeface="DengXia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810038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>
            <a:extLst>
              <a:ext uri="{FF2B5EF4-FFF2-40B4-BE49-F238E27FC236}">
                <a16:creationId xmlns:a16="http://schemas.microsoft.com/office/drawing/2014/main" id="{12E027D4-CBAD-A3E0-8255-5CBDE186C5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51"/>
          <a:stretch/>
        </p:blipFill>
        <p:spPr bwMode="auto">
          <a:xfrm>
            <a:off x="921693" y="1504943"/>
            <a:ext cx="5537444" cy="2853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>
            <a:extLst>
              <a:ext uri="{FF2B5EF4-FFF2-40B4-BE49-F238E27FC236}">
                <a16:creationId xmlns:a16="http://schemas.microsoft.com/office/drawing/2014/main" id="{7E9A93C2-12B7-07B0-A1F7-A25CE8E973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364" b="12935"/>
          <a:stretch/>
        </p:blipFill>
        <p:spPr bwMode="auto">
          <a:xfrm>
            <a:off x="6047874" y="1504943"/>
            <a:ext cx="5181601" cy="2853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标题 3">
            <a:extLst>
              <a:ext uri="{FF2B5EF4-FFF2-40B4-BE49-F238E27FC236}">
                <a16:creationId xmlns:a16="http://schemas.microsoft.com/office/drawing/2014/main" id="{2AE05F58-2EA2-C46B-BA9D-A66ACE428D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369" y="229493"/>
            <a:ext cx="10515600" cy="1325563"/>
          </a:xfrm>
        </p:spPr>
        <p:txBody>
          <a:bodyPr/>
          <a:lstStyle/>
          <a:p>
            <a:r>
              <a:rPr lang="zh-CN" altLang="en-US" sz="3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远程</a:t>
            </a:r>
            <a:r>
              <a:rPr lang="en-US" altLang="zh-CN" sz="3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AR</a:t>
            </a:r>
            <a:r>
              <a:rPr lang="zh-CN" altLang="en-US" sz="3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巡检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43C1C2DE-05D8-3B22-405E-A0B2459B2E98}"/>
              </a:ext>
            </a:extLst>
          </p:cNvPr>
          <p:cNvSpPr txBox="1"/>
          <p:nvPr/>
        </p:nvSpPr>
        <p:spPr>
          <a:xfrm>
            <a:off x="982579" y="4983135"/>
            <a:ext cx="1051559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</a:rPr>
              <a:t>AR</a:t>
            </a:r>
            <a:r>
              <a:rPr lang="zh-CN" altLang="en-US" dirty="0">
                <a:solidFill>
                  <a:schemeClr val="bg1"/>
                </a:solidFill>
              </a:rPr>
              <a:t>巡检系统，可以智能化无缝接入现有业务系统，适用于远程维修、现场技术服务、远程医疗等企业应用场景。</a:t>
            </a:r>
            <a:endParaRPr lang="en-US" altLang="zh-CN" dirty="0">
              <a:solidFill>
                <a:schemeClr val="bg1"/>
              </a:solidFill>
            </a:endParaRPr>
          </a:p>
          <a:p>
            <a:r>
              <a:rPr lang="zh-CN" altLang="en-US" dirty="0">
                <a:solidFill>
                  <a:schemeClr val="bg1"/>
                </a:solidFill>
              </a:rPr>
              <a:t>优点：解放双手、操作手册可视化、设备识别、远程</a:t>
            </a:r>
            <a:r>
              <a:rPr lang="en-US" altLang="zh-CN" dirty="0">
                <a:solidFill>
                  <a:schemeClr val="bg1"/>
                </a:solidFill>
              </a:rPr>
              <a:t>AR</a:t>
            </a:r>
            <a:r>
              <a:rPr lang="zh-CN" altLang="en-US" dirty="0">
                <a:solidFill>
                  <a:schemeClr val="bg1"/>
                </a:solidFill>
              </a:rPr>
              <a:t>协助等等，大大提高企业经济效益和社会效益。</a:t>
            </a:r>
            <a:endParaRPr lang="en-US" altLang="zh-CN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72852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>
            <a:extLst>
              <a:ext uri="{FF2B5EF4-FFF2-40B4-BE49-F238E27FC236}">
                <a16:creationId xmlns:a16="http://schemas.microsoft.com/office/drawing/2014/main" id="{E9781CC5-D030-F5CD-9F6A-8C88FBF437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813" y="1699435"/>
            <a:ext cx="5126182" cy="2834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标题 3">
            <a:extLst>
              <a:ext uri="{FF2B5EF4-FFF2-40B4-BE49-F238E27FC236}">
                <a16:creationId xmlns:a16="http://schemas.microsoft.com/office/drawing/2014/main" id="{8A57EEDC-E2F4-07A5-89C9-C4484E8FC8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369" y="229493"/>
            <a:ext cx="10515600" cy="1325563"/>
          </a:xfrm>
        </p:spPr>
        <p:txBody>
          <a:bodyPr/>
          <a:lstStyle/>
          <a:p>
            <a:r>
              <a:rPr lang="zh-CN" altLang="en-US" sz="3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远程</a:t>
            </a:r>
            <a:r>
              <a:rPr lang="en-US" altLang="zh-CN" sz="3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VR</a:t>
            </a:r>
            <a:r>
              <a:rPr lang="zh-CN" altLang="en-US" sz="3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教学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77DFA6E1-8415-BF1C-8558-CF8AC3E429B8}"/>
              </a:ext>
            </a:extLst>
          </p:cNvPr>
          <p:cNvSpPr txBox="1"/>
          <p:nvPr/>
        </p:nvSpPr>
        <p:spPr>
          <a:xfrm>
            <a:off x="838200" y="5036902"/>
            <a:ext cx="1026817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</a:rPr>
              <a:t>如今科技渗透到我们生活的方方面面，</a:t>
            </a:r>
            <a:r>
              <a:rPr lang="en-US" altLang="zh-CN" dirty="0">
                <a:solidFill>
                  <a:schemeClr val="bg1"/>
                </a:solidFill>
              </a:rPr>
              <a:t>VR</a:t>
            </a:r>
            <a:r>
              <a:rPr lang="zh-CN" altLang="en-US" dirty="0">
                <a:solidFill>
                  <a:schemeClr val="bg1"/>
                </a:solidFill>
              </a:rPr>
              <a:t>以其独特的优势与教育结合，通过软硬件的全方位支持，将抽象知识可视化，成为教育信息化的重要技术手段，</a:t>
            </a:r>
            <a:r>
              <a:rPr lang="en-US" altLang="zh-CN" dirty="0">
                <a:solidFill>
                  <a:schemeClr val="bg1"/>
                </a:solidFill>
              </a:rPr>
              <a:t>VR</a:t>
            </a:r>
            <a:r>
              <a:rPr lang="zh-CN" altLang="en-US" dirty="0">
                <a:solidFill>
                  <a:schemeClr val="bg1"/>
                </a:solidFill>
              </a:rPr>
              <a:t>教育的应用也早已经投入实践中。</a:t>
            </a:r>
            <a:endParaRPr lang="en-US" altLang="zh-CN" dirty="0">
              <a:solidFill>
                <a:schemeClr val="bg1"/>
              </a:solidFill>
            </a:endParaRPr>
          </a:p>
          <a:p>
            <a:r>
              <a:rPr lang="en-US" altLang="zh-CN" b="1" dirty="0">
                <a:solidFill>
                  <a:schemeClr val="bg1"/>
                </a:solidFill>
              </a:rPr>
              <a:t>VR</a:t>
            </a:r>
            <a:r>
              <a:rPr lang="zh-CN" altLang="en-US" b="1" dirty="0">
                <a:solidFill>
                  <a:schemeClr val="bg1"/>
                </a:solidFill>
              </a:rPr>
              <a:t>教学的优势：知识内容可视化、更专注于技能应用、低成本和老师沉浸式远程交互学习等等。</a:t>
            </a:r>
            <a:endParaRPr lang="en-US" altLang="zh-CN" b="1" dirty="0">
              <a:solidFill>
                <a:schemeClr val="bg1"/>
              </a:solidFill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46CBEB3F-5C21-49A5-F564-F2BDE2CE4A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1782" y="1699435"/>
            <a:ext cx="5045187" cy="2834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528940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PIXO公司消防培训">
            <a:extLst>
              <a:ext uri="{FF2B5EF4-FFF2-40B4-BE49-F238E27FC236}">
                <a16:creationId xmlns:a16="http://schemas.microsoft.com/office/drawing/2014/main" id="{39637164-A36A-A5C6-4FE6-8B9D090841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7772" y="1471245"/>
            <a:ext cx="4211863" cy="3110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id="{A2A8D332-5579-CA5D-02BC-B417268BC1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9635" y="1471245"/>
            <a:ext cx="4860028" cy="3110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E13243DE-50CB-7D9A-5A58-E439A2A2DB86}"/>
              </a:ext>
            </a:extLst>
          </p:cNvPr>
          <p:cNvSpPr txBox="1"/>
          <p:nvPr/>
        </p:nvSpPr>
        <p:spPr>
          <a:xfrm>
            <a:off x="403909" y="423442"/>
            <a:ext cx="612407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远程</a:t>
            </a:r>
            <a:r>
              <a:rPr lang="en-US" altLang="zh-CN" sz="3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VR</a:t>
            </a:r>
            <a:r>
              <a:rPr lang="zh-CN" altLang="en-US" sz="3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仿真演练</a:t>
            </a:r>
            <a:endParaRPr lang="zh-CN" altLang="en-US" sz="36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531532ED-5FC4-6A75-0431-16900BC7956B}"/>
              </a:ext>
            </a:extLst>
          </p:cNvPr>
          <p:cNvSpPr txBox="1"/>
          <p:nvPr/>
        </p:nvSpPr>
        <p:spPr>
          <a:xfrm>
            <a:off x="1100889" y="4983135"/>
            <a:ext cx="999022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</a:rPr>
              <a:t>应急演练属于公共安全教育中的重要部分，灾害事件具有突发性、意外性和偶然性，因此掌握必备的应急逃生技能，能避免人员生命财产受到伤害，降低财产损失。</a:t>
            </a:r>
            <a:endParaRPr lang="en-US" altLang="zh-CN" dirty="0">
              <a:solidFill>
                <a:schemeClr val="bg1"/>
              </a:solidFill>
            </a:endParaRPr>
          </a:p>
          <a:p>
            <a:r>
              <a:rPr lang="en-US" altLang="zh-CN" dirty="0">
                <a:solidFill>
                  <a:schemeClr val="bg1"/>
                </a:solidFill>
              </a:rPr>
              <a:t>VR</a:t>
            </a:r>
            <a:r>
              <a:rPr lang="zh-CN" altLang="en-US" dirty="0">
                <a:solidFill>
                  <a:schemeClr val="bg1"/>
                </a:solidFill>
              </a:rPr>
              <a:t>仿真演练系统的价值：</a:t>
            </a:r>
            <a:r>
              <a:rPr lang="zh-CN" altLang="en-US" b="1" dirty="0">
                <a:solidFill>
                  <a:schemeClr val="bg1"/>
                </a:solidFill>
              </a:rPr>
              <a:t>提供丰富多变的场景模拟演练、具有真实的演习体验、保障参训人员的安全等等。</a:t>
            </a:r>
            <a:endParaRPr lang="en-US" altLang="zh-CN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174130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dirty="0"/>
          </a:p>
          <a:p>
            <a:pPr marL="0" indent="0" algn="ctr">
              <a:buNone/>
            </a:pPr>
            <a:endParaRPr lang="zh-CN" altLang="en-US" sz="3800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zh-CN" altLang="en-US" sz="48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叁体介绍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标题 11"/>
          <p:cNvSpPr txBox="1"/>
          <p:nvPr/>
        </p:nvSpPr>
        <p:spPr>
          <a:xfrm>
            <a:off x="406384" y="170793"/>
            <a:ext cx="555948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3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叁体背景</a:t>
            </a:r>
          </a:p>
        </p:txBody>
      </p:sp>
      <p:sp>
        <p:nvSpPr>
          <p:cNvPr id="4" name="标题 1"/>
          <p:cNvSpPr>
            <a:spLocks noGrp="1"/>
          </p:cNvSpPr>
          <p:nvPr>
            <p:ph type="title"/>
          </p:nvPr>
        </p:nvSpPr>
        <p:spPr>
          <a:xfrm>
            <a:off x="2933739" y="2861073"/>
            <a:ext cx="6064268" cy="1325563"/>
          </a:xfrm>
        </p:spPr>
        <p:txBody>
          <a:bodyPr>
            <a:noAutofit/>
          </a:bodyPr>
          <a:lstStyle/>
          <a:p>
            <a:pPr marL="0" indent="0" algn="l"/>
            <a:r>
              <a:rPr kumimoji="1" lang="zh-CN" altLang="en-US" sz="3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成立时间：</a:t>
            </a:r>
            <a:r>
              <a:rPr kumimoji="1" lang="en-US" altLang="zh-CN" sz="3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2015</a:t>
            </a:r>
            <a:r>
              <a:rPr kumimoji="1" lang="zh-CN" altLang="en-US" sz="3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年</a:t>
            </a:r>
            <a:br>
              <a:rPr kumimoji="1" lang="zh-CN" altLang="en-US" sz="3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</a:br>
            <a:r>
              <a:rPr kumimoji="1" lang="zh-CN" altLang="en-US" sz="3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业务方向：音视频通讯</a:t>
            </a:r>
            <a:r>
              <a:rPr kumimoji="1" lang="en-US" altLang="zh-CN" sz="3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SDK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/>
        </p:nvGrpSpPr>
        <p:grpSpPr>
          <a:xfrm>
            <a:off x="1848836" y="1893846"/>
            <a:ext cx="2520000" cy="2965605"/>
            <a:chOff x="1452084" y="1969770"/>
            <a:chExt cx="2520000" cy="2965605"/>
          </a:xfrm>
        </p:grpSpPr>
        <p:sp>
          <p:nvSpPr>
            <p:cNvPr id="14" name="文本框 10"/>
            <p:cNvSpPr txBox="1">
              <a:spLocks noChangeArrowheads="1"/>
            </p:cNvSpPr>
            <p:nvPr/>
          </p:nvSpPr>
          <p:spPr bwMode="auto">
            <a:xfrm>
              <a:off x="1632084" y="3570577"/>
              <a:ext cx="2160000" cy="5760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anchor="ctr" anchorCtr="0">
              <a:noAutofit/>
            </a:bodyPr>
            <a:lstStyle>
              <a:lvl1pPr>
                <a:spcBef>
                  <a:spcPct val="20000"/>
                </a:spcBef>
                <a:buFont typeface="Arial" panose="020B060402020209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702030404030204" pitchFamily="34" charset="0"/>
                  <a:ea typeface="宋体" panose="02010600030101010101" pitchFamily="2" charset="-122"/>
                  <a:sym typeface="Calibri" panose="020F07020304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9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702030404030204" pitchFamily="34" charset="0"/>
                  <a:ea typeface="宋体" panose="02010600030101010101" pitchFamily="2" charset="-122"/>
                  <a:sym typeface="Calibri" panose="020F07020304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9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702030404030204" pitchFamily="34" charset="0"/>
                  <a:ea typeface="宋体" panose="02010600030101010101" pitchFamily="2" charset="-122"/>
                  <a:sym typeface="Calibri" panose="020F07020304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9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702030404030204" pitchFamily="34" charset="0"/>
                  <a:ea typeface="宋体" panose="02010600030101010101" pitchFamily="2" charset="-122"/>
                  <a:sym typeface="Calibri" panose="020F07020304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9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702030404030204" pitchFamily="34" charset="0"/>
                  <a:ea typeface="宋体" panose="02010600030101010101" pitchFamily="2" charset="-122"/>
                  <a:sym typeface="Calibri" panose="020F07020304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9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702030404030204" pitchFamily="34" charset="0"/>
                  <a:ea typeface="宋体" panose="02010600030101010101" pitchFamily="2" charset="-122"/>
                  <a:sym typeface="Calibri" panose="020F07020304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9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702030404030204" pitchFamily="34" charset="0"/>
                  <a:ea typeface="宋体" panose="02010600030101010101" pitchFamily="2" charset="-122"/>
                  <a:sym typeface="Calibri" panose="020F07020304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9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702030404030204" pitchFamily="34" charset="0"/>
                  <a:ea typeface="宋体" panose="02010600030101010101" pitchFamily="2" charset="-122"/>
                  <a:sym typeface="Calibri" panose="020F07020304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9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702030404030204" pitchFamily="34" charset="0"/>
                  <a:ea typeface="宋体" panose="02010600030101010101" pitchFamily="2" charset="-122"/>
                  <a:sym typeface="Calibri" panose="020F0702030404030204" pitchFamily="34" charset="0"/>
                </a:defRPr>
              </a:lvl9pPr>
            </a:lstStyle>
            <a:p>
              <a:pPr algn="ctr">
                <a:lnSpc>
                  <a:spcPct val="150000"/>
                </a:lnSpc>
                <a:spcBef>
                  <a:spcPts val="0"/>
                </a:spcBef>
                <a:buFontTx/>
                <a:buNone/>
              </a:pPr>
              <a:r>
                <a:rPr lang="zh-CN" altLang="en-US" sz="1200" spc="3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邹学军 </a:t>
              </a:r>
              <a:r>
                <a:rPr lang="en-US" altLang="zh-CN" sz="1200" spc="3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Frank Zou</a:t>
              </a:r>
            </a:p>
            <a:p>
              <a:pPr algn="ctr">
                <a:lnSpc>
                  <a:spcPct val="150000"/>
                </a:lnSpc>
                <a:spcBef>
                  <a:spcPts val="0"/>
                </a:spcBef>
                <a:buFontTx/>
                <a:buNone/>
              </a:pPr>
              <a:r>
                <a:rPr lang="zh-CN" altLang="en-US" sz="1200" spc="3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董事长，</a:t>
              </a:r>
              <a:r>
                <a:rPr lang="en-US" altLang="zh-CN" sz="1200" spc="3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CEO</a:t>
              </a:r>
            </a:p>
          </p:txBody>
        </p:sp>
        <p:sp>
          <p:nvSpPr>
            <p:cNvPr id="15" name="文本框 10"/>
            <p:cNvSpPr txBox="1">
              <a:spLocks noChangeArrowheads="1"/>
            </p:cNvSpPr>
            <p:nvPr/>
          </p:nvSpPr>
          <p:spPr bwMode="auto">
            <a:xfrm>
              <a:off x="1452084" y="4143375"/>
              <a:ext cx="2520000" cy="7920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anchor="ctr" anchorCtr="0">
              <a:noAutofit/>
            </a:bodyPr>
            <a:lstStyle>
              <a:lvl1pPr>
                <a:spcBef>
                  <a:spcPct val="20000"/>
                </a:spcBef>
                <a:buFont typeface="Arial" panose="020B060402020209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702030404030204" pitchFamily="34" charset="0"/>
                  <a:ea typeface="宋体" panose="02010600030101010101" pitchFamily="2" charset="-122"/>
                  <a:sym typeface="Calibri" panose="020F07020304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9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702030404030204" pitchFamily="34" charset="0"/>
                  <a:ea typeface="宋体" panose="02010600030101010101" pitchFamily="2" charset="-122"/>
                  <a:sym typeface="Calibri" panose="020F07020304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9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702030404030204" pitchFamily="34" charset="0"/>
                  <a:ea typeface="宋体" panose="02010600030101010101" pitchFamily="2" charset="-122"/>
                  <a:sym typeface="Calibri" panose="020F07020304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9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702030404030204" pitchFamily="34" charset="0"/>
                  <a:ea typeface="宋体" panose="02010600030101010101" pitchFamily="2" charset="-122"/>
                  <a:sym typeface="Calibri" panose="020F07020304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9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702030404030204" pitchFamily="34" charset="0"/>
                  <a:ea typeface="宋体" panose="02010600030101010101" pitchFamily="2" charset="-122"/>
                  <a:sym typeface="Calibri" panose="020F07020304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9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702030404030204" pitchFamily="34" charset="0"/>
                  <a:ea typeface="宋体" panose="02010600030101010101" pitchFamily="2" charset="-122"/>
                  <a:sym typeface="Calibri" panose="020F07020304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9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702030404030204" pitchFamily="34" charset="0"/>
                  <a:ea typeface="宋体" panose="02010600030101010101" pitchFamily="2" charset="-122"/>
                  <a:sym typeface="Calibri" panose="020F07020304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9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702030404030204" pitchFamily="34" charset="0"/>
                  <a:ea typeface="宋体" panose="02010600030101010101" pitchFamily="2" charset="-122"/>
                  <a:sym typeface="Calibri" panose="020F07020304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9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702030404030204" pitchFamily="34" charset="0"/>
                  <a:ea typeface="宋体" panose="02010600030101010101" pitchFamily="2" charset="-122"/>
                  <a:sym typeface="Calibri" panose="020F0702030404030204" pitchFamily="34" charset="0"/>
                </a:defRPr>
              </a:lvl9pPr>
            </a:lstStyle>
            <a:p>
              <a:pPr algn="ctr">
                <a:lnSpc>
                  <a:spcPct val="150000"/>
                </a:lnSpc>
                <a:spcBef>
                  <a:spcPts val="0"/>
                </a:spcBef>
                <a:buNone/>
              </a:pPr>
              <a:endParaRPr lang="zh-CN" altLang="en-US" sz="1100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>
                <a:lnSpc>
                  <a:spcPct val="150000"/>
                </a:lnSpc>
                <a:spcBef>
                  <a:spcPts val="0"/>
                </a:spcBef>
                <a:buNone/>
              </a:pPr>
              <a:r>
                <a:rPr lang="zh-CN" altLang="en-US" sz="1100" spc="3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浙大计算机 本科</a:t>
              </a:r>
              <a:endParaRPr lang="en-US" altLang="zh-CN" sz="1100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>
                <a:lnSpc>
                  <a:spcPct val="150000"/>
                </a:lnSpc>
                <a:spcBef>
                  <a:spcPts val="0"/>
                </a:spcBef>
                <a:buNone/>
              </a:pPr>
              <a:r>
                <a:rPr lang="zh-CN" altLang="en-US" sz="1100" spc="3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前红杉树信息</a:t>
              </a:r>
              <a:r>
                <a:rPr lang="en-US" altLang="zh-CN" sz="1100" spc="3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CTO</a:t>
              </a:r>
              <a:endParaRPr lang="zh-CN" altLang="en-US" sz="1100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>
                <a:lnSpc>
                  <a:spcPct val="150000"/>
                </a:lnSpc>
                <a:spcBef>
                  <a:spcPts val="0"/>
                </a:spcBef>
                <a:buFontTx/>
                <a:buNone/>
              </a:pPr>
              <a:r>
                <a:rPr lang="zh-CN" altLang="en-US" sz="1100" spc="3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前美国</a:t>
              </a:r>
              <a:r>
                <a:rPr lang="en-US" altLang="zh-CN" sz="1100" spc="3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WebEx</a:t>
              </a:r>
              <a:r>
                <a:rPr lang="zh-CN" altLang="en-US" sz="1100" spc="3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苏州研发管理</a:t>
              </a:r>
              <a:endParaRPr lang="en-US" altLang="zh-CN" sz="1100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16" name="图片 15" descr="frank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38019" y="1969770"/>
              <a:ext cx="1548130" cy="1548130"/>
            </a:xfrm>
            <a:prstGeom prst="rect">
              <a:avLst/>
            </a:prstGeom>
          </p:spPr>
        </p:pic>
      </p:grpSp>
      <p:sp>
        <p:nvSpPr>
          <p:cNvPr id="17" name="内容占位符 2"/>
          <p:cNvSpPr txBox="1"/>
          <p:nvPr/>
        </p:nvSpPr>
        <p:spPr>
          <a:xfrm>
            <a:off x="838200" y="5394587"/>
            <a:ext cx="10515600" cy="746760"/>
          </a:xfrm>
          <a:prstGeom prst="rect">
            <a:avLst/>
          </a:prstGeom>
          <a:effectLst>
            <a:outerShdw blurRad="76200" dist="50800" dir="2700000" algn="tl" rotWithShape="0">
              <a:schemeClr val="bg1">
                <a:lumMod val="95000"/>
                <a:alpha val="19000"/>
              </a:schemeClr>
            </a:outerShdw>
          </a:effectLst>
        </p:spPr>
        <p:txBody>
          <a:bodyPr vert="horz" lIns="91440" tIns="45720" rIns="91440" bIns="4572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9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spcBef>
                <a:spcPts val="0"/>
              </a:spcBef>
              <a:buFont typeface="Arial" panose="020B0604020202090204" pitchFamily="34" charset="0"/>
              <a:buNone/>
            </a:pPr>
            <a:r>
              <a:rPr lang="zh-CN" altLang="en-US" sz="1800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创始团队成员在音视频通讯领域的平均工龄</a:t>
            </a:r>
            <a:r>
              <a:rPr lang="en-US" altLang="zh-CN" sz="4400" b="1" spc="300" dirty="0">
                <a:solidFill>
                  <a:srgbClr val="FF33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16</a:t>
            </a:r>
            <a:r>
              <a:rPr lang="zh-CN" altLang="en-US" sz="1800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</a:p>
        </p:txBody>
      </p:sp>
      <p:grpSp>
        <p:nvGrpSpPr>
          <p:cNvPr id="18" name="组合 17"/>
          <p:cNvGrpSpPr/>
          <p:nvPr/>
        </p:nvGrpSpPr>
        <p:grpSpPr>
          <a:xfrm>
            <a:off x="4836000" y="1897728"/>
            <a:ext cx="2520000" cy="2961723"/>
            <a:chOff x="3700619" y="1969770"/>
            <a:chExt cx="2520000" cy="2961723"/>
          </a:xfrm>
        </p:grpSpPr>
        <p:sp>
          <p:nvSpPr>
            <p:cNvPr id="19" name="文本框 10"/>
            <p:cNvSpPr txBox="1">
              <a:spLocks noChangeArrowheads="1"/>
            </p:cNvSpPr>
            <p:nvPr/>
          </p:nvSpPr>
          <p:spPr bwMode="auto">
            <a:xfrm>
              <a:off x="3880619" y="3567375"/>
              <a:ext cx="2160000" cy="5760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anchor="ctr" anchorCtr="0">
              <a:noAutofit/>
            </a:bodyPr>
            <a:lstStyle>
              <a:lvl1pPr>
                <a:spcBef>
                  <a:spcPct val="20000"/>
                </a:spcBef>
                <a:buFont typeface="Arial" panose="020B060402020209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702030404030204" pitchFamily="34" charset="0"/>
                  <a:ea typeface="宋体" panose="02010600030101010101" pitchFamily="2" charset="-122"/>
                  <a:sym typeface="Calibri" panose="020F07020304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9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702030404030204" pitchFamily="34" charset="0"/>
                  <a:ea typeface="宋体" panose="02010600030101010101" pitchFamily="2" charset="-122"/>
                  <a:sym typeface="Calibri" panose="020F07020304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9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702030404030204" pitchFamily="34" charset="0"/>
                  <a:ea typeface="宋体" panose="02010600030101010101" pitchFamily="2" charset="-122"/>
                  <a:sym typeface="Calibri" panose="020F07020304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9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702030404030204" pitchFamily="34" charset="0"/>
                  <a:ea typeface="宋体" panose="02010600030101010101" pitchFamily="2" charset="-122"/>
                  <a:sym typeface="Calibri" panose="020F07020304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9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702030404030204" pitchFamily="34" charset="0"/>
                  <a:ea typeface="宋体" panose="02010600030101010101" pitchFamily="2" charset="-122"/>
                  <a:sym typeface="Calibri" panose="020F07020304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9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702030404030204" pitchFamily="34" charset="0"/>
                  <a:ea typeface="宋体" panose="02010600030101010101" pitchFamily="2" charset="-122"/>
                  <a:sym typeface="Calibri" panose="020F07020304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9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702030404030204" pitchFamily="34" charset="0"/>
                  <a:ea typeface="宋体" panose="02010600030101010101" pitchFamily="2" charset="-122"/>
                  <a:sym typeface="Calibri" panose="020F07020304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9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702030404030204" pitchFamily="34" charset="0"/>
                  <a:ea typeface="宋体" panose="02010600030101010101" pitchFamily="2" charset="-122"/>
                  <a:sym typeface="Calibri" panose="020F07020304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9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702030404030204" pitchFamily="34" charset="0"/>
                  <a:ea typeface="宋体" panose="02010600030101010101" pitchFamily="2" charset="-122"/>
                  <a:sym typeface="Calibri" panose="020F0702030404030204" pitchFamily="34" charset="0"/>
                </a:defRPr>
              </a:lvl9pPr>
            </a:lstStyle>
            <a:p>
              <a:pPr algn="ctr">
                <a:lnSpc>
                  <a:spcPct val="150000"/>
                </a:lnSpc>
                <a:spcBef>
                  <a:spcPts val="0"/>
                </a:spcBef>
                <a:buFontTx/>
                <a:buNone/>
              </a:pPr>
              <a:r>
                <a:rPr lang="zh-CN" altLang="en-US" sz="1200" spc="3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李  红 </a:t>
              </a:r>
              <a:r>
                <a:rPr lang="en-US" altLang="zh-CN" sz="1200" spc="3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Hong Li</a:t>
              </a:r>
              <a:r>
                <a:rPr lang="zh-CN" altLang="en-US" sz="1200" spc="3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</a:t>
              </a:r>
              <a:endParaRPr lang="en-US" altLang="zh-CN" sz="1200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>
                <a:lnSpc>
                  <a:spcPct val="150000"/>
                </a:lnSpc>
                <a:spcBef>
                  <a:spcPts val="0"/>
                </a:spcBef>
                <a:buFontTx/>
                <a:buNone/>
              </a:pPr>
              <a:r>
                <a:rPr lang="zh-CN" altLang="en-US" sz="1200" spc="3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董事</a:t>
              </a:r>
              <a:endParaRPr lang="en-US" altLang="zh-CN" sz="1200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0" name="文本框 10"/>
            <p:cNvSpPr txBox="1">
              <a:spLocks noChangeArrowheads="1"/>
            </p:cNvSpPr>
            <p:nvPr/>
          </p:nvSpPr>
          <p:spPr bwMode="auto">
            <a:xfrm>
              <a:off x="3700619" y="4139493"/>
              <a:ext cx="2520000" cy="7920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anchor="ctr" anchorCtr="0">
              <a:noAutofit/>
            </a:bodyPr>
            <a:lstStyle>
              <a:lvl1pPr>
                <a:spcBef>
                  <a:spcPct val="20000"/>
                </a:spcBef>
                <a:buFont typeface="Arial" panose="020B060402020209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702030404030204" pitchFamily="34" charset="0"/>
                  <a:ea typeface="宋体" panose="02010600030101010101" pitchFamily="2" charset="-122"/>
                  <a:sym typeface="Calibri" panose="020F07020304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9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702030404030204" pitchFamily="34" charset="0"/>
                  <a:ea typeface="宋体" panose="02010600030101010101" pitchFamily="2" charset="-122"/>
                  <a:sym typeface="Calibri" panose="020F07020304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9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702030404030204" pitchFamily="34" charset="0"/>
                  <a:ea typeface="宋体" panose="02010600030101010101" pitchFamily="2" charset="-122"/>
                  <a:sym typeface="Calibri" panose="020F07020304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9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702030404030204" pitchFamily="34" charset="0"/>
                  <a:ea typeface="宋体" panose="02010600030101010101" pitchFamily="2" charset="-122"/>
                  <a:sym typeface="Calibri" panose="020F07020304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9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702030404030204" pitchFamily="34" charset="0"/>
                  <a:ea typeface="宋体" panose="02010600030101010101" pitchFamily="2" charset="-122"/>
                  <a:sym typeface="Calibri" panose="020F07020304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9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702030404030204" pitchFamily="34" charset="0"/>
                  <a:ea typeface="宋体" panose="02010600030101010101" pitchFamily="2" charset="-122"/>
                  <a:sym typeface="Calibri" panose="020F07020304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9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702030404030204" pitchFamily="34" charset="0"/>
                  <a:ea typeface="宋体" panose="02010600030101010101" pitchFamily="2" charset="-122"/>
                  <a:sym typeface="Calibri" panose="020F07020304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9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702030404030204" pitchFamily="34" charset="0"/>
                  <a:ea typeface="宋体" panose="02010600030101010101" pitchFamily="2" charset="-122"/>
                  <a:sym typeface="Calibri" panose="020F07020304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9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702030404030204" pitchFamily="34" charset="0"/>
                  <a:ea typeface="宋体" panose="02010600030101010101" pitchFamily="2" charset="-122"/>
                  <a:sym typeface="Calibri" panose="020F0702030404030204" pitchFamily="34" charset="0"/>
                </a:defRPr>
              </a:lvl9pPr>
            </a:lstStyle>
            <a:p>
              <a:pPr algn="ctr">
                <a:lnSpc>
                  <a:spcPct val="150000"/>
                </a:lnSpc>
                <a:spcBef>
                  <a:spcPts val="0"/>
                </a:spcBef>
                <a:buNone/>
              </a:pPr>
              <a:endParaRPr lang="zh-CN" altLang="en-US" sz="1100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>
                <a:lnSpc>
                  <a:spcPct val="150000"/>
                </a:lnSpc>
                <a:spcBef>
                  <a:spcPts val="0"/>
                </a:spcBef>
                <a:buNone/>
              </a:pPr>
              <a:r>
                <a:rPr lang="zh-CN" altLang="en-US" sz="1100" spc="3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北大计算机 硕士</a:t>
              </a:r>
              <a:endParaRPr lang="en-US" altLang="zh-CN" sz="1100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>
                <a:lnSpc>
                  <a:spcPct val="150000"/>
                </a:lnSpc>
                <a:spcBef>
                  <a:spcPts val="0"/>
                </a:spcBef>
                <a:buNone/>
              </a:pPr>
              <a:r>
                <a:rPr lang="zh-CN" altLang="en-US" sz="1100" spc="3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美国北卡计算机 硕士</a:t>
              </a:r>
              <a:endParaRPr lang="en-US" altLang="zh-CN" sz="1100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>
                <a:lnSpc>
                  <a:spcPct val="150000"/>
                </a:lnSpc>
                <a:spcBef>
                  <a:spcPts val="0"/>
                </a:spcBef>
                <a:buNone/>
              </a:pPr>
              <a:r>
                <a:rPr lang="zh-CN" altLang="en-US" sz="1100" spc="3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前美国</a:t>
              </a:r>
              <a:r>
                <a:rPr lang="en-US" altLang="zh-CN" sz="1100" spc="3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WebEx/Cisco</a:t>
              </a:r>
              <a:r>
                <a:rPr lang="zh-CN" altLang="en-US" sz="1100" spc="3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高管</a:t>
              </a:r>
            </a:p>
          </p:txBody>
        </p:sp>
        <p:pic>
          <p:nvPicPr>
            <p:cNvPr id="21" name="图片 20" descr="图片包含 树, 户外, 天空, 地面&#10;&#10;描述已自动生成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833" t="31771" r="27820" b="43767"/>
            <a:stretch>
              <a:fillRect/>
            </a:stretch>
          </p:blipFill>
          <p:spPr>
            <a:xfrm>
              <a:off x="4191000" y="1969770"/>
              <a:ext cx="1548130" cy="1548130"/>
            </a:xfrm>
            <a:custGeom>
              <a:avLst/>
              <a:gdLst>
                <a:gd name="connsiteX0" fmla="*/ 838800 w 1677600"/>
                <a:gd name="connsiteY0" fmla="*/ 0 h 1677600"/>
                <a:gd name="connsiteX1" fmla="*/ 1677600 w 1677600"/>
                <a:gd name="connsiteY1" fmla="*/ 838800 h 1677600"/>
                <a:gd name="connsiteX2" fmla="*/ 838800 w 1677600"/>
                <a:gd name="connsiteY2" fmla="*/ 1677600 h 1677600"/>
                <a:gd name="connsiteX3" fmla="*/ 0 w 1677600"/>
                <a:gd name="connsiteY3" fmla="*/ 838800 h 1677600"/>
                <a:gd name="connsiteX4" fmla="*/ 838800 w 1677600"/>
                <a:gd name="connsiteY4" fmla="*/ 0 h 1677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7600" h="1677600">
                  <a:moveTo>
                    <a:pt x="838800" y="0"/>
                  </a:moveTo>
                  <a:cubicBezTo>
                    <a:pt x="1302056" y="0"/>
                    <a:pt x="1677600" y="375544"/>
                    <a:pt x="1677600" y="838800"/>
                  </a:cubicBezTo>
                  <a:cubicBezTo>
                    <a:pt x="1677600" y="1302056"/>
                    <a:pt x="1302056" y="1677600"/>
                    <a:pt x="838800" y="1677600"/>
                  </a:cubicBezTo>
                  <a:cubicBezTo>
                    <a:pt x="375544" y="1677600"/>
                    <a:pt x="0" y="1302056"/>
                    <a:pt x="0" y="838800"/>
                  </a:cubicBezTo>
                  <a:cubicBezTo>
                    <a:pt x="0" y="375544"/>
                    <a:pt x="375544" y="0"/>
                    <a:pt x="838800" y="0"/>
                  </a:cubicBezTo>
                  <a:close/>
                </a:path>
              </a:pathLst>
            </a:custGeom>
          </p:spPr>
        </p:pic>
      </p:grpSp>
      <p:sp>
        <p:nvSpPr>
          <p:cNvPr id="22" name="标题 11"/>
          <p:cNvSpPr txBox="1"/>
          <p:nvPr/>
        </p:nvSpPr>
        <p:spPr>
          <a:xfrm>
            <a:off x="485709" y="180611"/>
            <a:ext cx="297536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3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创始团队</a:t>
            </a:r>
          </a:p>
        </p:txBody>
      </p:sp>
      <p:sp>
        <p:nvSpPr>
          <p:cNvPr id="23" name="文本框 10"/>
          <p:cNvSpPr txBox="1">
            <a:spLocks noChangeArrowheads="1"/>
          </p:cNvSpPr>
          <p:nvPr/>
        </p:nvSpPr>
        <p:spPr bwMode="auto">
          <a:xfrm>
            <a:off x="8003504" y="3511290"/>
            <a:ext cx="2159635" cy="575945"/>
          </a:xfrm>
          <a:prstGeom prst="rect">
            <a:avLst/>
          </a:prstGeom>
          <a:noFill/>
          <a:ln>
            <a:noFill/>
          </a:ln>
        </p:spPr>
        <p:txBody>
          <a:bodyPr wrap="square" anchor="ctr" anchorCtr="0">
            <a:noAutofit/>
          </a:bodyPr>
          <a:lstStyle>
            <a:lvl1pPr>
              <a:spcBef>
                <a:spcPct val="20000"/>
              </a:spcBef>
              <a:buFont typeface="Arial" panose="020B0604020202090204" pitchFamily="34" charset="0"/>
              <a:buChar char="•"/>
              <a:defRPr sz="3200">
                <a:solidFill>
                  <a:schemeClr val="tx1"/>
                </a:solidFill>
                <a:latin typeface="Calibri" panose="020F0702030404030204" pitchFamily="34" charset="0"/>
                <a:ea typeface="宋体" panose="02010600030101010101" pitchFamily="2" charset="-122"/>
                <a:sym typeface="Calibri" panose="020F07020304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90204" pitchFamily="34" charset="0"/>
              <a:buChar char="–"/>
              <a:defRPr sz="2800">
                <a:solidFill>
                  <a:schemeClr val="tx1"/>
                </a:solidFill>
                <a:latin typeface="Calibri" panose="020F0702030404030204" pitchFamily="34" charset="0"/>
                <a:ea typeface="宋体" panose="02010600030101010101" pitchFamily="2" charset="-122"/>
                <a:sym typeface="Calibri" panose="020F07020304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90204" pitchFamily="34" charset="0"/>
              <a:buChar char="•"/>
              <a:defRPr sz="2400">
                <a:solidFill>
                  <a:schemeClr val="tx1"/>
                </a:solidFill>
                <a:latin typeface="Calibri" panose="020F0702030404030204" pitchFamily="34" charset="0"/>
                <a:ea typeface="宋体" panose="02010600030101010101" pitchFamily="2" charset="-122"/>
                <a:sym typeface="Calibri" panose="020F07020304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90204" pitchFamily="34" charset="0"/>
              <a:buChar char="–"/>
              <a:defRPr sz="2000">
                <a:solidFill>
                  <a:schemeClr val="tx1"/>
                </a:solidFill>
                <a:latin typeface="Calibri" panose="020F0702030404030204" pitchFamily="34" charset="0"/>
                <a:ea typeface="宋体" panose="02010600030101010101" pitchFamily="2" charset="-122"/>
                <a:sym typeface="Calibri" panose="020F07020304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90204" pitchFamily="34" charset="0"/>
              <a:buChar char="»"/>
              <a:defRPr sz="2000">
                <a:solidFill>
                  <a:schemeClr val="tx1"/>
                </a:solidFill>
                <a:latin typeface="Calibri" panose="020F0702030404030204" pitchFamily="34" charset="0"/>
                <a:ea typeface="宋体" panose="02010600030101010101" pitchFamily="2" charset="-122"/>
                <a:sym typeface="Calibri" panose="020F07020304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90204" pitchFamily="34" charset="0"/>
              <a:buChar char="»"/>
              <a:defRPr sz="2000">
                <a:solidFill>
                  <a:schemeClr val="tx1"/>
                </a:solidFill>
                <a:latin typeface="Calibri" panose="020F0702030404030204" pitchFamily="34" charset="0"/>
                <a:ea typeface="宋体" panose="02010600030101010101" pitchFamily="2" charset="-122"/>
                <a:sym typeface="Calibri" panose="020F07020304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90204" pitchFamily="34" charset="0"/>
              <a:buChar char="»"/>
              <a:defRPr sz="2000">
                <a:solidFill>
                  <a:schemeClr val="tx1"/>
                </a:solidFill>
                <a:latin typeface="Calibri" panose="020F0702030404030204" pitchFamily="34" charset="0"/>
                <a:ea typeface="宋体" panose="02010600030101010101" pitchFamily="2" charset="-122"/>
                <a:sym typeface="Calibri" panose="020F07020304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90204" pitchFamily="34" charset="0"/>
              <a:buChar char="»"/>
              <a:defRPr sz="2000">
                <a:solidFill>
                  <a:schemeClr val="tx1"/>
                </a:solidFill>
                <a:latin typeface="Calibri" panose="020F0702030404030204" pitchFamily="34" charset="0"/>
                <a:ea typeface="宋体" panose="02010600030101010101" pitchFamily="2" charset="-122"/>
                <a:sym typeface="Calibri" panose="020F07020304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90204" pitchFamily="34" charset="0"/>
              <a:buChar char="»"/>
              <a:defRPr sz="2000">
                <a:solidFill>
                  <a:schemeClr val="tx1"/>
                </a:solidFill>
                <a:latin typeface="Calibri" panose="020F0702030404030204" pitchFamily="34" charset="0"/>
                <a:ea typeface="宋体" panose="02010600030101010101" pitchFamily="2" charset="-122"/>
                <a:sym typeface="Calibri" panose="020F0702030404030204" pitchFamily="34" charset="0"/>
              </a:defRPr>
            </a:lvl9pPr>
          </a:lstStyle>
          <a:p>
            <a:pPr algn="ctr">
              <a:lnSpc>
                <a:spcPct val="150000"/>
              </a:lnSpc>
              <a:spcBef>
                <a:spcPts val="0"/>
              </a:spcBef>
              <a:buFontTx/>
              <a:buNone/>
            </a:pPr>
            <a:r>
              <a:rPr lang="zh-CN" altLang="en-US" sz="1200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任明</a:t>
            </a:r>
          </a:p>
          <a:p>
            <a:pPr algn="ctr">
              <a:lnSpc>
                <a:spcPct val="150000"/>
              </a:lnSpc>
              <a:spcBef>
                <a:spcPts val="0"/>
              </a:spcBef>
              <a:buFontTx/>
              <a:buNone/>
            </a:pPr>
            <a:r>
              <a:rPr lang="zh-CN" altLang="en-US" sz="1200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技术总监</a:t>
            </a:r>
          </a:p>
        </p:txBody>
      </p:sp>
      <p:sp>
        <p:nvSpPr>
          <p:cNvPr id="24" name="文本框 10"/>
          <p:cNvSpPr txBox="1">
            <a:spLocks noChangeArrowheads="1"/>
          </p:cNvSpPr>
          <p:nvPr/>
        </p:nvSpPr>
        <p:spPr bwMode="auto">
          <a:xfrm>
            <a:off x="7831898" y="3964136"/>
            <a:ext cx="2520315" cy="791845"/>
          </a:xfrm>
          <a:prstGeom prst="rect">
            <a:avLst/>
          </a:prstGeom>
          <a:noFill/>
          <a:ln>
            <a:noFill/>
          </a:ln>
        </p:spPr>
        <p:txBody>
          <a:bodyPr wrap="square" anchor="ctr" anchorCtr="0">
            <a:noAutofit/>
          </a:bodyPr>
          <a:lstStyle>
            <a:lvl1pPr>
              <a:spcBef>
                <a:spcPct val="20000"/>
              </a:spcBef>
              <a:buFont typeface="Arial" panose="020B0604020202090204" pitchFamily="34" charset="0"/>
              <a:buChar char="•"/>
              <a:defRPr sz="3200">
                <a:solidFill>
                  <a:schemeClr val="tx1"/>
                </a:solidFill>
                <a:latin typeface="Calibri" panose="020F0702030404030204" pitchFamily="34" charset="0"/>
                <a:ea typeface="宋体" panose="02010600030101010101" pitchFamily="2" charset="-122"/>
                <a:sym typeface="Calibri" panose="020F07020304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90204" pitchFamily="34" charset="0"/>
              <a:buChar char="–"/>
              <a:defRPr sz="2800">
                <a:solidFill>
                  <a:schemeClr val="tx1"/>
                </a:solidFill>
                <a:latin typeface="Calibri" panose="020F0702030404030204" pitchFamily="34" charset="0"/>
                <a:ea typeface="宋体" panose="02010600030101010101" pitchFamily="2" charset="-122"/>
                <a:sym typeface="Calibri" panose="020F07020304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90204" pitchFamily="34" charset="0"/>
              <a:buChar char="•"/>
              <a:defRPr sz="2400">
                <a:solidFill>
                  <a:schemeClr val="tx1"/>
                </a:solidFill>
                <a:latin typeface="Calibri" panose="020F0702030404030204" pitchFamily="34" charset="0"/>
                <a:ea typeface="宋体" panose="02010600030101010101" pitchFamily="2" charset="-122"/>
                <a:sym typeface="Calibri" panose="020F07020304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90204" pitchFamily="34" charset="0"/>
              <a:buChar char="–"/>
              <a:defRPr sz="2000">
                <a:solidFill>
                  <a:schemeClr val="tx1"/>
                </a:solidFill>
                <a:latin typeface="Calibri" panose="020F0702030404030204" pitchFamily="34" charset="0"/>
                <a:ea typeface="宋体" panose="02010600030101010101" pitchFamily="2" charset="-122"/>
                <a:sym typeface="Calibri" panose="020F07020304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90204" pitchFamily="34" charset="0"/>
              <a:buChar char="»"/>
              <a:defRPr sz="2000">
                <a:solidFill>
                  <a:schemeClr val="tx1"/>
                </a:solidFill>
                <a:latin typeface="Calibri" panose="020F0702030404030204" pitchFamily="34" charset="0"/>
                <a:ea typeface="宋体" panose="02010600030101010101" pitchFamily="2" charset="-122"/>
                <a:sym typeface="Calibri" panose="020F07020304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90204" pitchFamily="34" charset="0"/>
              <a:buChar char="»"/>
              <a:defRPr sz="2000">
                <a:solidFill>
                  <a:schemeClr val="tx1"/>
                </a:solidFill>
                <a:latin typeface="Calibri" panose="020F0702030404030204" pitchFamily="34" charset="0"/>
                <a:ea typeface="宋体" panose="02010600030101010101" pitchFamily="2" charset="-122"/>
                <a:sym typeface="Calibri" panose="020F07020304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90204" pitchFamily="34" charset="0"/>
              <a:buChar char="»"/>
              <a:defRPr sz="2000">
                <a:solidFill>
                  <a:schemeClr val="tx1"/>
                </a:solidFill>
                <a:latin typeface="Calibri" panose="020F0702030404030204" pitchFamily="34" charset="0"/>
                <a:ea typeface="宋体" panose="02010600030101010101" pitchFamily="2" charset="-122"/>
                <a:sym typeface="Calibri" panose="020F07020304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90204" pitchFamily="34" charset="0"/>
              <a:buChar char="»"/>
              <a:defRPr sz="2000">
                <a:solidFill>
                  <a:schemeClr val="tx1"/>
                </a:solidFill>
                <a:latin typeface="Calibri" panose="020F0702030404030204" pitchFamily="34" charset="0"/>
                <a:ea typeface="宋体" panose="02010600030101010101" pitchFamily="2" charset="-122"/>
                <a:sym typeface="Calibri" panose="020F07020304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90204" pitchFamily="34" charset="0"/>
              <a:buChar char="»"/>
              <a:defRPr sz="2000">
                <a:solidFill>
                  <a:schemeClr val="tx1"/>
                </a:solidFill>
                <a:latin typeface="Calibri" panose="020F0702030404030204" pitchFamily="34" charset="0"/>
                <a:ea typeface="宋体" panose="02010600030101010101" pitchFamily="2" charset="-122"/>
                <a:sym typeface="Calibri" panose="020F0702030404030204" pitchFamily="34" charset="0"/>
              </a:defRPr>
            </a:lvl9pPr>
          </a:lstStyle>
          <a:p>
            <a:pPr algn="ctr">
              <a:lnSpc>
                <a:spcPct val="150000"/>
              </a:lnSpc>
              <a:spcBef>
                <a:spcPts val="0"/>
              </a:spcBef>
              <a:buFontTx/>
              <a:buNone/>
            </a:pPr>
            <a:endParaRPr lang="zh-CN" altLang="en-US" sz="1100" spc="3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  <a:spcBef>
                <a:spcPts val="0"/>
              </a:spcBef>
              <a:buFontTx/>
              <a:buNone/>
            </a:pPr>
            <a:r>
              <a:rPr lang="zh-CN" altLang="en-US" sz="1100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西南科技大学，本科</a:t>
            </a:r>
          </a:p>
          <a:p>
            <a:pPr algn="ctr">
              <a:lnSpc>
                <a:spcPct val="150000"/>
              </a:lnSpc>
              <a:spcBef>
                <a:spcPts val="0"/>
              </a:spcBef>
              <a:buFontTx/>
              <a:buNone/>
            </a:pPr>
            <a:r>
              <a:rPr lang="zh-CN" altLang="en-US" sz="1100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前红杉树信息成都研发管理</a:t>
            </a:r>
          </a:p>
        </p:txBody>
      </p:sp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5"/>
          <a:srcRect t="9092" b="20905"/>
          <a:stretch>
            <a:fillRect/>
          </a:stretch>
        </p:blipFill>
        <p:spPr>
          <a:xfrm>
            <a:off x="8317991" y="1880870"/>
            <a:ext cx="1548131" cy="1548130"/>
          </a:xfrm>
          <a:prstGeom prst="ellipse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1"/>
          <p:cNvSpPr>
            <a:spLocks noGrp="1"/>
          </p:cNvSpPr>
          <p:nvPr/>
        </p:nvSpPr>
        <p:spPr>
          <a:xfrm>
            <a:off x="412115" y="17414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3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产品</a:t>
            </a:r>
            <a:r>
              <a:rPr lang="en-US" altLang="zh-CN" sz="3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+</a:t>
            </a:r>
            <a:r>
              <a:rPr lang="zh-CN" altLang="en-US" sz="3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服务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1AF4B91D-766F-7E40-A3AA-547D21EB737F}"/>
              </a:ext>
            </a:extLst>
          </p:cNvPr>
          <p:cNvSpPr/>
          <p:nvPr/>
        </p:nvSpPr>
        <p:spPr>
          <a:xfrm>
            <a:off x="3346363" y="2278432"/>
            <a:ext cx="2294156" cy="1818005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sz="1600" spc="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佳会</a:t>
            </a:r>
            <a:endParaRPr lang="en-US" altLang="zh-CN" sz="1600" spc="3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1600" spc="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（演示程序）</a:t>
            </a:r>
            <a:endParaRPr lang="en-US" altLang="zh-CN" sz="1600" spc="3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B03A302B-C909-EE47-ADB7-088685BE7232}"/>
              </a:ext>
            </a:extLst>
          </p:cNvPr>
          <p:cNvSpPr/>
          <p:nvPr/>
        </p:nvSpPr>
        <p:spPr>
          <a:xfrm>
            <a:off x="3346363" y="4130792"/>
            <a:ext cx="5499273" cy="1131479"/>
          </a:xfrm>
          <a:prstGeom prst="rect">
            <a:avLst/>
          </a:prstGeom>
          <a:solidFill>
            <a:srgbClr val="FF62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sz="1600" spc="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叁体</a:t>
            </a:r>
            <a:r>
              <a:rPr lang="en-US" altLang="zh-CN" sz="1600" spc="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Open-AVD</a:t>
            </a:r>
            <a:r>
              <a:rPr lang="zh-CN" altLang="en-US" sz="1600" spc="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视频</a:t>
            </a:r>
            <a:r>
              <a:rPr lang="en-US" altLang="zh-CN" sz="1600" spc="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SDK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54C6FBD3-CED1-554F-ABAD-CB9D8DF1E4A2}"/>
              </a:ext>
            </a:extLst>
          </p:cNvPr>
          <p:cNvSpPr/>
          <p:nvPr/>
        </p:nvSpPr>
        <p:spPr>
          <a:xfrm>
            <a:off x="7394974" y="2277162"/>
            <a:ext cx="1450662" cy="181864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sz="1600" spc="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其它</a:t>
            </a:r>
            <a:endParaRPr lang="zh-CN" spc="3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endParaRPr lang="zh-CN" altLang="en-US" sz="1000" spc="300" dirty="0" err="1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1000" spc="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配套硬件</a:t>
            </a:r>
          </a:p>
          <a:p>
            <a:pPr algn="ctr"/>
            <a:r>
              <a:rPr lang="zh-CN" altLang="en-US" sz="1000" spc="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运维服务</a:t>
            </a:r>
          </a:p>
          <a:p>
            <a:pPr algn="ctr"/>
            <a:r>
              <a:rPr lang="zh-CN" altLang="en-US" sz="1000" spc="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定制开发</a:t>
            </a:r>
          </a:p>
          <a:p>
            <a:pPr algn="ctr"/>
            <a:r>
              <a:rPr lang="zh-CN" altLang="en-US" sz="1000" spc="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技术咨询</a:t>
            </a:r>
          </a:p>
          <a:p>
            <a:pPr algn="ctr"/>
            <a:r>
              <a:rPr lang="en-US" altLang="zh-CN" sz="1000" spc="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...</a:t>
            </a: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95E0D58B-C55F-294E-9C39-42EE9966C52A}"/>
              </a:ext>
            </a:extLst>
          </p:cNvPr>
          <p:cNvSpPr/>
          <p:nvPr/>
        </p:nvSpPr>
        <p:spPr>
          <a:xfrm>
            <a:off x="5663964" y="2277162"/>
            <a:ext cx="1707564" cy="1818005"/>
          </a:xfrm>
          <a:prstGeom prst="rect">
            <a:avLst/>
          </a:prstGeom>
          <a:solidFill>
            <a:srgbClr val="0D5B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050" spc="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Space</a:t>
            </a:r>
            <a:r>
              <a:rPr lang="zh-CN" altLang="en-US" sz="1050" spc="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050" spc="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V</a:t>
            </a:r>
            <a:r>
              <a:rPr lang="zh-CN" altLang="en-US" sz="1050" spc="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sz="1050" spc="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VR</a:t>
            </a:r>
            <a:r>
              <a:rPr lang="zh-CN" altLang="en-US" sz="1050" spc="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050" spc="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SDK</a:t>
            </a:r>
            <a:r>
              <a:rPr lang="zh-CN" altLang="en-US" sz="1050" spc="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050" spc="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Demo</a:t>
            </a:r>
            <a:r>
              <a:rPr lang="zh-CN" altLang="en-US" sz="1050" spc="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r>
              <a:rPr lang="en-US" altLang="zh-CN" sz="1050" spc="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+AR</a:t>
            </a:r>
            <a:r>
              <a:rPr lang="zh-CN" altLang="en-US" sz="1050" spc="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050" spc="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SDK</a:t>
            </a:r>
            <a:r>
              <a:rPr lang="zh-CN" altLang="en-US" sz="1050" spc="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050" spc="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Demo</a:t>
            </a:r>
          </a:p>
          <a:p>
            <a:pPr algn="ctr"/>
            <a:r>
              <a:rPr lang="zh-CN" altLang="en-US" sz="1600" spc="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（演示程序）</a:t>
            </a:r>
            <a:endParaRPr lang="zh-CN" sz="1600" spc="3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1">
            <a:extLst>
              <a:ext uri="{FF2B5EF4-FFF2-40B4-BE49-F238E27FC236}">
                <a16:creationId xmlns:a16="http://schemas.microsoft.com/office/drawing/2014/main" id="{B7640345-7320-2D43-93C3-19B3CF6BCC8C}"/>
              </a:ext>
            </a:extLst>
          </p:cNvPr>
          <p:cNvSpPr txBox="1"/>
          <p:nvPr/>
        </p:nvSpPr>
        <p:spPr>
          <a:xfrm>
            <a:off x="536575" y="185420"/>
            <a:ext cx="4892675" cy="13252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AR</a:t>
            </a:r>
            <a:r>
              <a:rPr lang="zh-CN" altLang="en-US" sz="3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是什么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5769074D-E7EC-1347-896A-079147F7FB3B}"/>
              </a:ext>
            </a:extLst>
          </p:cNvPr>
          <p:cNvSpPr txBox="1"/>
          <p:nvPr/>
        </p:nvSpPr>
        <p:spPr>
          <a:xfrm>
            <a:off x="1954129" y="2353624"/>
            <a:ext cx="828374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2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增强现实</a:t>
            </a:r>
            <a:r>
              <a:rPr lang="en-US" altLang="zh-CN" sz="32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(Augmented Reality,</a:t>
            </a:r>
            <a:r>
              <a:rPr lang="zh-CN" altLang="en-US" sz="32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简称</a:t>
            </a:r>
            <a:r>
              <a:rPr lang="en-US" altLang="zh-CN" sz="32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AR)</a:t>
            </a:r>
            <a:endParaRPr lang="zh-CN" altLang="en-US" sz="3200" dirty="0">
              <a:solidFill>
                <a:schemeClr val="bg1"/>
              </a:solidFill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1A4565FB-CB99-E148-8800-1532CDD283E7}"/>
              </a:ext>
            </a:extLst>
          </p:cNvPr>
          <p:cNvSpPr txBox="1"/>
          <p:nvPr/>
        </p:nvSpPr>
        <p:spPr>
          <a:xfrm>
            <a:off x="1954129" y="3353976"/>
            <a:ext cx="757387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000" b="1" i="0" dirty="0">
                <a:solidFill>
                  <a:schemeClr val="bg1"/>
                </a:solidFill>
                <a:effectLst/>
                <a:latin typeface="-apple-system"/>
              </a:rPr>
              <a:t>AR</a:t>
            </a:r>
            <a:r>
              <a:rPr lang="zh-CN" altLang="en-US" sz="2000" b="1" i="0" dirty="0">
                <a:solidFill>
                  <a:schemeClr val="bg1"/>
                </a:solidFill>
                <a:effectLst/>
                <a:latin typeface="-apple-system"/>
              </a:rPr>
              <a:t>的三大特征：</a:t>
            </a:r>
            <a:r>
              <a:rPr lang="zh-CN" altLang="en-US" sz="2000" b="1" dirty="0">
                <a:solidFill>
                  <a:schemeClr val="bg1"/>
                </a:solidFill>
                <a:latin typeface="-apple-system"/>
              </a:rPr>
              <a:t>虚实结合、实时交互、</a:t>
            </a:r>
            <a:r>
              <a:rPr lang="zh-CN" altLang="en-US" sz="2000" dirty="0">
                <a:solidFill>
                  <a:schemeClr val="bg1"/>
                </a:solidFill>
              </a:rPr>
              <a:t>沉浸式体验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6919FF38-0415-E440-AECB-251E66559C8D}"/>
              </a:ext>
            </a:extLst>
          </p:cNvPr>
          <p:cNvSpPr txBox="1"/>
          <p:nvPr/>
        </p:nvSpPr>
        <p:spPr>
          <a:xfrm>
            <a:off x="1954129" y="4169663"/>
            <a:ext cx="828374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2000" b="1" dirty="0">
                <a:solidFill>
                  <a:schemeClr val="bg1"/>
                </a:solidFill>
              </a:rPr>
              <a:t>支持</a:t>
            </a:r>
            <a:r>
              <a:rPr lang="en-US" altLang="zh-CN" sz="2000" b="1" dirty="0">
                <a:solidFill>
                  <a:schemeClr val="bg1"/>
                </a:solidFill>
              </a:rPr>
              <a:t>AR</a:t>
            </a:r>
            <a:r>
              <a:rPr lang="zh-CN" altLang="en-US" sz="2000" b="1" dirty="0">
                <a:solidFill>
                  <a:schemeClr val="bg1"/>
                </a:solidFill>
              </a:rPr>
              <a:t>技术的显示设备的</a:t>
            </a:r>
            <a:r>
              <a:rPr lang="en-US" altLang="zh-CN" sz="2000" b="1" dirty="0">
                <a:solidFill>
                  <a:schemeClr val="bg1"/>
                </a:solidFill>
              </a:rPr>
              <a:t>3</a:t>
            </a:r>
            <a:r>
              <a:rPr lang="zh-CN" altLang="en-US" sz="2000" b="1" dirty="0">
                <a:solidFill>
                  <a:schemeClr val="bg1"/>
                </a:solidFill>
              </a:rPr>
              <a:t>种类型：</a:t>
            </a:r>
            <a:r>
              <a:rPr lang="zh-CN" altLang="en-US" sz="2000" b="1" dirty="0">
                <a:solidFill>
                  <a:srgbClr val="ED503F"/>
                </a:solidFill>
              </a:rPr>
              <a:t>头戴式</a:t>
            </a:r>
            <a:r>
              <a:rPr lang="zh-CN" altLang="en-US" sz="2000" b="1" dirty="0">
                <a:solidFill>
                  <a:schemeClr val="bg1"/>
                </a:solidFill>
              </a:rPr>
              <a:t>、手持式、空间展示式</a:t>
            </a:r>
            <a:endParaRPr lang="en-US" altLang="zh-CN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552225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2062152" y="5348911"/>
            <a:ext cx="9454345" cy="12604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zh-CN" dirty="0">
              <a:solidFill>
                <a:schemeClr val="bg1"/>
              </a:solidFill>
            </a:endParaRPr>
          </a:p>
          <a:p>
            <a:pPr algn="ctr"/>
            <a:r>
              <a:rPr lang="en-US" altLang="zh-CN" dirty="0">
                <a:solidFill>
                  <a:schemeClr val="bg1"/>
                </a:solidFill>
              </a:rPr>
              <a:t> </a:t>
            </a:r>
            <a:endParaRPr lang="zh-CN" altLang="en-US" dirty="0">
              <a:solidFill>
                <a:schemeClr val="bg1"/>
              </a:solidFill>
            </a:endParaRPr>
          </a:p>
          <a:p>
            <a:r>
              <a:rPr lang="zh-CN" altLang="en-US" b="1" dirty="0">
                <a:solidFill>
                  <a:schemeClr val="bg1"/>
                </a:solidFill>
              </a:rPr>
              <a:t>叁体拥有</a:t>
            </a:r>
            <a:r>
              <a:rPr lang="zh-CN" altLang="en-US" sz="4000" b="1" dirty="0">
                <a:solidFill>
                  <a:srgbClr val="ED503F"/>
                </a:solidFill>
              </a:rPr>
              <a:t>连接一切</a:t>
            </a:r>
            <a:r>
              <a:rPr lang="zh-CN" altLang="en-US" b="1" dirty="0">
                <a:solidFill>
                  <a:schemeClr val="bg1"/>
                </a:solidFill>
              </a:rPr>
              <a:t>的视频通讯</a:t>
            </a:r>
            <a:r>
              <a:rPr lang="en-US" altLang="zh-CN" b="1" dirty="0">
                <a:solidFill>
                  <a:schemeClr val="bg1"/>
                </a:solidFill>
              </a:rPr>
              <a:t>SDK</a:t>
            </a:r>
            <a:r>
              <a:rPr lang="zh-CN" altLang="en-US" b="1" dirty="0">
                <a:solidFill>
                  <a:schemeClr val="bg1"/>
                </a:solidFill>
              </a:rPr>
              <a:t>，其中包括了所有软件操作系统和硬件终端</a:t>
            </a:r>
            <a:endParaRPr lang="zh-CN" altLang="en-US" dirty="0">
              <a:solidFill>
                <a:schemeClr val="bg1"/>
              </a:solidFill>
              <a:effectLst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9614733" y="688734"/>
            <a:ext cx="1769179" cy="360000"/>
          </a:xfrm>
          <a:prstGeom prst="rect">
            <a:avLst/>
          </a:prstGeom>
          <a:solidFill>
            <a:srgbClr val="FF6203"/>
          </a:solidFill>
          <a:ln>
            <a:noFill/>
          </a:ln>
        </p:spPr>
        <p:txBody>
          <a:bodyPr wrap="square" rtlCol="0" anchor="ctr" anchorCtr="0">
            <a:noAutofit/>
          </a:bodyPr>
          <a:lstStyle/>
          <a:p>
            <a:pPr algn="ctr"/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叁体</a:t>
            </a:r>
          </a:p>
        </p:txBody>
      </p:sp>
      <p:sp>
        <p:nvSpPr>
          <p:cNvPr id="24" name="文本框 23"/>
          <p:cNvSpPr txBox="1"/>
          <p:nvPr/>
        </p:nvSpPr>
        <p:spPr>
          <a:xfrm>
            <a:off x="1398037" y="688734"/>
            <a:ext cx="2160709" cy="360000"/>
          </a:xfrm>
          <a:prstGeom prst="rect">
            <a:avLst/>
          </a:prstGeom>
          <a:solidFill>
            <a:srgbClr val="FF6203"/>
          </a:solidFill>
          <a:ln>
            <a:noFill/>
          </a:ln>
        </p:spPr>
        <p:txBody>
          <a:bodyPr wrap="square" rtlCol="0" anchor="ctr" anchorCtr="0">
            <a:noAutofit/>
          </a:bodyPr>
          <a:lstStyle/>
          <a:p>
            <a:pPr algn="ctr"/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友商</a:t>
            </a:r>
          </a:p>
        </p:txBody>
      </p:sp>
      <p:sp>
        <p:nvSpPr>
          <p:cNvPr id="25" name="文本框 24"/>
          <p:cNvSpPr txBox="1"/>
          <p:nvPr/>
        </p:nvSpPr>
        <p:spPr>
          <a:xfrm>
            <a:off x="10303912" y="4531381"/>
            <a:ext cx="1080000" cy="360000"/>
          </a:xfrm>
          <a:prstGeom prst="rect">
            <a:avLst/>
          </a:prstGeom>
          <a:solidFill>
            <a:srgbClr val="21D2BB"/>
          </a:solidFill>
          <a:ln>
            <a:noFill/>
          </a:ln>
        </p:spPr>
        <p:txBody>
          <a:bodyPr wrap="square" rtlCol="0" anchor="ctr" anchorCtr="0">
            <a:noAutofit/>
          </a:bodyPr>
          <a:lstStyle/>
          <a:p>
            <a:pPr algn="ctr"/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工作</a:t>
            </a:r>
          </a:p>
        </p:txBody>
      </p:sp>
      <p:sp>
        <p:nvSpPr>
          <p:cNvPr id="26" name="文本框 25"/>
          <p:cNvSpPr txBox="1"/>
          <p:nvPr/>
        </p:nvSpPr>
        <p:spPr>
          <a:xfrm>
            <a:off x="1398037" y="4531381"/>
            <a:ext cx="1080000" cy="360000"/>
          </a:xfrm>
          <a:prstGeom prst="rect">
            <a:avLst/>
          </a:prstGeom>
          <a:solidFill>
            <a:srgbClr val="34A5D4"/>
          </a:solidFill>
          <a:ln>
            <a:noFill/>
          </a:ln>
        </p:spPr>
        <p:txBody>
          <a:bodyPr wrap="square" rtlCol="0" anchor="ctr" anchorCtr="0">
            <a:noAutofit/>
          </a:bodyPr>
          <a:lstStyle/>
          <a:p>
            <a:pPr algn="ctr"/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生活</a:t>
            </a:r>
          </a:p>
        </p:txBody>
      </p:sp>
      <p:sp>
        <p:nvSpPr>
          <p:cNvPr id="30" name="箭头: 下 13"/>
          <p:cNvSpPr/>
          <p:nvPr/>
        </p:nvSpPr>
        <p:spPr>
          <a:xfrm rot="3533793" flipH="1">
            <a:off x="8219421" y="329006"/>
            <a:ext cx="484505" cy="3335857"/>
          </a:xfrm>
          <a:prstGeom prst="downArrow">
            <a:avLst>
              <a:gd name="adj1" fmla="val 25403"/>
              <a:gd name="adj2" fmla="val 46849"/>
            </a:avLst>
          </a:prstGeom>
          <a:solidFill>
            <a:srgbClr val="FF62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1" name="箭头: 下 14"/>
          <p:cNvSpPr/>
          <p:nvPr/>
        </p:nvSpPr>
        <p:spPr>
          <a:xfrm>
            <a:off x="10187976" y="1131364"/>
            <a:ext cx="484505" cy="1115088"/>
          </a:xfrm>
          <a:prstGeom prst="downArrow">
            <a:avLst>
              <a:gd name="adj1" fmla="val 25403"/>
              <a:gd name="adj2" fmla="val 46849"/>
            </a:avLst>
          </a:prstGeom>
          <a:solidFill>
            <a:srgbClr val="FF62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2" name="箭头: 下 17"/>
          <p:cNvSpPr/>
          <p:nvPr/>
        </p:nvSpPr>
        <p:spPr>
          <a:xfrm rot="18066207">
            <a:off x="4077572" y="332723"/>
            <a:ext cx="484505" cy="3330958"/>
          </a:xfrm>
          <a:prstGeom prst="downArrow">
            <a:avLst>
              <a:gd name="adj1" fmla="val 25403"/>
              <a:gd name="adj2" fmla="val 46849"/>
            </a:avLst>
          </a:prstGeom>
          <a:solidFill>
            <a:srgbClr val="FF62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33" name="图片 32" descr="图片包含 黑色&#10;&#10;描述已自动生成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9624" y="1048734"/>
            <a:ext cx="8905875" cy="4509564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 descr="图片包含 文字, 纵横字谜, 室内&#10;&#10;已生成极高可信度的说明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3" t="7151" r="7815" b="7939"/>
          <a:stretch>
            <a:fillRect/>
          </a:stretch>
        </p:blipFill>
        <p:spPr>
          <a:xfrm>
            <a:off x="5355907" y="3238500"/>
            <a:ext cx="1480819" cy="1487806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4699952" y="4871959"/>
            <a:ext cx="27920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www.3tee.cn</a:t>
            </a:r>
            <a:endParaRPr lang="en-US" altLang="zh-CN" sz="1600" dirty="0">
              <a:solidFill>
                <a:schemeClr val="bg1"/>
              </a:solidFill>
            </a:endParaRPr>
          </a:p>
          <a:p>
            <a:pPr algn="ctr"/>
            <a:endParaRPr lang="en-US" altLang="zh-CN" sz="1600" dirty="0">
              <a:solidFill>
                <a:schemeClr val="bg1"/>
              </a:solidFill>
            </a:endParaRPr>
          </a:p>
          <a:p>
            <a:pPr algn="ctr"/>
            <a:r>
              <a:rPr lang="zh-CN" altLang="en-US" sz="1600" dirty="0">
                <a:solidFill>
                  <a:schemeClr val="bg1"/>
                </a:solidFill>
              </a:rPr>
              <a:t>电话：</a:t>
            </a:r>
            <a:r>
              <a:rPr lang="en-US" altLang="zh-CN" sz="1600" dirty="0">
                <a:solidFill>
                  <a:schemeClr val="bg1"/>
                </a:solidFill>
              </a:rPr>
              <a:t>0571-86077323</a:t>
            </a:r>
          </a:p>
        </p:txBody>
      </p:sp>
      <p:sp>
        <p:nvSpPr>
          <p:cNvPr id="7" name="内容占位符 2">
            <a:extLst>
              <a:ext uri="{FF2B5EF4-FFF2-40B4-BE49-F238E27FC236}">
                <a16:creationId xmlns:a16="http://schemas.microsoft.com/office/drawing/2014/main" id="{04322EC4-553E-084F-854E-2FF6836992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42127" y="1545293"/>
            <a:ext cx="5707744" cy="1219200"/>
          </a:xfrm>
        </p:spPr>
        <p:txBody>
          <a:bodyPr>
            <a:normAutofit fontScale="77500" lnSpcReduction="20000"/>
          </a:bodyPr>
          <a:lstStyle/>
          <a:p>
            <a:pPr marL="0" indent="0" algn="ctr">
              <a:buNone/>
            </a:pPr>
            <a:r>
              <a:rPr lang="en-US" altLang="zh-CN" sz="7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THANKS</a:t>
            </a:r>
          </a:p>
          <a:p>
            <a:pPr marL="0" indent="0" algn="ctr">
              <a:buNone/>
            </a:pPr>
            <a:r>
              <a:rPr lang="zh-CN" altLang="en-US" sz="4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感谢观看</a:t>
            </a:r>
          </a:p>
        </p:txBody>
      </p:sp>
      <p:sp>
        <p:nvSpPr>
          <p:cNvPr id="8" name="内容占位符 2">
            <a:extLst>
              <a:ext uri="{FF2B5EF4-FFF2-40B4-BE49-F238E27FC236}">
                <a16:creationId xmlns:a16="http://schemas.microsoft.com/office/drawing/2014/main" id="{76F324C5-8F6E-6549-B9C9-05451EE50131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11">
            <a:extLst>
              <a:ext uri="{FF2B5EF4-FFF2-40B4-BE49-F238E27FC236}">
                <a16:creationId xmlns:a16="http://schemas.microsoft.com/office/drawing/2014/main" id="{47EB1FB6-B520-7949-837D-5334386AA536}"/>
              </a:ext>
            </a:extLst>
          </p:cNvPr>
          <p:cNvSpPr txBox="1"/>
          <p:nvPr/>
        </p:nvSpPr>
        <p:spPr>
          <a:xfrm>
            <a:off x="536575" y="185420"/>
            <a:ext cx="4892675" cy="13252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AR</a:t>
            </a:r>
            <a:r>
              <a:rPr lang="zh-CN" altLang="en-US" sz="3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发展背景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E2130CE1-E246-A64F-9DCE-983EB1C0874B}"/>
              </a:ext>
            </a:extLst>
          </p:cNvPr>
          <p:cNvSpPr txBox="1"/>
          <p:nvPr/>
        </p:nvSpPr>
        <p:spPr>
          <a:xfrm>
            <a:off x="1122948" y="1358425"/>
            <a:ext cx="746225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b="1" i="0" dirty="0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1901——</a:t>
            </a:r>
            <a:r>
              <a:rPr lang="zh-CN" altLang="en-US" sz="1600" dirty="0">
                <a:solidFill>
                  <a:schemeClr val="bg1"/>
                </a:solidFill>
              </a:rPr>
              <a:t>莱曼</a:t>
            </a:r>
            <a:r>
              <a:rPr lang="en-US" altLang="zh-CN" sz="1600" dirty="0">
                <a:solidFill>
                  <a:schemeClr val="bg1"/>
                </a:solidFill>
              </a:rPr>
              <a:t>·</a:t>
            </a:r>
            <a:r>
              <a:rPr lang="zh-CN" altLang="en-US" sz="1600" dirty="0">
                <a:solidFill>
                  <a:schemeClr val="bg1"/>
                </a:solidFill>
              </a:rPr>
              <a:t>弗兰克</a:t>
            </a:r>
            <a:r>
              <a:rPr lang="en-US" altLang="zh-CN" sz="1600" dirty="0">
                <a:solidFill>
                  <a:schemeClr val="bg1"/>
                </a:solidFill>
              </a:rPr>
              <a:t>·</a:t>
            </a:r>
            <a:r>
              <a:rPr lang="zh-CN" altLang="en-US" sz="1600" dirty="0">
                <a:solidFill>
                  <a:schemeClr val="bg1"/>
                </a:solidFill>
              </a:rPr>
              <a:t>鲍姆在小说中</a:t>
            </a:r>
            <a:r>
              <a:rPr lang="zh-CN" altLang="en-US" sz="1600" i="0" dirty="0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第一次描绘出</a:t>
            </a:r>
            <a:r>
              <a:rPr lang="en-US" altLang="zh-CN" sz="1600" i="0" dirty="0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AR</a:t>
            </a:r>
            <a:r>
              <a:rPr lang="zh-CN" altLang="en-US" sz="1600" i="0" dirty="0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场景</a:t>
            </a:r>
            <a:endParaRPr lang="zh-CN" altLang="en-US" sz="1600" dirty="0">
              <a:solidFill>
                <a:schemeClr val="bg1"/>
              </a:solidFill>
            </a:endParaRPr>
          </a:p>
        </p:txBody>
      </p:sp>
      <p:cxnSp>
        <p:nvCxnSpPr>
          <p:cNvPr id="12" name="直线箭头连接符 11">
            <a:extLst>
              <a:ext uri="{FF2B5EF4-FFF2-40B4-BE49-F238E27FC236}">
                <a16:creationId xmlns:a16="http://schemas.microsoft.com/office/drawing/2014/main" id="{21AA3685-183E-D04F-AA8C-F0DA7D2B7CE2}"/>
              </a:ext>
            </a:extLst>
          </p:cNvPr>
          <p:cNvCxnSpPr>
            <a:cxnSpLocks/>
          </p:cNvCxnSpPr>
          <p:nvPr/>
        </p:nvCxnSpPr>
        <p:spPr>
          <a:xfrm>
            <a:off x="994611" y="1315454"/>
            <a:ext cx="0" cy="5268226"/>
          </a:xfrm>
          <a:prstGeom prst="straightConnector1">
            <a:avLst/>
          </a:prstGeom>
          <a:ln w="44450">
            <a:solidFill>
              <a:schemeClr val="bg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文本框 13">
            <a:extLst>
              <a:ext uri="{FF2B5EF4-FFF2-40B4-BE49-F238E27FC236}">
                <a16:creationId xmlns:a16="http://schemas.microsoft.com/office/drawing/2014/main" id="{5E77D980-6E55-7A45-AE04-809B252845A5}"/>
              </a:ext>
            </a:extLst>
          </p:cNvPr>
          <p:cNvSpPr txBox="1"/>
          <p:nvPr/>
        </p:nvSpPr>
        <p:spPr>
          <a:xfrm>
            <a:off x="1122948" y="1776676"/>
            <a:ext cx="612808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i="0" dirty="0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1968——</a:t>
            </a:r>
            <a:r>
              <a:rPr lang="zh-CN" altLang="en-US" sz="1600" i="0" dirty="0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第一个</a:t>
            </a:r>
            <a:r>
              <a:rPr lang="en-US" altLang="zh-CN" sz="1600" i="0" dirty="0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AR</a:t>
            </a:r>
            <a:r>
              <a:rPr lang="zh-CN" altLang="en-US" sz="1600" i="0" dirty="0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系统</a:t>
            </a:r>
            <a:r>
              <a:rPr lang="en-US" altLang="zh-CN" sz="1600" dirty="0">
                <a:solidFill>
                  <a:schemeClr val="bg1"/>
                </a:solidFill>
              </a:rPr>
              <a:t>AR</a:t>
            </a:r>
            <a:r>
              <a:rPr lang="zh-CN" altLang="en-US" sz="1600" dirty="0">
                <a:solidFill>
                  <a:schemeClr val="bg1"/>
                </a:solidFill>
              </a:rPr>
              <a:t> </a:t>
            </a:r>
            <a:r>
              <a:rPr lang="en-US" altLang="zh-CN" sz="1600" dirty="0" err="1">
                <a:solidFill>
                  <a:schemeClr val="bg1"/>
                </a:solidFill>
              </a:rPr>
              <a:t>ToolKit</a:t>
            </a:r>
            <a:endParaRPr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B213BF9B-3FB8-CB48-9F41-7DBDD9D1CF02}"/>
              </a:ext>
            </a:extLst>
          </p:cNvPr>
          <p:cNvSpPr txBox="1"/>
          <p:nvPr/>
        </p:nvSpPr>
        <p:spPr>
          <a:xfrm>
            <a:off x="1122948" y="2194927"/>
            <a:ext cx="61280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i="0" dirty="0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1992——</a:t>
            </a:r>
            <a:r>
              <a:rPr lang="en-US" altLang="zh-CN" dirty="0" err="1">
                <a:solidFill>
                  <a:schemeClr val="bg1"/>
                </a:solidFill>
              </a:rPr>
              <a:t>T.P.Caudell</a:t>
            </a:r>
            <a:r>
              <a:rPr lang="zh-CN" altLang="en-US" dirty="0">
                <a:solidFill>
                  <a:schemeClr val="bg1"/>
                </a:solidFill>
              </a:rPr>
              <a:t>和</a:t>
            </a:r>
            <a:r>
              <a:rPr lang="en-US" altLang="zh-CN" dirty="0" err="1">
                <a:solidFill>
                  <a:schemeClr val="bg1"/>
                </a:solidFill>
              </a:rPr>
              <a:t>D.W.Mizell</a:t>
            </a:r>
            <a:r>
              <a:rPr lang="zh-CN" altLang="en-US" sz="1600" i="0" dirty="0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第一次提出</a:t>
            </a:r>
            <a:r>
              <a:rPr lang="en-US" altLang="zh-CN" sz="1600" i="0" dirty="0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AR</a:t>
            </a:r>
            <a:r>
              <a:rPr lang="zh-CN" altLang="en-US" sz="1600" i="0" dirty="0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概念</a:t>
            </a:r>
            <a:endParaRPr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7EEC11AD-81D7-624C-AECF-C529561A9E7C}"/>
              </a:ext>
            </a:extLst>
          </p:cNvPr>
          <p:cNvSpPr txBox="1"/>
          <p:nvPr/>
        </p:nvSpPr>
        <p:spPr>
          <a:xfrm>
            <a:off x="1122948" y="2564259"/>
            <a:ext cx="61280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i="0" dirty="0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1997——</a:t>
            </a:r>
            <a:r>
              <a:rPr lang="en-US" altLang="zh-CN" dirty="0" err="1">
                <a:solidFill>
                  <a:schemeClr val="bg1"/>
                </a:solidFill>
              </a:rPr>
              <a:t>RonaldAzuma</a:t>
            </a:r>
            <a:r>
              <a:rPr lang="zh-CN" altLang="en-US" sz="1600" i="0" dirty="0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第一次确定</a:t>
            </a:r>
            <a:r>
              <a:rPr lang="en-US" altLang="zh-CN" sz="1600" i="0" dirty="0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AR</a:t>
            </a:r>
            <a:r>
              <a:rPr lang="zh-CN" altLang="en-US" sz="1600" i="0" dirty="0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定义</a:t>
            </a:r>
            <a:endParaRPr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51296101-41D9-6243-8830-B2B4A74999C5}"/>
              </a:ext>
            </a:extLst>
          </p:cNvPr>
          <p:cNvSpPr txBox="1"/>
          <p:nvPr/>
        </p:nvSpPr>
        <p:spPr>
          <a:xfrm>
            <a:off x="1122948" y="2976659"/>
            <a:ext cx="612808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i="0" dirty="0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1999——</a:t>
            </a:r>
            <a:r>
              <a:rPr lang="zh-CN" altLang="en-US" sz="1600" i="0" dirty="0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第一个</a:t>
            </a:r>
            <a:r>
              <a:rPr lang="en-US" altLang="zh-CN" sz="1600" i="0" dirty="0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AR</a:t>
            </a:r>
            <a:r>
              <a:rPr lang="zh-CN" altLang="en-US" sz="1600" i="0" dirty="0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开源框架</a:t>
            </a:r>
            <a:r>
              <a:rPr lang="en-US" altLang="zh-CN" sz="1600" dirty="0" err="1">
                <a:solidFill>
                  <a:schemeClr val="bg1"/>
                </a:solidFill>
              </a:rPr>
              <a:t>ARToolKit</a:t>
            </a:r>
            <a:endParaRPr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FBE4DC97-74A4-5A44-BB56-496DE5E97E33}"/>
              </a:ext>
            </a:extLst>
          </p:cNvPr>
          <p:cNvSpPr txBox="1"/>
          <p:nvPr/>
        </p:nvSpPr>
        <p:spPr>
          <a:xfrm>
            <a:off x="1122948" y="3397717"/>
            <a:ext cx="612808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i="0" dirty="0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2000——</a:t>
            </a:r>
            <a:r>
              <a:rPr lang="en-US" altLang="zh-CN" sz="1600" dirty="0" err="1">
                <a:solidFill>
                  <a:schemeClr val="bg1"/>
                </a:solidFill>
              </a:rPr>
              <a:t>Lumus</a:t>
            </a:r>
            <a:r>
              <a:rPr lang="zh-CN" altLang="en-US" sz="1600" dirty="0">
                <a:solidFill>
                  <a:schemeClr val="bg1"/>
                </a:solidFill>
              </a:rPr>
              <a:t>公司最初推出的</a:t>
            </a:r>
            <a:r>
              <a:rPr lang="zh-CN" altLang="en-US" sz="1600" i="0" dirty="0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几何光波导技术</a:t>
            </a:r>
            <a:endParaRPr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C77C664F-16D4-E744-82AC-F61C95A039D1}"/>
              </a:ext>
            </a:extLst>
          </p:cNvPr>
          <p:cNvSpPr txBox="1"/>
          <p:nvPr/>
        </p:nvSpPr>
        <p:spPr>
          <a:xfrm>
            <a:off x="1122948" y="3818775"/>
            <a:ext cx="612808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i="0" dirty="0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2005——</a:t>
            </a:r>
            <a:r>
              <a:rPr lang="en-US" altLang="zh-CN" sz="1600" dirty="0" err="1">
                <a:solidFill>
                  <a:schemeClr val="bg1"/>
                </a:solidFill>
              </a:rPr>
              <a:t>TapaniLevola</a:t>
            </a:r>
            <a:r>
              <a:rPr lang="zh-CN" altLang="en-US" sz="1600" dirty="0">
                <a:solidFill>
                  <a:schemeClr val="bg1"/>
                </a:solidFill>
              </a:rPr>
              <a:t>博士发明了</a:t>
            </a:r>
            <a:r>
              <a:rPr lang="zh-CN" altLang="en-US" sz="1600" i="0" dirty="0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衍射光波导技术</a:t>
            </a:r>
            <a:endParaRPr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1333BF8D-3185-6344-BA1E-D22E9D72591D}"/>
              </a:ext>
            </a:extLst>
          </p:cNvPr>
          <p:cNvSpPr txBox="1"/>
          <p:nvPr/>
        </p:nvSpPr>
        <p:spPr>
          <a:xfrm>
            <a:off x="1122948" y="4239833"/>
            <a:ext cx="612808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i="0" dirty="0">
                <a:solidFill>
                  <a:srgbClr val="F84541"/>
                </a:solidFill>
                <a:effectLst/>
                <a:latin typeface="Helvetica Neue" panose="02000503000000020004" pitchFamily="2" charset="0"/>
              </a:rPr>
              <a:t>2012——</a:t>
            </a:r>
            <a:r>
              <a:rPr lang="zh-CN" altLang="en-US" sz="1600" i="0" dirty="0">
                <a:solidFill>
                  <a:srgbClr val="F84541"/>
                </a:solidFill>
                <a:effectLst/>
                <a:latin typeface="Helvetica Neue" panose="02000503000000020004" pitchFamily="2" charset="0"/>
              </a:rPr>
              <a:t>第一款</a:t>
            </a:r>
            <a:r>
              <a:rPr lang="en-US" altLang="zh-CN" sz="1600" i="0" dirty="0">
                <a:solidFill>
                  <a:srgbClr val="F84541"/>
                </a:solidFill>
                <a:effectLst/>
                <a:latin typeface="Helvetica Neue" panose="02000503000000020004" pitchFamily="2" charset="0"/>
              </a:rPr>
              <a:t>AR</a:t>
            </a:r>
            <a:r>
              <a:rPr lang="zh-CN" altLang="en-US" sz="1600" i="0" dirty="0">
                <a:solidFill>
                  <a:srgbClr val="F84541"/>
                </a:solidFill>
                <a:effectLst/>
                <a:latin typeface="Helvetica Neue" panose="02000503000000020004" pitchFamily="2" charset="0"/>
              </a:rPr>
              <a:t>眼镜 </a:t>
            </a:r>
            <a:r>
              <a:rPr lang="en-US" altLang="zh-CN" sz="1600" i="0" dirty="0">
                <a:solidFill>
                  <a:srgbClr val="F84541"/>
                </a:solidFill>
                <a:effectLst/>
                <a:latin typeface="Helvetica Neue" panose="02000503000000020004" pitchFamily="2" charset="0"/>
              </a:rPr>
              <a:t>Google</a:t>
            </a:r>
            <a:r>
              <a:rPr lang="zh-CN" altLang="en-US" sz="1600" i="0" dirty="0">
                <a:solidFill>
                  <a:srgbClr val="F84541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en-US" altLang="zh-CN" sz="1600" i="0" dirty="0">
                <a:solidFill>
                  <a:srgbClr val="F84541"/>
                </a:solidFill>
                <a:effectLst/>
                <a:latin typeface="Helvetica Neue" panose="02000503000000020004" pitchFamily="2" charset="0"/>
              </a:rPr>
              <a:t>Glass</a:t>
            </a:r>
            <a:endParaRPr lang="zh-CN" altLang="en-US" sz="1600" dirty="0"/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69DBB21D-9A02-1743-95DD-868EEC157EF0}"/>
              </a:ext>
            </a:extLst>
          </p:cNvPr>
          <p:cNvSpPr txBox="1"/>
          <p:nvPr/>
        </p:nvSpPr>
        <p:spPr>
          <a:xfrm>
            <a:off x="1105986" y="4660891"/>
            <a:ext cx="612808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i="0" dirty="0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2017——</a:t>
            </a:r>
            <a:r>
              <a:rPr lang="zh-CN" altLang="en-US" sz="1600" i="0" dirty="0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第一个最大的</a:t>
            </a:r>
            <a:r>
              <a:rPr lang="en-US" altLang="zh-CN" sz="1600" i="0" dirty="0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AR</a:t>
            </a:r>
            <a:r>
              <a:rPr lang="zh-CN" altLang="en-US" sz="1600" i="0" dirty="0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开发平台</a:t>
            </a:r>
            <a:r>
              <a:rPr lang="en-US" altLang="zh-CN" sz="1600" dirty="0" err="1">
                <a:solidFill>
                  <a:schemeClr val="bg1"/>
                </a:solidFill>
              </a:rPr>
              <a:t>ARKit</a:t>
            </a:r>
            <a:endParaRPr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B54C3215-7C00-AB41-B5D1-2CA825DC0246}"/>
              </a:ext>
            </a:extLst>
          </p:cNvPr>
          <p:cNvSpPr txBox="1"/>
          <p:nvPr/>
        </p:nvSpPr>
        <p:spPr>
          <a:xfrm>
            <a:off x="1105986" y="5073291"/>
            <a:ext cx="612808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i="0" dirty="0">
                <a:solidFill>
                  <a:srgbClr val="F84541"/>
                </a:solidFill>
                <a:effectLst/>
                <a:latin typeface="Helvetica Neue" panose="02000503000000020004" pitchFamily="2" charset="0"/>
              </a:rPr>
              <a:t>2019——</a:t>
            </a:r>
            <a:r>
              <a:rPr lang="zh-CN" altLang="en-US" sz="1600" i="0" dirty="0">
                <a:solidFill>
                  <a:srgbClr val="F84541"/>
                </a:solidFill>
                <a:effectLst/>
                <a:latin typeface="Helvetica Neue" panose="02000503000000020004" pitchFamily="2" charset="0"/>
              </a:rPr>
              <a:t>第一款真正意义上的</a:t>
            </a:r>
            <a:r>
              <a:rPr lang="en-US" altLang="zh-CN" sz="1600" i="0" dirty="0">
                <a:solidFill>
                  <a:srgbClr val="F84541"/>
                </a:solidFill>
                <a:effectLst/>
                <a:latin typeface="Helvetica Neue" panose="02000503000000020004" pitchFamily="2" charset="0"/>
              </a:rPr>
              <a:t>AR</a:t>
            </a:r>
            <a:r>
              <a:rPr lang="zh-CN" altLang="en-US" sz="1600" i="0" dirty="0">
                <a:solidFill>
                  <a:srgbClr val="F84541"/>
                </a:solidFill>
                <a:effectLst/>
                <a:latin typeface="Helvetica Neue" panose="02000503000000020004" pitchFamily="2" charset="0"/>
              </a:rPr>
              <a:t>眼镜</a:t>
            </a:r>
            <a:r>
              <a:rPr lang="en-US" altLang="zh-CN" sz="1600" i="0" dirty="0">
                <a:solidFill>
                  <a:srgbClr val="F84541"/>
                </a:solidFill>
                <a:effectLst/>
                <a:latin typeface="Helvetica Neue" panose="02000503000000020004" pitchFamily="2" charset="0"/>
              </a:rPr>
              <a:t>HoloLens</a:t>
            </a:r>
            <a:r>
              <a:rPr lang="zh-CN" altLang="en-US" sz="1600" i="0" dirty="0">
                <a:solidFill>
                  <a:srgbClr val="F84541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en-US" altLang="zh-CN" sz="1600" i="0" dirty="0">
                <a:solidFill>
                  <a:srgbClr val="F84541"/>
                </a:solidFill>
                <a:effectLst/>
                <a:latin typeface="Helvetica Neue" panose="02000503000000020004" pitchFamily="2" charset="0"/>
              </a:rPr>
              <a:t>2</a:t>
            </a:r>
            <a:endParaRPr lang="zh-CN" altLang="en-US" sz="1600" dirty="0"/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A74618C2-7CFC-AB40-AFBB-D6DFC59D15F0}"/>
              </a:ext>
            </a:extLst>
          </p:cNvPr>
          <p:cNvSpPr txBox="1"/>
          <p:nvPr/>
        </p:nvSpPr>
        <p:spPr>
          <a:xfrm>
            <a:off x="1105986" y="5494349"/>
            <a:ext cx="612808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i="0" dirty="0">
                <a:solidFill>
                  <a:srgbClr val="F84541"/>
                </a:solidFill>
                <a:effectLst/>
                <a:latin typeface="Helvetica Neue" panose="02000503000000020004" pitchFamily="2" charset="0"/>
              </a:rPr>
              <a:t>2021——</a:t>
            </a:r>
            <a:r>
              <a:rPr lang="zh-CN" altLang="en-US" sz="1600" i="0" dirty="0">
                <a:solidFill>
                  <a:srgbClr val="F84541"/>
                </a:solidFill>
                <a:effectLst/>
                <a:latin typeface="Helvetica Neue" panose="02000503000000020004" pitchFamily="2" charset="0"/>
              </a:rPr>
              <a:t>元宇宙元年</a:t>
            </a:r>
            <a:endParaRPr lang="zh-CN" altLang="en-US" sz="1600" dirty="0"/>
          </a:p>
        </p:txBody>
      </p:sp>
      <p:sp>
        <p:nvSpPr>
          <p:cNvPr id="39" name="文本框 38">
            <a:extLst>
              <a:ext uri="{FF2B5EF4-FFF2-40B4-BE49-F238E27FC236}">
                <a16:creationId xmlns:a16="http://schemas.microsoft.com/office/drawing/2014/main" id="{99DEE3C1-F027-8D45-B724-1D4821C26538}"/>
              </a:ext>
            </a:extLst>
          </p:cNvPr>
          <p:cNvSpPr txBox="1"/>
          <p:nvPr/>
        </p:nvSpPr>
        <p:spPr>
          <a:xfrm>
            <a:off x="6193851" y="5691291"/>
            <a:ext cx="576954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  <a:latin typeface="Helvetica Neue" panose="02000503000000020004" pitchFamily="2" charset="0"/>
              </a:rPr>
              <a:t>2019</a:t>
            </a:r>
            <a:r>
              <a:rPr lang="zh-CN" altLang="en-US" dirty="0">
                <a:solidFill>
                  <a:schemeClr val="bg1"/>
                </a:solidFill>
                <a:latin typeface="Helvetica Neue" panose="02000503000000020004" pitchFamily="2" charset="0"/>
              </a:rPr>
              <a:t>年，</a:t>
            </a:r>
            <a:r>
              <a:rPr lang="zh-CN" altLang="en-US" b="0" i="0" dirty="0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微软公司发布了旗下增强现实设备</a:t>
            </a:r>
            <a:r>
              <a:rPr lang="en-US" altLang="zh-CN" b="0" i="0" dirty="0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HoloLens</a:t>
            </a:r>
            <a:r>
              <a:rPr lang="zh-CN" altLang="en-US" b="0" i="0" dirty="0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的新一代产品</a:t>
            </a:r>
            <a:r>
              <a:rPr lang="en-US" altLang="zh-CN" b="0" i="0" dirty="0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——HoloLens 2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41" name="文本框 40">
            <a:extLst>
              <a:ext uri="{FF2B5EF4-FFF2-40B4-BE49-F238E27FC236}">
                <a16:creationId xmlns:a16="http://schemas.microsoft.com/office/drawing/2014/main" id="{048C28C0-94E9-184F-B93B-944DDE835987}"/>
              </a:ext>
            </a:extLst>
          </p:cNvPr>
          <p:cNvSpPr txBox="1"/>
          <p:nvPr/>
        </p:nvSpPr>
        <p:spPr>
          <a:xfrm>
            <a:off x="6193851" y="3347772"/>
            <a:ext cx="526672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0" i="0" dirty="0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2012</a:t>
            </a:r>
            <a:r>
              <a:rPr lang="zh-CN" altLang="en-US" b="0" i="0" dirty="0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年，谷歌推出了第一款</a:t>
            </a:r>
            <a:r>
              <a:rPr lang="en-US" altLang="zh-CN" b="0" i="0" dirty="0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AR</a:t>
            </a:r>
            <a:r>
              <a:rPr lang="zh-CN" altLang="en-US" b="0" i="0" dirty="0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眼镜</a:t>
            </a:r>
            <a:r>
              <a:rPr lang="en-US" altLang="zh-CN" b="0" i="0" dirty="0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Google Glass</a:t>
            </a:r>
            <a:endParaRPr lang="zh-CN" altLang="en-US" dirty="0">
              <a:solidFill>
                <a:schemeClr val="bg1"/>
              </a:solidFill>
            </a:endParaRPr>
          </a:p>
        </p:txBody>
      </p:sp>
      <p:pic>
        <p:nvPicPr>
          <p:cNvPr id="42" name="图片 41">
            <a:extLst>
              <a:ext uri="{FF2B5EF4-FFF2-40B4-BE49-F238E27FC236}">
                <a16:creationId xmlns:a16="http://schemas.microsoft.com/office/drawing/2014/main" id="{6A249CCE-F161-B14E-8C5E-BB06D2FEC6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19281" y="1527702"/>
            <a:ext cx="2615866" cy="1656335"/>
          </a:xfrm>
          <a:prstGeom prst="rect">
            <a:avLst/>
          </a:prstGeom>
        </p:spPr>
      </p:pic>
      <p:pic>
        <p:nvPicPr>
          <p:cNvPr id="43" name="图片 42">
            <a:extLst>
              <a:ext uri="{FF2B5EF4-FFF2-40B4-BE49-F238E27FC236}">
                <a16:creationId xmlns:a16="http://schemas.microsoft.com/office/drawing/2014/main" id="{A988D7C7-7535-8B45-8C5F-C1CF33F61D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2581" y="3861738"/>
            <a:ext cx="2502566" cy="1674511"/>
          </a:xfrm>
          <a:prstGeom prst="rect">
            <a:avLst/>
          </a:prstGeom>
        </p:spPr>
      </p:pic>
      <p:sp>
        <p:nvSpPr>
          <p:cNvPr id="44" name="文本框 43">
            <a:extLst>
              <a:ext uri="{FF2B5EF4-FFF2-40B4-BE49-F238E27FC236}">
                <a16:creationId xmlns:a16="http://schemas.microsoft.com/office/drawing/2014/main" id="{5A91DA35-0757-E04B-9182-FD8391E75C43}"/>
              </a:ext>
            </a:extLst>
          </p:cNvPr>
          <p:cNvSpPr txBox="1"/>
          <p:nvPr/>
        </p:nvSpPr>
        <p:spPr>
          <a:xfrm>
            <a:off x="1105986" y="5915407"/>
            <a:ext cx="612808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i="0" dirty="0">
                <a:solidFill>
                  <a:srgbClr val="F84541"/>
                </a:solidFill>
                <a:effectLst/>
                <a:latin typeface="Helvetica Neue" panose="02000503000000020004" pitchFamily="2" charset="0"/>
              </a:rPr>
              <a:t>2022——</a:t>
            </a:r>
            <a:r>
              <a:rPr lang="zh-CN" altLang="en-US" sz="1600" dirty="0">
                <a:solidFill>
                  <a:srgbClr val="F84541"/>
                </a:solidFill>
                <a:latin typeface="Helvetica Neue" panose="02000503000000020004" pitchFamily="2" charset="0"/>
              </a:rPr>
              <a:t>国内外</a:t>
            </a:r>
            <a:r>
              <a:rPr lang="en-US" altLang="zh-CN" sz="1600" dirty="0">
                <a:solidFill>
                  <a:srgbClr val="F84541"/>
                </a:solidFill>
                <a:latin typeface="Helvetica Neue" panose="02000503000000020004" pitchFamily="2" charset="0"/>
              </a:rPr>
              <a:t>AR</a:t>
            </a:r>
            <a:r>
              <a:rPr lang="zh-CN" altLang="en-US" sz="1600" dirty="0">
                <a:solidFill>
                  <a:srgbClr val="F84541"/>
                </a:solidFill>
                <a:latin typeface="Helvetica Neue" panose="02000503000000020004" pitchFamily="2" charset="0"/>
              </a:rPr>
              <a:t>眼镜趋于成熟，逐渐商业化</a:t>
            </a:r>
            <a:endParaRPr lang="zh-CN" altLang="en-US" sz="1600" dirty="0"/>
          </a:p>
        </p:txBody>
      </p:sp>
    </p:spTree>
    <p:extLst>
      <p:ext uri="{BB962C8B-B14F-4D97-AF65-F5344CB8AC3E}">
        <p14:creationId xmlns:p14="http://schemas.microsoft.com/office/powerpoint/2010/main" val="1643396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>
            <a:extLst>
              <a:ext uri="{FF2B5EF4-FFF2-40B4-BE49-F238E27FC236}">
                <a16:creationId xmlns:a16="http://schemas.microsoft.com/office/drawing/2014/main" id="{45761BD1-CF6A-5148-B908-F4C96EE25D2F}"/>
              </a:ext>
            </a:extLst>
          </p:cNvPr>
          <p:cNvSpPr txBox="1"/>
          <p:nvPr/>
        </p:nvSpPr>
        <p:spPr>
          <a:xfrm>
            <a:off x="1518627" y="2711703"/>
            <a:ext cx="4209073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000" dirty="0">
                <a:solidFill>
                  <a:schemeClr val="bg1"/>
                </a:solidFill>
                <a:latin typeface="+mn-ea"/>
              </a:rPr>
              <a:t>4K</a:t>
            </a:r>
            <a:r>
              <a:rPr lang="zh-CN" altLang="en-US" sz="2000" dirty="0">
                <a:solidFill>
                  <a:schemeClr val="bg1"/>
                </a:solidFill>
                <a:latin typeface="+mn-ea"/>
              </a:rPr>
              <a:t>分辨率</a:t>
            </a:r>
            <a:endParaRPr lang="en-US" altLang="zh-CN" sz="2000" dirty="0">
              <a:solidFill>
                <a:schemeClr val="bg1"/>
              </a:solidFill>
              <a:latin typeface="+mn-ea"/>
            </a:endParaRPr>
          </a:p>
          <a:p>
            <a:pPr algn="ctr"/>
            <a:r>
              <a:rPr lang="zh-CN" altLang="en-US" sz="2000" dirty="0">
                <a:solidFill>
                  <a:schemeClr val="bg1"/>
                </a:solidFill>
                <a:latin typeface="+mn-ea"/>
              </a:rPr>
              <a:t>近视友好，医生佩戴眼镜直接使用 </a:t>
            </a:r>
            <a:endParaRPr lang="en-US" altLang="zh-CN" sz="2000" dirty="0">
              <a:latin typeface="+mn-ea"/>
            </a:endParaRPr>
          </a:p>
          <a:p>
            <a:pPr algn="ctr"/>
            <a:r>
              <a:rPr lang="zh-CN" altLang="en-US" sz="2000" dirty="0">
                <a:solidFill>
                  <a:schemeClr val="bg1"/>
                </a:solidFill>
                <a:latin typeface="+mn-ea"/>
              </a:rPr>
              <a:t>超高清摄像头 </a:t>
            </a:r>
            <a:endParaRPr lang="en-US" altLang="zh-CN" sz="2000" dirty="0">
              <a:solidFill>
                <a:schemeClr val="bg1"/>
              </a:solidFill>
              <a:latin typeface="+mn-ea"/>
            </a:endParaRPr>
          </a:p>
          <a:p>
            <a:pPr algn="ctr"/>
            <a:r>
              <a:rPr lang="zh-CN" altLang="en-US" sz="2000" dirty="0">
                <a:solidFill>
                  <a:schemeClr val="bg1"/>
                </a:solidFill>
                <a:latin typeface="+mn-ea"/>
              </a:rPr>
              <a:t>普通透光镜和高透光镜两种</a:t>
            </a:r>
            <a:endParaRPr lang="en-US" altLang="zh-CN" sz="2000" dirty="0">
              <a:solidFill>
                <a:schemeClr val="bg1"/>
              </a:solidFill>
              <a:latin typeface="+mn-ea"/>
            </a:endParaRPr>
          </a:p>
          <a:p>
            <a:pPr algn="ctr"/>
            <a:r>
              <a:rPr lang="zh-CN" altLang="en-US" sz="2000" dirty="0">
                <a:solidFill>
                  <a:schemeClr val="bg1"/>
                </a:solidFill>
                <a:latin typeface="+mn-ea"/>
              </a:rPr>
              <a:t>长期佩戴舒适</a:t>
            </a:r>
            <a:endParaRPr lang="en-US" altLang="zh-CN" sz="2000" dirty="0">
              <a:solidFill>
                <a:schemeClr val="bg1"/>
              </a:solidFill>
              <a:latin typeface="+mn-ea"/>
            </a:endParaRPr>
          </a:p>
          <a:p>
            <a:pPr algn="ctr"/>
            <a:r>
              <a:rPr lang="zh-CN" altLang="en-US" sz="2000" dirty="0">
                <a:solidFill>
                  <a:schemeClr val="bg1"/>
                </a:solidFill>
                <a:latin typeface="+mn-ea"/>
              </a:rPr>
              <a:t>性价比不断提高</a:t>
            </a:r>
            <a:endParaRPr lang="en-US" altLang="zh-CN" sz="2000" dirty="0">
              <a:solidFill>
                <a:schemeClr val="bg1"/>
              </a:solidFill>
              <a:latin typeface="+mn-ea"/>
            </a:endParaRPr>
          </a:p>
          <a:p>
            <a:pPr algn="ctr"/>
            <a:endParaRPr lang="zh-CN" altLang="en-US" sz="200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6" name="标题 11">
            <a:extLst>
              <a:ext uri="{FF2B5EF4-FFF2-40B4-BE49-F238E27FC236}">
                <a16:creationId xmlns:a16="http://schemas.microsoft.com/office/drawing/2014/main" id="{FD1577C9-8DEC-6442-B7A0-D2B54F83F844}"/>
              </a:ext>
            </a:extLst>
          </p:cNvPr>
          <p:cNvSpPr txBox="1"/>
          <p:nvPr/>
        </p:nvSpPr>
        <p:spPr>
          <a:xfrm>
            <a:off x="536575" y="185420"/>
            <a:ext cx="4892675" cy="13252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AR</a:t>
            </a:r>
            <a:r>
              <a:rPr lang="zh-CN" altLang="en-US" sz="3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硬件进步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BB7E30BC-A0D9-944B-A9A2-56C88D0524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2817413"/>
            <a:ext cx="4577373" cy="1832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6323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1">
            <a:extLst>
              <a:ext uri="{FF2B5EF4-FFF2-40B4-BE49-F238E27FC236}">
                <a16:creationId xmlns:a16="http://schemas.microsoft.com/office/drawing/2014/main" id="{48569FFC-74EE-8643-88D2-E68EA8BE38AB}"/>
              </a:ext>
            </a:extLst>
          </p:cNvPr>
          <p:cNvSpPr txBox="1"/>
          <p:nvPr/>
        </p:nvSpPr>
        <p:spPr>
          <a:xfrm>
            <a:off x="536575" y="185420"/>
            <a:ext cx="4892675" cy="13252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VR</a:t>
            </a:r>
            <a:r>
              <a:rPr lang="zh-CN" altLang="en-US" sz="3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是什么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8640E3A4-33EC-7543-92BF-E603C9AE1BBF}"/>
              </a:ext>
            </a:extLst>
          </p:cNvPr>
          <p:cNvSpPr txBox="1"/>
          <p:nvPr/>
        </p:nvSpPr>
        <p:spPr>
          <a:xfrm>
            <a:off x="1352550" y="2275792"/>
            <a:ext cx="94869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200" b="0" i="0" dirty="0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虚拟现实技术</a:t>
            </a:r>
            <a:r>
              <a:rPr lang="en-US" altLang="zh-CN" sz="3200" b="0" i="0" dirty="0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(</a:t>
            </a:r>
            <a:r>
              <a:rPr lang="zh-CN" altLang="en-US" sz="3200" b="0" i="0" dirty="0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英文名称：</a:t>
            </a:r>
            <a:r>
              <a:rPr lang="en-US" altLang="zh-CN" sz="3200" b="0" i="0" dirty="0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Virtual Reality</a:t>
            </a:r>
            <a:r>
              <a:rPr lang="zh-CN" altLang="en-US" sz="3200" b="0" i="0" dirty="0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，缩写为</a:t>
            </a:r>
            <a:r>
              <a:rPr lang="en-US" altLang="zh-CN" sz="3200" b="0" i="0" dirty="0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VR)</a:t>
            </a:r>
            <a:endParaRPr lang="zh-CN" altLang="en-US" sz="3200" dirty="0">
              <a:solidFill>
                <a:schemeClr val="bg1"/>
              </a:solidFill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11CAFF82-C0CF-F843-A3BD-4FA86832665B}"/>
              </a:ext>
            </a:extLst>
          </p:cNvPr>
          <p:cNvSpPr txBox="1"/>
          <p:nvPr/>
        </p:nvSpPr>
        <p:spPr>
          <a:xfrm>
            <a:off x="2457116" y="3347531"/>
            <a:ext cx="757387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000" b="1" dirty="0">
                <a:solidFill>
                  <a:schemeClr val="bg1"/>
                </a:solidFill>
              </a:rPr>
              <a:t>V</a:t>
            </a:r>
            <a:r>
              <a:rPr lang="en-US" altLang="zh-CN" sz="2000" b="1" i="0" dirty="0">
                <a:solidFill>
                  <a:schemeClr val="bg1"/>
                </a:solidFill>
                <a:effectLst/>
              </a:rPr>
              <a:t>R</a:t>
            </a:r>
            <a:r>
              <a:rPr lang="zh-CN" altLang="en-US" sz="2000" b="1" i="0" dirty="0">
                <a:solidFill>
                  <a:schemeClr val="bg1"/>
                </a:solidFill>
                <a:effectLst/>
              </a:rPr>
              <a:t>的五大特征：</a:t>
            </a:r>
            <a:r>
              <a:rPr lang="zh-CN" altLang="en-US" sz="2000" b="1" dirty="0">
                <a:solidFill>
                  <a:schemeClr val="bg1"/>
                </a:solidFill>
              </a:rPr>
              <a:t>沉浸性、交互性、多感知性、构想性和自主性</a:t>
            </a:r>
            <a:endParaRPr lang="zh-CN" altLang="en-US" sz="2000" dirty="0">
              <a:solidFill>
                <a:schemeClr val="bg1"/>
              </a:solidFill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FFF1291B-AE6D-2643-933D-4C2BC5D8B0F5}"/>
              </a:ext>
            </a:extLst>
          </p:cNvPr>
          <p:cNvSpPr txBox="1"/>
          <p:nvPr/>
        </p:nvSpPr>
        <p:spPr>
          <a:xfrm>
            <a:off x="2457116" y="4231951"/>
            <a:ext cx="655096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000" b="1" i="0" dirty="0">
                <a:solidFill>
                  <a:schemeClr val="bg1"/>
                </a:solidFill>
                <a:effectLst/>
              </a:rPr>
              <a:t>VR</a:t>
            </a:r>
            <a:r>
              <a:rPr lang="zh-CN" altLang="en-US" sz="2000" b="1" i="0" dirty="0">
                <a:solidFill>
                  <a:schemeClr val="bg1"/>
                </a:solidFill>
                <a:effectLst/>
              </a:rPr>
              <a:t>虚拟现实设备有</a:t>
            </a:r>
            <a:r>
              <a:rPr lang="en-US" altLang="zh-CN" sz="2000" b="1" i="0" dirty="0">
                <a:solidFill>
                  <a:schemeClr val="bg1"/>
                </a:solidFill>
                <a:effectLst/>
              </a:rPr>
              <a:t>:</a:t>
            </a:r>
            <a:r>
              <a:rPr lang="en-US" altLang="zh-CN" sz="2000" b="1" i="0" dirty="0">
                <a:solidFill>
                  <a:srgbClr val="ED503F"/>
                </a:solidFill>
                <a:effectLst/>
              </a:rPr>
              <a:t>VR</a:t>
            </a:r>
            <a:r>
              <a:rPr lang="zh-CN" altLang="en-US" sz="2000" b="1" i="0" dirty="0">
                <a:solidFill>
                  <a:srgbClr val="ED503F"/>
                </a:solidFill>
                <a:effectLst/>
              </a:rPr>
              <a:t>眼镜</a:t>
            </a:r>
            <a:r>
              <a:rPr lang="zh-CN" altLang="en-US" sz="2000" b="1" i="0" dirty="0">
                <a:solidFill>
                  <a:schemeClr val="bg1"/>
                </a:solidFill>
                <a:effectLst/>
              </a:rPr>
              <a:t>、</a:t>
            </a:r>
            <a:r>
              <a:rPr lang="en-US" altLang="zh-CN" sz="2000" b="1" i="0" dirty="0">
                <a:solidFill>
                  <a:schemeClr val="bg1"/>
                </a:solidFill>
                <a:effectLst/>
              </a:rPr>
              <a:t>VR</a:t>
            </a:r>
            <a:r>
              <a:rPr lang="zh-CN" altLang="en-US" sz="2000" b="1" i="0" dirty="0">
                <a:solidFill>
                  <a:schemeClr val="bg1"/>
                </a:solidFill>
                <a:effectLst/>
              </a:rPr>
              <a:t>头盔、</a:t>
            </a:r>
            <a:r>
              <a:rPr lang="en-US" altLang="zh-CN" sz="2000" b="1" i="0" dirty="0">
                <a:solidFill>
                  <a:schemeClr val="bg1"/>
                </a:solidFill>
                <a:effectLst/>
              </a:rPr>
              <a:t>VR</a:t>
            </a:r>
            <a:r>
              <a:rPr lang="zh-CN" altLang="en-US" sz="2000" b="1" i="0" dirty="0">
                <a:solidFill>
                  <a:schemeClr val="bg1"/>
                </a:solidFill>
                <a:effectLst/>
              </a:rPr>
              <a:t>一体机等</a:t>
            </a:r>
            <a:endParaRPr lang="zh-CN" altLang="en-US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16667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11">
            <a:extLst>
              <a:ext uri="{FF2B5EF4-FFF2-40B4-BE49-F238E27FC236}">
                <a16:creationId xmlns:a16="http://schemas.microsoft.com/office/drawing/2014/main" id="{52B0726E-9A4B-9643-AB4A-4A875D8A1685}"/>
              </a:ext>
            </a:extLst>
          </p:cNvPr>
          <p:cNvSpPr txBox="1"/>
          <p:nvPr/>
        </p:nvSpPr>
        <p:spPr>
          <a:xfrm>
            <a:off x="536575" y="185420"/>
            <a:ext cx="4892675" cy="13252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VR</a:t>
            </a:r>
            <a:r>
              <a:rPr lang="zh-CN" altLang="en-US" sz="3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发展背景</a:t>
            </a:r>
          </a:p>
        </p:txBody>
      </p:sp>
      <p:cxnSp>
        <p:nvCxnSpPr>
          <p:cNvPr id="7" name="直线箭头连接符 6">
            <a:extLst>
              <a:ext uri="{FF2B5EF4-FFF2-40B4-BE49-F238E27FC236}">
                <a16:creationId xmlns:a16="http://schemas.microsoft.com/office/drawing/2014/main" id="{4C3ABE4B-4C6E-B541-88D3-267CF181E138}"/>
              </a:ext>
            </a:extLst>
          </p:cNvPr>
          <p:cNvCxnSpPr>
            <a:cxnSpLocks/>
          </p:cNvCxnSpPr>
          <p:nvPr/>
        </p:nvCxnSpPr>
        <p:spPr>
          <a:xfrm>
            <a:off x="994611" y="1315454"/>
            <a:ext cx="0" cy="5423549"/>
          </a:xfrm>
          <a:prstGeom prst="straightConnector1">
            <a:avLst/>
          </a:prstGeom>
          <a:ln w="44450">
            <a:solidFill>
              <a:schemeClr val="bg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文本框 11">
            <a:extLst>
              <a:ext uri="{FF2B5EF4-FFF2-40B4-BE49-F238E27FC236}">
                <a16:creationId xmlns:a16="http://schemas.microsoft.com/office/drawing/2014/main" id="{19F7B8DB-A9EC-144C-A82E-72707EA72834}"/>
              </a:ext>
            </a:extLst>
          </p:cNvPr>
          <p:cNvSpPr txBox="1"/>
          <p:nvPr/>
        </p:nvSpPr>
        <p:spPr>
          <a:xfrm>
            <a:off x="1133606" y="1315454"/>
            <a:ext cx="612522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1849 - </a:t>
            </a:r>
            <a:r>
              <a:rPr lang="zh-CN" altLang="en-US" sz="160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便携式</a:t>
            </a:r>
            <a:r>
              <a:rPr lang="en-US" altLang="zh-CN" sz="160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3D </a:t>
            </a:r>
            <a:r>
              <a:rPr lang="zh-CN" altLang="en-US" sz="160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眼镜 </a:t>
            </a:r>
            <a:r>
              <a:rPr lang="en-US" altLang="zh-CN" sz="160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Lenticular Stereoscope</a:t>
            </a:r>
            <a:endParaRPr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1AE34B77-449E-8F48-9077-CB618A258BF0}"/>
              </a:ext>
            </a:extLst>
          </p:cNvPr>
          <p:cNvSpPr txBox="1"/>
          <p:nvPr/>
        </p:nvSpPr>
        <p:spPr>
          <a:xfrm>
            <a:off x="1133606" y="1684786"/>
            <a:ext cx="612522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1952 - </a:t>
            </a:r>
            <a:r>
              <a:rPr lang="zh-CN" altLang="en-US" sz="160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第一款虚拟现实设备 </a:t>
            </a:r>
            <a:r>
              <a:rPr lang="en-US" altLang="zh-CN" sz="1600" i="0" u="none" strike="noStrike" dirty="0" err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Sensorama</a:t>
            </a:r>
            <a:endParaRPr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4EA9C5BE-D411-8149-885B-5AC1254C2CC8}"/>
              </a:ext>
            </a:extLst>
          </p:cNvPr>
          <p:cNvSpPr txBox="1"/>
          <p:nvPr/>
        </p:nvSpPr>
        <p:spPr>
          <a:xfrm>
            <a:off x="1133606" y="2054118"/>
            <a:ext cx="612522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1960 - </a:t>
            </a:r>
            <a:r>
              <a:rPr lang="zh-CN" altLang="en-US" sz="160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第一台头戴式显示器 </a:t>
            </a:r>
            <a:r>
              <a:rPr lang="en-US" altLang="zh-CN" sz="1600" i="0" u="none" strike="noStrike" dirty="0" err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Telesphere</a:t>
            </a:r>
            <a:r>
              <a:rPr lang="en-US" altLang="zh-CN" sz="160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Mask</a:t>
            </a:r>
            <a:endParaRPr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756EC9DC-ACB4-754D-BFC3-5E4C5E3D5206}"/>
              </a:ext>
            </a:extLst>
          </p:cNvPr>
          <p:cNvSpPr txBox="1"/>
          <p:nvPr/>
        </p:nvSpPr>
        <p:spPr>
          <a:xfrm>
            <a:off x="1133606" y="2419228"/>
            <a:ext cx="612522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1968 - </a:t>
            </a:r>
            <a:r>
              <a:rPr lang="zh-CN" altLang="en-US" sz="160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第一个头戴式虚拟现实头盔</a:t>
            </a:r>
            <a:endParaRPr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627109AD-CDF9-B041-94AD-7BF91C639F00}"/>
              </a:ext>
            </a:extLst>
          </p:cNvPr>
          <p:cNvSpPr txBox="1"/>
          <p:nvPr/>
        </p:nvSpPr>
        <p:spPr>
          <a:xfrm>
            <a:off x="1140652" y="2788560"/>
            <a:ext cx="612522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2010 - Oculus Rift</a:t>
            </a:r>
            <a:r>
              <a:rPr lang="zh-CN" altLang="en-US" sz="160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原型</a:t>
            </a:r>
            <a:endParaRPr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38" name="文本框 37">
            <a:extLst>
              <a:ext uri="{FF2B5EF4-FFF2-40B4-BE49-F238E27FC236}">
                <a16:creationId xmlns:a16="http://schemas.microsoft.com/office/drawing/2014/main" id="{8BAB3AB5-DE9E-0A46-9126-B96FB7867AD4}"/>
              </a:ext>
            </a:extLst>
          </p:cNvPr>
          <p:cNvSpPr txBox="1"/>
          <p:nvPr/>
        </p:nvSpPr>
        <p:spPr>
          <a:xfrm>
            <a:off x="1153352" y="3137666"/>
            <a:ext cx="612522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i="0" u="none" strike="noStrike" dirty="0">
                <a:solidFill>
                  <a:srgbClr val="C00000"/>
                </a:solidFill>
                <a:effectLst/>
                <a:latin typeface="arial" panose="020B0604020202020204" pitchFamily="34" charset="0"/>
              </a:rPr>
              <a:t>2014 - Facebook</a:t>
            </a:r>
            <a:r>
              <a:rPr lang="zh-CN" altLang="en-US" sz="1600" i="0" u="none" strike="noStrike" dirty="0">
                <a:solidFill>
                  <a:srgbClr val="C00000"/>
                </a:solidFill>
                <a:effectLst/>
                <a:latin typeface="arial" panose="020B0604020202020204" pitchFamily="34" charset="0"/>
              </a:rPr>
              <a:t>收购</a:t>
            </a:r>
            <a:r>
              <a:rPr lang="en-US" altLang="zh-CN" sz="1600" i="0" u="none" strike="noStrike" dirty="0">
                <a:solidFill>
                  <a:srgbClr val="C00000"/>
                </a:solidFill>
                <a:effectLst/>
                <a:latin typeface="arial" panose="020B0604020202020204" pitchFamily="34" charset="0"/>
              </a:rPr>
              <a:t>Oculus Rift</a:t>
            </a:r>
            <a:endParaRPr lang="zh-CN" altLang="en-US" sz="1600" dirty="0">
              <a:solidFill>
                <a:srgbClr val="C00000"/>
              </a:solidFill>
            </a:endParaRPr>
          </a:p>
        </p:txBody>
      </p:sp>
      <p:sp>
        <p:nvSpPr>
          <p:cNvPr id="46" name="文本框 45">
            <a:extLst>
              <a:ext uri="{FF2B5EF4-FFF2-40B4-BE49-F238E27FC236}">
                <a16:creationId xmlns:a16="http://schemas.microsoft.com/office/drawing/2014/main" id="{9CBBC2D2-3438-6F40-8233-20077FEE9EDD}"/>
              </a:ext>
            </a:extLst>
          </p:cNvPr>
          <p:cNvSpPr txBox="1"/>
          <p:nvPr/>
        </p:nvSpPr>
        <p:spPr>
          <a:xfrm>
            <a:off x="1147698" y="3486772"/>
            <a:ext cx="612522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i="0" u="none" strike="noStrike" dirty="0">
                <a:solidFill>
                  <a:srgbClr val="ED503F"/>
                </a:solidFill>
                <a:effectLst/>
                <a:latin typeface="arial" panose="020B0604020202020204" pitchFamily="34" charset="0"/>
              </a:rPr>
              <a:t>2015 – </a:t>
            </a:r>
            <a:r>
              <a:rPr lang="en-US" altLang="zh-CN" sz="1600" dirty="0">
                <a:solidFill>
                  <a:srgbClr val="ED503F"/>
                </a:solidFill>
                <a:latin typeface="arial" panose="020B0604020202020204" pitchFamily="34" charset="0"/>
              </a:rPr>
              <a:t>Pico</a:t>
            </a:r>
            <a:r>
              <a:rPr lang="zh-CN" altLang="en-US" sz="1600" dirty="0">
                <a:solidFill>
                  <a:srgbClr val="ED503F"/>
                </a:solidFill>
                <a:latin typeface="arial" panose="020B0604020202020204" pitchFamily="34" charset="0"/>
              </a:rPr>
              <a:t> </a:t>
            </a:r>
            <a:r>
              <a:rPr lang="en-US" altLang="zh-CN" sz="1600" dirty="0">
                <a:solidFill>
                  <a:srgbClr val="ED503F"/>
                </a:solidFill>
                <a:latin typeface="arial" panose="020B0604020202020204" pitchFamily="34" charset="0"/>
              </a:rPr>
              <a:t>1</a:t>
            </a:r>
            <a:r>
              <a:rPr lang="zh-CN" altLang="en-US" sz="1600" dirty="0">
                <a:solidFill>
                  <a:srgbClr val="ED503F"/>
                </a:solidFill>
                <a:latin typeface="arial" panose="020B0604020202020204" pitchFamily="34" charset="0"/>
              </a:rPr>
              <a:t>发布</a:t>
            </a:r>
            <a:endParaRPr lang="zh-CN" altLang="en-US" sz="1600" dirty="0">
              <a:solidFill>
                <a:srgbClr val="ED503F"/>
              </a:solidFill>
            </a:endParaRPr>
          </a:p>
        </p:txBody>
      </p:sp>
      <p:sp>
        <p:nvSpPr>
          <p:cNvPr id="49" name="文本框 48">
            <a:extLst>
              <a:ext uri="{FF2B5EF4-FFF2-40B4-BE49-F238E27FC236}">
                <a16:creationId xmlns:a16="http://schemas.microsoft.com/office/drawing/2014/main" id="{F8257AA0-3615-D44B-AB6F-343488042B1E}"/>
              </a:ext>
            </a:extLst>
          </p:cNvPr>
          <p:cNvSpPr txBox="1"/>
          <p:nvPr/>
        </p:nvSpPr>
        <p:spPr>
          <a:xfrm>
            <a:off x="1126560" y="3815652"/>
            <a:ext cx="612522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i="0" u="none" strike="noStrike" dirty="0">
                <a:solidFill>
                  <a:srgbClr val="ED503F"/>
                </a:solidFill>
                <a:effectLst/>
                <a:latin typeface="arial" panose="020B0604020202020204" pitchFamily="34" charset="0"/>
              </a:rPr>
              <a:t>2016 - </a:t>
            </a:r>
            <a:r>
              <a:rPr lang="zh-CN" altLang="en-US" sz="1600" i="0" u="none" strike="noStrike" dirty="0">
                <a:solidFill>
                  <a:srgbClr val="ED503F"/>
                </a:solidFill>
                <a:effectLst/>
                <a:latin typeface="arial" panose="020B0604020202020204" pitchFamily="34" charset="0"/>
              </a:rPr>
              <a:t>第一代</a:t>
            </a:r>
            <a:r>
              <a:rPr lang="en-US" altLang="zh-CN" sz="1600" i="0" u="none" strike="noStrike" dirty="0">
                <a:solidFill>
                  <a:srgbClr val="ED503F"/>
                </a:solidFill>
                <a:effectLst/>
                <a:latin typeface="arial" panose="020B0604020202020204" pitchFamily="34" charset="0"/>
              </a:rPr>
              <a:t>Oculus Rift</a:t>
            </a:r>
            <a:r>
              <a:rPr lang="zh-CN" altLang="en-US" sz="1600" i="0" u="none" strike="noStrike" dirty="0">
                <a:solidFill>
                  <a:srgbClr val="ED503F"/>
                </a:solidFill>
                <a:effectLst/>
                <a:latin typeface="arial" panose="020B0604020202020204" pitchFamily="34" charset="0"/>
              </a:rPr>
              <a:t>设备发布</a:t>
            </a:r>
            <a:endParaRPr lang="zh-CN" altLang="en-US" sz="1600" dirty="0">
              <a:solidFill>
                <a:srgbClr val="ED503F"/>
              </a:solidFill>
            </a:endParaRPr>
          </a:p>
        </p:txBody>
      </p:sp>
      <p:sp>
        <p:nvSpPr>
          <p:cNvPr id="51" name="文本框 50">
            <a:extLst>
              <a:ext uri="{FF2B5EF4-FFF2-40B4-BE49-F238E27FC236}">
                <a16:creationId xmlns:a16="http://schemas.microsoft.com/office/drawing/2014/main" id="{138280F4-1FCE-A848-B282-B94FA35F526F}"/>
              </a:ext>
            </a:extLst>
          </p:cNvPr>
          <p:cNvSpPr txBox="1"/>
          <p:nvPr/>
        </p:nvSpPr>
        <p:spPr>
          <a:xfrm>
            <a:off x="1133606" y="4434554"/>
            <a:ext cx="612522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2016 - </a:t>
            </a:r>
            <a:r>
              <a:rPr lang="zh-CN" altLang="en-US" sz="160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微软发布了</a:t>
            </a:r>
            <a:r>
              <a:rPr lang="en-US" altLang="zh-CN" sz="1600" i="0" u="none" strike="noStrike" dirty="0" err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Hololens</a:t>
            </a:r>
            <a:endParaRPr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53" name="文本框 52">
            <a:extLst>
              <a:ext uri="{FF2B5EF4-FFF2-40B4-BE49-F238E27FC236}">
                <a16:creationId xmlns:a16="http://schemas.microsoft.com/office/drawing/2014/main" id="{9B49E99E-D463-9643-BC61-635BFF29FBA2}"/>
              </a:ext>
            </a:extLst>
          </p:cNvPr>
          <p:cNvSpPr txBox="1"/>
          <p:nvPr/>
        </p:nvSpPr>
        <p:spPr>
          <a:xfrm>
            <a:off x="1119514" y="4125103"/>
            <a:ext cx="612522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2016 - </a:t>
            </a:r>
            <a:r>
              <a:rPr lang="zh-CN" altLang="en-US" sz="160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索尼推出了</a:t>
            </a:r>
            <a:r>
              <a:rPr lang="en-US" altLang="zh-CN" sz="160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PlayStation VR</a:t>
            </a:r>
            <a:r>
              <a:rPr lang="zh-CN" altLang="en-US" sz="160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（</a:t>
            </a:r>
            <a:r>
              <a:rPr lang="en-US" altLang="zh-CN" sz="160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PSVR</a:t>
            </a:r>
            <a:r>
              <a:rPr lang="zh-CN" altLang="en-US" sz="160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）</a:t>
            </a:r>
            <a:endParaRPr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57" name="文本框 56">
            <a:extLst>
              <a:ext uri="{FF2B5EF4-FFF2-40B4-BE49-F238E27FC236}">
                <a16:creationId xmlns:a16="http://schemas.microsoft.com/office/drawing/2014/main" id="{984B5681-6D08-674C-998A-1B4E08283B21}"/>
              </a:ext>
            </a:extLst>
          </p:cNvPr>
          <p:cNvSpPr txBox="1"/>
          <p:nvPr/>
        </p:nvSpPr>
        <p:spPr>
          <a:xfrm>
            <a:off x="1119514" y="4796827"/>
            <a:ext cx="612522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2019 - Oculus Quest</a:t>
            </a:r>
            <a:r>
              <a:rPr lang="zh-CN" altLang="en-US" sz="160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发布</a:t>
            </a:r>
            <a:endParaRPr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60" name="文本框 59">
            <a:extLst>
              <a:ext uri="{FF2B5EF4-FFF2-40B4-BE49-F238E27FC236}">
                <a16:creationId xmlns:a16="http://schemas.microsoft.com/office/drawing/2014/main" id="{EFFF58E9-0213-9C4C-B235-D3F707AACE6B}"/>
              </a:ext>
            </a:extLst>
          </p:cNvPr>
          <p:cNvSpPr txBox="1"/>
          <p:nvPr/>
        </p:nvSpPr>
        <p:spPr>
          <a:xfrm>
            <a:off x="1119514" y="5138430"/>
            <a:ext cx="612522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i="0" u="none" strike="noStrike" dirty="0">
                <a:solidFill>
                  <a:srgbClr val="ED503F"/>
                </a:solidFill>
                <a:effectLst/>
                <a:latin typeface="arial" panose="020B0604020202020204" pitchFamily="34" charset="0"/>
              </a:rPr>
              <a:t>2020 - Oculus Quest</a:t>
            </a:r>
            <a:r>
              <a:rPr lang="zh-CN" altLang="en-US" sz="1600" i="0" u="none" strike="noStrike" dirty="0">
                <a:solidFill>
                  <a:srgbClr val="ED503F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altLang="zh-CN" sz="1600" i="0" u="none" strike="noStrike" dirty="0">
                <a:solidFill>
                  <a:srgbClr val="ED503F"/>
                </a:solidFill>
                <a:effectLst/>
                <a:latin typeface="arial" panose="020B0604020202020204" pitchFamily="34" charset="0"/>
              </a:rPr>
              <a:t>2</a:t>
            </a:r>
            <a:r>
              <a:rPr lang="zh-CN" altLang="en-US" sz="1600" i="0" u="none" strike="noStrike" dirty="0">
                <a:solidFill>
                  <a:srgbClr val="ED503F"/>
                </a:solidFill>
                <a:effectLst/>
                <a:latin typeface="arial" panose="020B0604020202020204" pitchFamily="34" charset="0"/>
              </a:rPr>
              <a:t>发布</a:t>
            </a:r>
            <a:endParaRPr lang="zh-CN" altLang="en-US" sz="1600" dirty="0">
              <a:solidFill>
                <a:srgbClr val="ED503F"/>
              </a:solidFill>
            </a:endParaRPr>
          </a:p>
        </p:txBody>
      </p:sp>
      <p:sp>
        <p:nvSpPr>
          <p:cNvPr id="65" name="文本框 64">
            <a:extLst>
              <a:ext uri="{FF2B5EF4-FFF2-40B4-BE49-F238E27FC236}">
                <a16:creationId xmlns:a16="http://schemas.microsoft.com/office/drawing/2014/main" id="{6CD25B52-C9C6-E34B-BFEA-3526CD734EDC}"/>
              </a:ext>
            </a:extLst>
          </p:cNvPr>
          <p:cNvSpPr txBox="1"/>
          <p:nvPr/>
        </p:nvSpPr>
        <p:spPr>
          <a:xfrm>
            <a:off x="1133606" y="5483562"/>
            <a:ext cx="612522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i="0" u="none" strike="noStrike" dirty="0">
                <a:solidFill>
                  <a:srgbClr val="ED503F"/>
                </a:solidFill>
                <a:effectLst/>
                <a:latin typeface="arial" panose="020B0604020202020204" pitchFamily="34" charset="0"/>
              </a:rPr>
              <a:t>2021 – Pico</a:t>
            </a:r>
            <a:r>
              <a:rPr lang="zh-CN" altLang="en-US" sz="1600" i="0" u="none" strike="noStrike" dirty="0">
                <a:solidFill>
                  <a:srgbClr val="ED503F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altLang="zh-CN" sz="1600" i="0" u="none" strike="noStrike" dirty="0">
                <a:solidFill>
                  <a:srgbClr val="ED503F"/>
                </a:solidFill>
                <a:effectLst/>
                <a:latin typeface="arial" panose="020B0604020202020204" pitchFamily="34" charset="0"/>
              </a:rPr>
              <a:t>Neo</a:t>
            </a:r>
            <a:r>
              <a:rPr lang="zh-CN" altLang="en-US" sz="1600" i="0" u="none" strike="noStrike" dirty="0">
                <a:solidFill>
                  <a:srgbClr val="ED503F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altLang="zh-CN" sz="1600" i="0" u="none" strike="noStrike" dirty="0">
                <a:solidFill>
                  <a:srgbClr val="ED503F"/>
                </a:solidFill>
                <a:effectLst/>
                <a:latin typeface="arial" panose="020B0604020202020204" pitchFamily="34" charset="0"/>
              </a:rPr>
              <a:t>3</a:t>
            </a:r>
            <a:r>
              <a:rPr lang="zh-CN" altLang="en-US" sz="1600" i="0" u="none" strike="noStrike" dirty="0">
                <a:solidFill>
                  <a:srgbClr val="ED503F"/>
                </a:solidFill>
                <a:effectLst/>
                <a:latin typeface="arial" panose="020B0604020202020204" pitchFamily="34" charset="0"/>
              </a:rPr>
              <a:t>发布</a:t>
            </a:r>
            <a:endParaRPr lang="zh-CN" altLang="en-US" sz="1600" dirty="0">
              <a:solidFill>
                <a:srgbClr val="ED503F"/>
              </a:solidFill>
            </a:endParaRPr>
          </a:p>
        </p:txBody>
      </p:sp>
      <p:sp>
        <p:nvSpPr>
          <p:cNvPr id="68" name="文本框 67">
            <a:extLst>
              <a:ext uri="{FF2B5EF4-FFF2-40B4-BE49-F238E27FC236}">
                <a16:creationId xmlns:a16="http://schemas.microsoft.com/office/drawing/2014/main" id="{E949336A-B849-EF4B-8C9F-B66858F99232}"/>
              </a:ext>
            </a:extLst>
          </p:cNvPr>
          <p:cNvSpPr txBox="1"/>
          <p:nvPr/>
        </p:nvSpPr>
        <p:spPr>
          <a:xfrm>
            <a:off x="1149090" y="6128235"/>
            <a:ext cx="612522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i="0" u="none" strike="noStrike" dirty="0">
                <a:solidFill>
                  <a:srgbClr val="ED503F"/>
                </a:solidFill>
                <a:effectLst/>
                <a:latin typeface="arial" panose="020B0604020202020204" pitchFamily="34" charset="0"/>
              </a:rPr>
              <a:t>2022 – </a:t>
            </a:r>
            <a:r>
              <a:rPr lang="zh-CN" altLang="en-US" sz="1600" i="0" u="none" strike="noStrike" dirty="0">
                <a:solidFill>
                  <a:srgbClr val="ED503F"/>
                </a:solidFill>
                <a:effectLst/>
                <a:latin typeface="arial" panose="020B0604020202020204" pitchFamily="34" charset="0"/>
              </a:rPr>
              <a:t>创维</a:t>
            </a:r>
            <a:r>
              <a:rPr lang="en-US" altLang="zh-CN" sz="1600" i="0" u="none" strike="noStrike" dirty="0">
                <a:solidFill>
                  <a:srgbClr val="ED503F"/>
                </a:solidFill>
                <a:effectLst/>
                <a:latin typeface="arial" panose="020B0604020202020204" pitchFamily="34" charset="0"/>
              </a:rPr>
              <a:t>PANCAKE</a:t>
            </a:r>
            <a:r>
              <a:rPr lang="zh-CN" altLang="en-US" sz="1600" i="0" u="none" strike="noStrike" dirty="0">
                <a:solidFill>
                  <a:srgbClr val="ED503F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altLang="zh-CN" sz="1600" i="0" u="none" strike="noStrike" dirty="0">
                <a:solidFill>
                  <a:srgbClr val="ED503F"/>
                </a:solidFill>
                <a:effectLst/>
                <a:latin typeface="arial" panose="020B0604020202020204" pitchFamily="34" charset="0"/>
              </a:rPr>
              <a:t>1</a:t>
            </a:r>
            <a:r>
              <a:rPr lang="zh-CN" altLang="en-US" sz="1600" i="0" u="none" strike="noStrike" dirty="0">
                <a:solidFill>
                  <a:srgbClr val="ED503F"/>
                </a:solidFill>
                <a:effectLst/>
                <a:latin typeface="arial" panose="020B0604020202020204" pitchFamily="34" charset="0"/>
              </a:rPr>
              <a:t>发布</a:t>
            </a:r>
            <a:endParaRPr lang="zh-CN" altLang="en-US" sz="1600" dirty="0">
              <a:solidFill>
                <a:srgbClr val="ED503F"/>
              </a:solidFill>
            </a:endParaRPr>
          </a:p>
        </p:txBody>
      </p:sp>
      <p:sp>
        <p:nvSpPr>
          <p:cNvPr id="69" name="文本框 68">
            <a:extLst>
              <a:ext uri="{FF2B5EF4-FFF2-40B4-BE49-F238E27FC236}">
                <a16:creationId xmlns:a16="http://schemas.microsoft.com/office/drawing/2014/main" id="{A36F46DA-1342-4D4C-933A-33B3D5DEF90C}"/>
              </a:ext>
            </a:extLst>
          </p:cNvPr>
          <p:cNvSpPr txBox="1"/>
          <p:nvPr/>
        </p:nvSpPr>
        <p:spPr>
          <a:xfrm>
            <a:off x="1147698" y="5800965"/>
            <a:ext cx="612522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i="0" u="none" strike="noStrike" dirty="0">
                <a:solidFill>
                  <a:srgbClr val="ED503F"/>
                </a:solidFill>
                <a:effectLst/>
                <a:latin typeface="arial" panose="020B0604020202020204" pitchFamily="34" charset="0"/>
              </a:rPr>
              <a:t>2021 – </a:t>
            </a:r>
            <a:r>
              <a:rPr lang="zh-CN" altLang="en-US" sz="1600" i="0" u="none" strike="noStrike" dirty="0">
                <a:solidFill>
                  <a:srgbClr val="ED503F"/>
                </a:solidFill>
                <a:effectLst/>
                <a:latin typeface="arial" panose="020B0604020202020204" pitchFamily="34" charset="0"/>
              </a:rPr>
              <a:t>字节跳动收购</a:t>
            </a:r>
            <a:r>
              <a:rPr lang="en-US" altLang="zh-CN" sz="1600" i="0" u="none" strike="noStrike" dirty="0">
                <a:solidFill>
                  <a:srgbClr val="ED503F"/>
                </a:solidFill>
                <a:effectLst/>
                <a:latin typeface="arial" panose="020B0604020202020204" pitchFamily="34" charset="0"/>
              </a:rPr>
              <a:t>Pico</a:t>
            </a:r>
            <a:r>
              <a:rPr lang="zh-CN" altLang="en-US" sz="1600" i="0" u="none" strike="noStrike" dirty="0">
                <a:solidFill>
                  <a:srgbClr val="ED503F"/>
                </a:solidFill>
                <a:effectLst/>
                <a:latin typeface="arial" panose="020B0604020202020204" pitchFamily="34" charset="0"/>
              </a:rPr>
              <a:t>（小鸟看看科技）</a:t>
            </a:r>
            <a:endParaRPr lang="zh-CN" altLang="en-US" sz="1600" dirty="0">
              <a:solidFill>
                <a:srgbClr val="ED503F"/>
              </a:solidFill>
            </a:endParaRPr>
          </a:p>
        </p:txBody>
      </p:sp>
      <p:pic>
        <p:nvPicPr>
          <p:cNvPr id="70" name="图片 69">
            <a:extLst>
              <a:ext uri="{FF2B5EF4-FFF2-40B4-BE49-F238E27FC236}">
                <a16:creationId xmlns:a16="http://schemas.microsoft.com/office/drawing/2014/main" id="{07293A52-0900-2347-87C7-6D3D83A339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8443" y="1371652"/>
            <a:ext cx="2508777" cy="1876645"/>
          </a:xfrm>
          <a:prstGeom prst="rect">
            <a:avLst/>
          </a:prstGeom>
        </p:spPr>
      </p:pic>
      <p:sp>
        <p:nvSpPr>
          <p:cNvPr id="71" name="文本框 70">
            <a:extLst>
              <a:ext uri="{FF2B5EF4-FFF2-40B4-BE49-F238E27FC236}">
                <a16:creationId xmlns:a16="http://schemas.microsoft.com/office/drawing/2014/main" id="{7B73E3E2-2A4C-F54D-BBCA-84133C1136CC}"/>
              </a:ext>
            </a:extLst>
          </p:cNvPr>
          <p:cNvSpPr txBox="1"/>
          <p:nvPr/>
        </p:nvSpPr>
        <p:spPr>
          <a:xfrm>
            <a:off x="6525971" y="3347172"/>
            <a:ext cx="513766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Oculus Quest</a:t>
            </a:r>
            <a:r>
              <a:rPr lang="zh-CN" altLang="en-US" sz="140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altLang="zh-CN" sz="140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2</a:t>
            </a:r>
            <a:r>
              <a:rPr lang="zh-CN" altLang="en-US" sz="140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，</a:t>
            </a:r>
            <a:r>
              <a:rPr lang="en-US" altLang="zh-CN" sz="140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2021</a:t>
            </a:r>
            <a:r>
              <a:rPr lang="zh-CN" altLang="en-US" sz="140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年全球销量</a:t>
            </a:r>
            <a:r>
              <a:rPr lang="en-US" altLang="zh-CN" sz="140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1040</a:t>
            </a:r>
            <a:r>
              <a:rPr lang="zh-CN" altLang="en-US" sz="140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万台。</a:t>
            </a:r>
            <a:r>
              <a:rPr lang="zh-CN" altLang="en-US" sz="1400" dirty="0">
                <a:solidFill>
                  <a:schemeClr val="bg1"/>
                </a:solidFill>
              </a:rPr>
              <a:t>而</a:t>
            </a:r>
            <a:r>
              <a:rPr lang="en-US" altLang="zh-CN" sz="1400" dirty="0">
                <a:solidFill>
                  <a:schemeClr val="bg1"/>
                </a:solidFill>
              </a:rPr>
              <a:t>PSVR</a:t>
            </a:r>
            <a:r>
              <a:rPr lang="zh-CN" altLang="en-US" sz="1400" dirty="0">
                <a:solidFill>
                  <a:schemeClr val="bg1"/>
                </a:solidFill>
              </a:rPr>
              <a:t>则以</a:t>
            </a:r>
            <a:r>
              <a:rPr lang="en-US" altLang="zh-CN" sz="1400" dirty="0">
                <a:solidFill>
                  <a:schemeClr val="bg1"/>
                </a:solidFill>
              </a:rPr>
              <a:t>660</a:t>
            </a:r>
            <a:r>
              <a:rPr lang="zh-CN" altLang="en-US" sz="1400" dirty="0">
                <a:solidFill>
                  <a:schemeClr val="bg1"/>
                </a:solidFill>
              </a:rPr>
              <a:t>万销量排行第二</a:t>
            </a:r>
          </a:p>
        </p:txBody>
      </p:sp>
      <p:pic>
        <p:nvPicPr>
          <p:cNvPr id="72" name="图片 71">
            <a:extLst>
              <a:ext uri="{FF2B5EF4-FFF2-40B4-BE49-F238E27FC236}">
                <a16:creationId xmlns:a16="http://schemas.microsoft.com/office/drawing/2014/main" id="{E6CC5648-C195-944D-AAC8-67C4AE3C55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6584" y="3906559"/>
            <a:ext cx="2430636" cy="1876645"/>
          </a:xfrm>
          <a:prstGeom prst="rect">
            <a:avLst/>
          </a:prstGeom>
        </p:spPr>
      </p:pic>
      <p:sp>
        <p:nvSpPr>
          <p:cNvPr id="73" name="文本框 72">
            <a:extLst>
              <a:ext uri="{FF2B5EF4-FFF2-40B4-BE49-F238E27FC236}">
                <a16:creationId xmlns:a16="http://schemas.microsoft.com/office/drawing/2014/main" id="{48A651A4-9483-B448-BDFD-C7C59CA9716B}"/>
              </a:ext>
            </a:extLst>
          </p:cNvPr>
          <p:cNvSpPr txBox="1"/>
          <p:nvPr/>
        </p:nvSpPr>
        <p:spPr>
          <a:xfrm>
            <a:off x="6437197" y="5925828"/>
            <a:ext cx="531521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Pico</a:t>
            </a:r>
            <a:r>
              <a:rPr lang="zh-CN" altLang="en-US" sz="140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altLang="zh-CN" sz="140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Ne</a:t>
            </a:r>
            <a:r>
              <a:rPr lang="en-US" altLang="zh-CN" sz="1400" dirty="0">
                <a:solidFill>
                  <a:schemeClr val="bg1"/>
                </a:solidFill>
                <a:latin typeface="arial" panose="020B0604020202020204" pitchFamily="34" charset="0"/>
              </a:rPr>
              <a:t>o</a:t>
            </a:r>
            <a:r>
              <a:rPr lang="zh-CN" altLang="en-US" sz="1400" dirty="0">
                <a:solidFill>
                  <a:schemeClr val="bg1"/>
                </a:solidFill>
                <a:latin typeface="arial" panose="020B0604020202020204" pitchFamily="34" charset="0"/>
              </a:rPr>
              <a:t>  </a:t>
            </a:r>
            <a:r>
              <a:rPr lang="en-US" altLang="zh-CN" sz="1400" dirty="0">
                <a:solidFill>
                  <a:schemeClr val="bg1"/>
                </a:solidFill>
                <a:latin typeface="arial" panose="020B0604020202020204" pitchFamily="34" charset="0"/>
              </a:rPr>
              <a:t>3</a:t>
            </a:r>
            <a:r>
              <a:rPr lang="zh-CN" altLang="en-US" sz="1400" dirty="0">
                <a:solidFill>
                  <a:schemeClr val="bg1"/>
                </a:solidFill>
                <a:latin typeface="arial" panose="020B0604020202020204" pitchFamily="34" charset="0"/>
              </a:rPr>
              <a:t>，</a:t>
            </a:r>
            <a:r>
              <a:rPr lang="zh-CN" altLang="en-US" sz="1400" dirty="0">
                <a:solidFill>
                  <a:schemeClr val="bg1"/>
                </a:solidFill>
              </a:rPr>
              <a:t>字节跳动将旗下</a:t>
            </a:r>
            <a:r>
              <a:rPr lang="en-US" altLang="zh-CN" sz="1400" dirty="0">
                <a:solidFill>
                  <a:schemeClr val="bg1"/>
                </a:solidFill>
              </a:rPr>
              <a:t>VR</a:t>
            </a:r>
            <a:r>
              <a:rPr lang="zh-CN" altLang="en-US" sz="1400" dirty="0">
                <a:solidFill>
                  <a:schemeClr val="bg1"/>
                </a:solidFill>
              </a:rPr>
              <a:t>（虚拟现实）设备厂商</a:t>
            </a:r>
            <a:r>
              <a:rPr lang="en-US" altLang="zh-CN" sz="1400" dirty="0">
                <a:solidFill>
                  <a:schemeClr val="bg1"/>
                </a:solidFill>
              </a:rPr>
              <a:t>Pico</a:t>
            </a:r>
            <a:r>
              <a:rPr lang="zh-CN" altLang="en-US" sz="1400" dirty="0">
                <a:solidFill>
                  <a:schemeClr val="bg1"/>
                </a:solidFill>
              </a:rPr>
              <a:t>的全年出货量从</a:t>
            </a:r>
            <a:r>
              <a:rPr lang="en-US" altLang="zh-CN" sz="1400" dirty="0">
                <a:solidFill>
                  <a:schemeClr val="bg1"/>
                </a:solidFill>
              </a:rPr>
              <a:t>100</a:t>
            </a:r>
            <a:r>
              <a:rPr lang="zh-CN" altLang="en-US" sz="1400" dirty="0">
                <a:solidFill>
                  <a:schemeClr val="bg1"/>
                </a:solidFill>
              </a:rPr>
              <a:t>万台上调至</a:t>
            </a:r>
            <a:r>
              <a:rPr lang="en-US" altLang="zh-CN" sz="1400" dirty="0">
                <a:solidFill>
                  <a:schemeClr val="bg1"/>
                </a:solidFill>
              </a:rPr>
              <a:t>180</a:t>
            </a:r>
            <a:r>
              <a:rPr lang="zh-CN" altLang="en-US" sz="1400" dirty="0">
                <a:solidFill>
                  <a:schemeClr val="bg1"/>
                </a:solidFill>
              </a:rPr>
              <a:t>万台，相当于</a:t>
            </a:r>
            <a:r>
              <a:rPr lang="en-US" altLang="zh-CN" sz="1400" dirty="0">
                <a:solidFill>
                  <a:schemeClr val="bg1"/>
                </a:solidFill>
              </a:rPr>
              <a:t>2021</a:t>
            </a:r>
            <a:r>
              <a:rPr lang="zh-CN" altLang="en-US" sz="1400" dirty="0">
                <a:solidFill>
                  <a:schemeClr val="bg1"/>
                </a:solidFill>
              </a:rPr>
              <a:t>年销量的约</a:t>
            </a:r>
            <a:r>
              <a:rPr lang="en-US" altLang="zh-CN" sz="1400" dirty="0">
                <a:solidFill>
                  <a:schemeClr val="bg1"/>
                </a:solidFill>
              </a:rPr>
              <a:t>3.6</a:t>
            </a:r>
            <a:r>
              <a:rPr lang="zh-CN" altLang="en-US" sz="1400" dirty="0">
                <a:solidFill>
                  <a:schemeClr val="bg1"/>
                </a:solidFill>
              </a:rPr>
              <a:t>倍</a:t>
            </a:r>
          </a:p>
        </p:txBody>
      </p:sp>
    </p:spTree>
    <p:extLst>
      <p:ext uri="{BB962C8B-B14F-4D97-AF65-F5344CB8AC3E}">
        <p14:creationId xmlns:p14="http://schemas.microsoft.com/office/powerpoint/2010/main" val="14205449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11">
            <a:extLst>
              <a:ext uri="{FF2B5EF4-FFF2-40B4-BE49-F238E27FC236}">
                <a16:creationId xmlns:a16="http://schemas.microsoft.com/office/drawing/2014/main" id="{D901B5C7-1B24-7348-B3C2-0B576849E85A}"/>
              </a:ext>
            </a:extLst>
          </p:cNvPr>
          <p:cNvSpPr txBox="1"/>
          <p:nvPr/>
        </p:nvSpPr>
        <p:spPr>
          <a:xfrm>
            <a:off x="536575" y="185420"/>
            <a:ext cx="4892675" cy="13252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VR</a:t>
            </a:r>
            <a:r>
              <a:rPr lang="zh-CN" altLang="en-US" sz="3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硬件进步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DD865EFF-AFED-544A-A600-4A3E582904BA}"/>
              </a:ext>
            </a:extLst>
          </p:cNvPr>
          <p:cNvSpPr/>
          <p:nvPr/>
        </p:nvSpPr>
        <p:spPr>
          <a:xfrm>
            <a:off x="1480038" y="2694484"/>
            <a:ext cx="4122193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0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4K</a:t>
            </a:r>
            <a:r>
              <a:rPr lang="zh-CN" altLang="en-US" sz="20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分辨率</a:t>
            </a:r>
            <a:r>
              <a:rPr lang="en-US" altLang="zh-CN" sz="20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+120Hz</a:t>
            </a:r>
            <a:r>
              <a:rPr lang="zh-CN" altLang="en-US" sz="20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刷新率</a:t>
            </a:r>
            <a:endParaRPr lang="en-US" altLang="zh-CN" sz="20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ctr"/>
            <a:endParaRPr lang="en-US" altLang="zh-CN" sz="20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ctr"/>
            <a:r>
              <a:rPr lang="en-US" altLang="zh-CN" sz="20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2</a:t>
            </a:r>
            <a:r>
              <a:rPr lang="zh-CN" altLang="en-US" sz="20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小时以上无眩晕感</a:t>
            </a:r>
            <a:endParaRPr lang="en-US" altLang="zh-CN" sz="20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ctr"/>
            <a:endParaRPr lang="en-US" altLang="zh-CN" sz="20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ctr"/>
            <a:r>
              <a:rPr lang="zh-CN" altLang="en-US" sz="20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价格</a:t>
            </a:r>
            <a:r>
              <a:rPr lang="en-US" altLang="zh-CN" sz="20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2500¥</a:t>
            </a:r>
            <a:r>
              <a:rPr lang="zh-CN" altLang="en-US" sz="20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左右</a:t>
            </a:r>
            <a:endParaRPr lang="en-US" altLang="zh-CN" sz="20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C0E0303F-01A9-F947-BA12-30C0E525A2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01" b="18373"/>
          <a:stretch>
            <a:fillRect/>
          </a:stretch>
        </p:blipFill>
        <p:spPr bwMode="auto">
          <a:xfrm>
            <a:off x="6238785" y="2757984"/>
            <a:ext cx="4353505" cy="1755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00378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内容占位符 2">
            <a:extLst>
              <a:ext uri="{FF2B5EF4-FFF2-40B4-BE49-F238E27FC236}">
                <a16:creationId xmlns:a16="http://schemas.microsoft.com/office/drawing/2014/main" id="{F479D559-DF2F-CCAD-8683-0478A15DE1E2}"/>
              </a:ext>
            </a:extLst>
          </p:cNvPr>
          <p:cNvSpPr txBox="1">
            <a:spLocks/>
          </p:cNvSpPr>
          <p:nvPr/>
        </p:nvSpPr>
        <p:spPr>
          <a:xfrm>
            <a:off x="838200" y="1709801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dirty="0"/>
          </a:p>
          <a:p>
            <a:pPr marL="0" indent="0" algn="ctr">
              <a:buFont typeface="Arial" panose="020B0604020202020204" pitchFamily="34" charset="0"/>
              <a:buNone/>
            </a:pPr>
            <a:endParaRPr lang="zh-CN" altLang="en-US" sz="3800" dirty="0">
              <a:solidFill>
                <a:schemeClr val="bg1"/>
              </a:solidFill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zh-CN" altLang="en-US" sz="48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技术方案</a:t>
            </a:r>
          </a:p>
        </p:txBody>
      </p:sp>
    </p:spTree>
    <p:extLst>
      <p:ext uri="{BB962C8B-B14F-4D97-AF65-F5344CB8AC3E}">
        <p14:creationId xmlns:p14="http://schemas.microsoft.com/office/powerpoint/2010/main" val="170998792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15293</TotalTime>
  <Words>1788</Words>
  <Application>Microsoft Macintosh PowerPoint</Application>
  <PresentationFormat>宽屏</PresentationFormat>
  <Paragraphs>209</Paragraphs>
  <Slides>31</Slides>
  <Notes>9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31</vt:i4>
      </vt:variant>
    </vt:vector>
  </HeadingPairs>
  <TitlesOfParts>
    <vt:vector size="43" baseType="lpstr">
      <vt:lpstr>-apple-system</vt:lpstr>
      <vt:lpstr>DengXian</vt:lpstr>
      <vt:lpstr>DengXian</vt:lpstr>
      <vt:lpstr>等线 Light</vt:lpstr>
      <vt:lpstr>Microsoft YaHei</vt:lpstr>
      <vt:lpstr>Microsoft YaHei</vt:lpstr>
      <vt:lpstr>ArialMT</vt:lpstr>
      <vt:lpstr>MicrosoftYaHei</vt:lpstr>
      <vt:lpstr>Arial</vt:lpstr>
      <vt:lpstr>Arial</vt:lpstr>
      <vt:lpstr>Helvetica Neue</vt:lpstr>
      <vt:lpstr>Office 主题​​</vt:lpstr>
      <vt:lpstr>AR/VR远程视频方案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技术架构</vt:lpstr>
      <vt:lpstr>核心功能</vt:lpstr>
      <vt:lpstr>PowerPoint 演示文稿</vt:lpstr>
      <vt:lpstr>PowerPoint 演示文稿</vt:lpstr>
      <vt:lpstr>AR远程超声会诊</vt:lpstr>
      <vt:lpstr>AR远程急诊协助</vt:lpstr>
      <vt:lpstr>PowerPoint 演示文稿</vt:lpstr>
      <vt:lpstr>VR远程会诊</vt:lpstr>
      <vt:lpstr>VR远程培训</vt:lpstr>
      <vt:lpstr>VR远程探视</vt:lpstr>
      <vt:lpstr>PowerPoint 演示文稿</vt:lpstr>
      <vt:lpstr>远程3D设计</vt:lpstr>
      <vt:lpstr>远程XR办公</vt:lpstr>
      <vt:lpstr>远程AR巡检</vt:lpstr>
      <vt:lpstr>远程VR教学</vt:lpstr>
      <vt:lpstr>PowerPoint 演示文稿</vt:lpstr>
      <vt:lpstr>PowerPoint 演示文稿</vt:lpstr>
      <vt:lpstr>成立时间：2015年 业务方向：音视频通讯SDK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user</dc:creator>
  <cp:lastModifiedBy>qinxiusss@163.com</cp:lastModifiedBy>
  <cp:revision>388</cp:revision>
  <dcterms:created xsi:type="dcterms:W3CDTF">2018-05-05T03:25:00Z</dcterms:created>
  <dcterms:modified xsi:type="dcterms:W3CDTF">2022-08-12T02:27:20Z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2052-11.1.0.9740</vt:lpwstr>
  </property>
</Properties>
</file>