
<file path=[Content_Types].xml><?xml version="1.0" encoding="utf-8"?>
<Types xmlns="http://schemas.openxmlformats.org/package/2006/content-types">
  <Default Extension="png" ContentType="image/png"/>
  <Default Extension="tiff" ContentType="image/tiff"/>
  <Default Extension="wdp" ContentType="image/vnd.ms-photo"/>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9.svg" ContentType="image/svg+xml"/>
  <Override PartName="/ppt/media/image21.svg" ContentType="image/svg+xml"/>
  <Override PartName="/ppt/media/image23.svg" ContentType="image/svg+xml"/>
  <Override PartName="/ppt/media/image25.svg" ContentType="image/svg+xml"/>
  <Override PartName="/ppt/media/image27.svg" ContentType="image/svg+xml"/>
  <Override PartName="/ppt/media/image29.svg" ContentType="image/svg+xml"/>
  <Override PartName="/ppt/media/image31.svg" ContentType="image/svg+xml"/>
  <Override PartName="/ppt/media/image33.svg" ContentType="image/svg+xml"/>
  <Override PartName="/ppt/media/image35.svg" ContentType="image/svg+xml"/>
  <Override PartName="/ppt/media/image37.svg" ContentType="image/svg+xml"/>
  <Override PartName="/ppt/media/image3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0"/>
  </p:notesMasterIdLst>
  <p:sldIdLst>
    <p:sldId id="1323" r:id="rId4"/>
    <p:sldId id="1324" r:id="rId5"/>
    <p:sldId id="1325" r:id="rId6"/>
    <p:sldId id="1420" r:id="rId7"/>
    <p:sldId id="1327" r:id="rId8"/>
    <p:sldId id="1328" r:id="rId9"/>
    <p:sldId id="1390" r:id="rId11"/>
    <p:sldId id="1329" r:id="rId12"/>
    <p:sldId id="1371" r:id="rId13"/>
    <p:sldId id="1372" r:id="rId14"/>
    <p:sldId id="1361" r:id="rId15"/>
    <p:sldId id="1366" r:id="rId16"/>
    <p:sldId id="1373" r:id="rId17"/>
    <p:sldId id="1330" r:id="rId18"/>
    <p:sldId id="1365" r:id="rId19"/>
    <p:sldId id="1321" r:id="rId20"/>
    <p:sldId id="1443" r:id="rId21"/>
    <p:sldId id="1333" r:id="rId22"/>
    <p:sldId id="1367" r:id="rId23"/>
    <p:sldId id="1410" r:id="rId24"/>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16" userDrawn="1">
          <p15:clr>
            <a:srgbClr val="A4A3A4"/>
          </p15:clr>
        </p15:guide>
        <p15:guide id="2" pos="379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203"/>
    <a:srgbClr val="ED7D31"/>
    <a:srgbClr val="00B0F0"/>
    <a:srgbClr val="00B050"/>
    <a:srgbClr val="C04D60"/>
    <a:srgbClr val="4A8ADA"/>
    <a:srgbClr val="5B9867"/>
    <a:srgbClr val="914817"/>
    <a:srgbClr val="2C1607"/>
    <a:srgbClr val="686D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3612" autoAdjust="0"/>
  </p:normalViewPr>
  <p:slideViewPr>
    <p:cSldViewPr snapToGrid="0" showGuides="1">
      <p:cViewPr varScale="1">
        <p:scale>
          <a:sx n="102" d="100"/>
          <a:sy n="102" d="100"/>
        </p:scale>
        <p:origin x="954" y="102"/>
      </p:cViewPr>
      <p:guideLst>
        <p:guide orient="horz" pos="2316"/>
        <p:guide pos="3798"/>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8" Type="http://schemas.openxmlformats.org/officeDocument/2006/relationships/tags" Target="tags/tag62.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所以，站在今天这个时点上，叁体面临了巨大的市场机遇，我们的口号是：叁体网络，连接视界。谢谢大家！</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solidFill>
                  <a:schemeClr val="bg1"/>
                </a:solidFill>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solidFill>
                  <a:schemeClr val="bg1"/>
                </a:solidFill>
                <a:latin typeface="微软雅黑" panose="020B0503020204020204" pitchFamily="34" charset="-122"/>
                <a:ea typeface="微软雅黑" panose="020B0503020204020204" pitchFamily="34" charset="-122"/>
              </a:defRPr>
            </a:lvl1pPr>
          </a:lstStyle>
          <a:p>
            <a:fld id="{8CC4434F-03A5-4819-8830-27C1C4176DAB}"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solidFill>
                  <a:schemeClr val="bg1"/>
                </a:solidFill>
                <a:latin typeface="微软雅黑" panose="020B0503020204020204" pitchFamily="34" charset="-122"/>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lvl1pPr>
              <a:defRPr>
                <a:solidFill>
                  <a:schemeClr val="bg1"/>
                </a:solidFill>
                <a:latin typeface="微软雅黑" panose="020B0503020204020204" pitchFamily="34" charset="-122"/>
                <a:ea typeface="微软雅黑" panose="020B0503020204020204" pitchFamily="34" charset="-122"/>
              </a:defRPr>
            </a:lvl1pPr>
          </a:lstStyle>
          <a:p>
            <a:fld id="{28BA9695-1F36-4142-9DFA-7CFE05553D7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CC4434F-03A5-4819-8830-27C1C4176D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8BA9695-1F36-4142-9DFA-7CFE05553D7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CC4434F-03A5-4819-8830-27C1C4176D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8BA9695-1F36-4142-9DFA-7CFE05553D72}"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chemeClr val="bg1"/>
                </a:solidFill>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a:p>
        </p:txBody>
      </p:sp>
      <p:sp>
        <p:nvSpPr>
          <p:cNvPr id="3" name="内容占位符 2"/>
          <p:cNvSpPr>
            <a:spLocks noGrp="1"/>
          </p:cNvSpPr>
          <p:nvPr>
            <p:ph idx="1"/>
          </p:nvPr>
        </p:nvSpPr>
        <p:spPr/>
        <p:txBody>
          <a:bodyPr/>
          <a:lstStyle>
            <a:lvl1pPr>
              <a:defRPr>
                <a:solidFill>
                  <a:schemeClr val="bg1"/>
                </a:solidFill>
                <a:latin typeface="微软雅黑" panose="020B0503020204020204" pitchFamily="34" charset="-122"/>
                <a:ea typeface="微软雅黑" panose="020B0503020204020204" pitchFamily="34" charset="-122"/>
              </a:defRPr>
            </a:lvl1pPr>
            <a:lvl2pPr>
              <a:defRPr>
                <a:solidFill>
                  <a:schemeClr val="bg1"/>
                </a:solidFill>
                <a:latin typeface="微软雅黑" panose="020B0503020204020204" pitchFamily="34" charset="-122"/>
                <a:ea typeface="微软雅黑" panose="020B0503020204020204" pitchFamily="34" charset="-122"/>
              </a:defRPr>
            </a:lvl2pPr>
            <a:lvl3pPr>
              <a:defRPr>
                <a:solidFill>
                  <a:schemeClr val="bg1"/>
                </a:solidFill>
                <a:latin typeface="微软雅黑" panose="020B0503020204020204" pitchFamily="34" charset="-122"/>
                <a:ea typeface="微软雅黑" panose="020B0503020204020204" pitchFamily="34" charset="-122"/>
              </a:defRPr>
            </a:lvl3pPr>
            <a:lvl4pPr>
              <a:defRPr>
                <a:solidFill>
                  <a:schemeClr val="bg1"/>
                </a:solidFill>
                <a:latin typeface="微软雅黑" panose="020B0503020204020204" pitchFamily="34" charset="-122"/>
                <a:ea typeface="微软雅黑" panose="020B0503020204020204" pitchFamily="34" charset="-122"/>
              </a:defRPr>
            </a:lvl4pPr>
            <a:lvl5pPr>
              <a:defRPr>
                <a:solidFill>
                  <a:schemeClr val="bg1"/>
                </a:solidFill>
                <a:latin typeface="微软雅黑" panose="020B0503020204020204" pitchFamily="34" charset="-122"/>
                <a:ea typeface="微软雅黑" panose="020B0503020204020204" pitchFamily="34" charset="-122"/>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lvl1pPr>
              <a:defRPr>
                <a:solidFill>
                  <a:schemeClr val="bg1"/>
                </a:solidFill>
                <a:latin typeface="微软雅黑" panose="020B0503020204020204" pitchFamily="34" charset="-122"/>
                <a:ea typeface="微软雅黑" panose="020B0503020204020204" pitchFamily="34" charset="-122"/>
              </a:defRPr>
            </a:lvl1pPr>
          </a:lstStyle>
          <a:p>
            <a:fld id="{8CC4434F-03A5-4819-8830-27C1C4176DAB}"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solidFill>
                  <a:schemeClr val="bg1"/>
                </a:solidFill>
                <a:latin typeface="微软雅黑" panose="020B0503020204020204" pitchFamily="34" charset="-122"/>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lvl1pPr>
              <a:defRPr>
                <a:solidFill>
                  <a:schemeClr val="bg1"/>
                </a:solidFill>
                <a:latin typeface="微软雅黑" panose="020B0503020204020204" pitchFamily="34" charset="-122"/>
                <a:ea typeface="微软雅黑" panose="020B0503020204020204" pitchFamily="34" charset="-122"/>
              </a:defRPr>
            </a:lvl1pPr>
          </a:lstStyle>
          <a:p>
            <a:fld id="{28BA9695-1F36-4142-9DFA-7CFE05553D72}"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CC4434F-03A5-4819-8830-27C1C4176D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8BA9695-1F36-4142-9DFA-7CFE05553D7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8CC4434F-03A5-4819-8830-27C1C4176DA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8BA9695-1F36-4142-9DFA-7CFE05553D7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8CC4434F-03A5-4819-8830-27C1C4176DA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8BA9695-1F36-4142-9DFA-7CFE05553D7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CC4434F-03A5-4819-8830-27C1C4176DA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8BA9695-1F36-4142-9DFA-7CFE05553D7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CC4434F-03A5-4819-8830-27C1C4176DA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8BA9695-1F36-4142-9DFA-7CFE05553D7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CC4434F-03A5-4819-8830-27C1C4176DA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8BA9695-1F36-4142-9DFA-7CFE05553D7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CC4434F-03A5-4819-8830-27C1C4176DA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8BA9695-1F36-4142-9DFA-7CFE05553D7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8" Type="http://schemas.openxmlformats.org/officeDocument/2006/relationships/theme" Target="../theme/theme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latin typeface="微软雅黑" panose="020B0503020204020204" pitchFamily="34" charset="-122"/>
                <a:ea typeface="微软雅黑" panose="020B0503020204020204" pitchFamily="34" charset="-122"/>
              </a:defRPr>
            </a:lvl1pPr>
          </a:lstStyle>
          <a:p>
            <a:fld id="{8CC4434F-03A5-4819-8830-27C1C4176DA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latin typeface="微软雅黑" panose="020B0503020204020204" pitchFamily="34" charset="-122"/>
                <a:ea typeface="微软雅黑" panose="020B0503020204020204" pitchFamily="34"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微软雅黑" panose="020B0503020204020204" pitchFamily="34" charset="-122"/>
                <a:ea typeface="微软雅黑" panose="020B0503020204020204" pitchFamily="34" charset="-122"/>
              </a:defRPr>
            </a:lvl1pPr>
          </a:lstStyle>
          <a:p>
            <a:fld id="{28BA9695-1F36-4142-9DFA-7CFE05553D72}" type="slidenum">
              <a:rPr lang="zh-CN" altLang="en-US" smtClean="0"/>
            </a:fld>
            <a:endParaRPr lang="zh-CN" altLang="en-US"/>
          </a:p>
        </p:txBody>
      </p:sp>
      <p:pic>
        <p:nvPicPr>
          <p:cNvPr id="7" name="图片 6" descr="图片1"/>
          <p:cNvPicPr>
            <a:picLocks noChangeAspect="1"/>
          </p:cNvPicPr>
          <p:nvPr userDrawn="1"/>
        </p:nvPicPr>
        <p:blipFill>
          <a:blip r:embed="rId13"/>
          <a:stretch>
            <a:fillRect/>
          </a:stretch>
        </p:blipFill>
        <p:spPr>
          <a:xfrm>
            <a:off x="-29210" y="-16510"/>
            <a:ext cx="12251055" cy="68910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tiff"/></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9" Type="http://schemas.openxmlformats.org/officeDocument/2006/relationships/image" Target="../media/image32.png"/><Relationship Id="rId8" Type="http://schemas.openxmlformats.org/officeDocument/2006/relationships/image" Target="../media/image31.svg"/><Relationship Id="rId7" Type="http://schemas.openxmlformats.org/officeDocument/2006/relationships/image" Target="../media/image30.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 Id="rId3" Type="http://schemas.openxmlformats.org/officeDocument/2006/relationships/image" Target="../media/image26.png"/><Relationship Id="rId2" Type="http://schemas.openxmlformats.org/officeDocument/2006/relationships/image" Target="../media/image25.svg"/><Relationship Id="rId18" Type="http://schemas.openxmlformats.org/officeDocument/2006/relationships/notesSlide" Target="../notesSlides/notesSlide3.xml"/><Relationship Id="rId17" Type="http://schemas.openxmlformats.org/officeDocument/2006/relationships/slideLayout" Target="../slideLayouts/slideLayout7.xml"/><Relationship Id="rId16" Type="http://schemas.openxmlformats.org/officeDocument/2006/relationships/image" Target="../media/image39.svg"/><Relationship Id="rId15" Type="http://schemas.openxmlformats.org/officeDocument/2006/relationships/image" Target="../media/image38.png"/><Relationship Id="rId14" Type="http://schemas.openxmlformats.org/officeDocument/2006/relationships/image" Target="../media/image37.svg"/><Relationship Id="rId13" Type="http://schemas.openxmlformats.org/officeDocument/2006/relationships/image" Target="../media/image36.png"/><Relationship Id="rId12" Type="http://schemas.openxmlformats.org/officeDocument/2006/relationships/image" Target="../media/image35.svg"/><Relationship Id="rId11" Type="http://schemas.openxmlformats.org/officeDocument/2006/relationships/image" Target="../media/image34.png"/><Relationship Id="rId10" Type="http://schemas.openxmlformats.org/officeDocument/2006/relationships/image" Target="../media/image33.svg"/><Relationship Id="rId1"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png"/></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48.png"/><Relationship Id="rId7" Type="http://schemas.openxmlformats.org/officeDocument/2006/relationships/image" Target="../media/image47.png"/><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jpeg"/><Relationship Id="rId3" Type="http://schemas.microsoft.com/office/2007/relationships/hdphoto" Target="../media/image43.wdp"/><Relationship Id="rId2" Type="http://schemas.openxmlformats.org/officeDocument/2006/relationships/image" Target="../media/image42.png"/><Relationship Id="rId1"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0.png"/><Relationship Id="rId1" Type="http://schemas.openxmlformats.org/officeDocument/2006/relationships/image" Target="../media/image49.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5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远程银行音视频平台业务交流"/>
          <p:cNvSpPr txBox="1"/>
          <p:nvPr/>
        </p:nvSpPr>
        <p:spPr>
          <a:xfrm>
            <a:off x="1910540" y="2309602"/>
            <a:ext cx="8072930" cy="768350"/>
          </a:xfrm>
          <a:prstGeom prst="rect">
            <a:avLst/>
          </a:prstGeom>
          <a:ln w="12700">
            <a:miter lim="400000"/>
          </a:ln>
        </p:spPr>
        <p:txBody>
          <a:bodyPr wrap="square" lIns="45719" rIns="45719">
            <a:spAutoFit/>
          </a:bodyPr>
          <a:lstStyle>
            <a:lvl1pPr>
              <a:defRPr sz="8000">
                <a:solidFill>
                  <a:srgbClr val="FFFFFF"/>
                </a:solidFill>
                <a:latin typeface="Helvetica"/>
                <a:ea typeface="Helvetica"/>
                <a:cs typeface="Helvetica"/>
                <a:sym typeface="Helvetica"/>
              </a:defRPr>
            </a:lvl1pPr>
          </a:lstStyle>
          <a:p>
            <a:pPr algn="ctr"/>
            <a:r>
              <a:rPr lang="zh-CN" altLang="en-US" sz="4400" dirty="0">
                <a:latin typeface="微软雅黑" panose="020B0503020204020204" pitchFamily="34" charset="-122"/>
                <a:ea typeface="微软雅黑" panose="020B0503020204020204" pitchFamily="34" charset="-122"/>
              </a:rPr>
              <a:t>视频解决方案（金融行业）</a:t>
            </a:r>
            <a:endParaRPr lang="zh-CN" altLang="en-US" sz="44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4391770" y="3483690"/>
            <a:ext cx="2844800" cy="93218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pPr>
            <a:r>
              <a:rPr kumimoji="0" lang="en-US" altLang="zh-CN" sz="1800" i="0" u="none" strike="noStrike" cap="none" spc="0" normalizeH="0" baseline="0" dirty="0">
                <a:ln>
                  <a:noFill/>
                </a:ln>
                <a:solidFill>
                  <a:schemeClr val="bg1">
                    <a:lumMod val="95000"/>
                  </a:schemeClr>
                </a:solidFill>
                <a:effectLst/>
                <a:uFillTx/>
                <a:latin typeface="微软雅黑" panose="020B0503020204020204" pitchFamily="34" charset="-122"/>
                <a:ea typeface="微软雅黑" panose="020B0503020204020204" pitchFamily="34" charset="-122"/>
                <a:sym typeface="Trebuchet MS" panose="020B0603020202020204"/>
              </a:rPr>
              <a:t>V1.0</a:t>
            </a:r>
            <a:endParaRPr kumimoji="0" lang="zh-CN" sz="1800" i="0" u="none" strike="noStrike" cap="none" spc="0" normalizeH="0" baseline="0" dirty="0">
              <a:ln>
                <a:noFill/>
              </a:ln>
              <a:solidFill>
                <a:schemeClr val="bg1">
                  <a:lumMod val="95000"/>
                </a:schemeClr>
              </a:solidFill>
              <a:effectLst/>
              <a:uFillTx/>
              <a:latin typeface="微软雅黑" panose="020B0503020204020204" pitchFamily="34" charset="-122"/>
              <a:ea typeface="微软雅黑" panose="020B0503020204020204" pitchFamily="34" charset="-122"/>
              <a:sym typeface="Trebuchet MS" panose="020B0603020202020204"/>
            </a:endParaRPr>
          </a:p>
          <a:p>
            <a:pPr marL="0" marR="0" indent="0" algn="ctr" defTabSz="914400" rtl="0" fontAlgn="auto" latinLnBrk="0" hangingPunct="0">
              <a:lnSpc>
                <a:spcPct val="100000"/>
              </a:lnSpc>
              <a:spcBef>
                <a:spcPts val="0"/>
              </a:spcBef>
              <a:spcAft>
                <a:spcPts val="0"/>
              </a:spcAft>
              <a:buClrTx/>
              <a:buSzTx/>
              <a:buFontTx/>
              <a:buNone/>
            </a:pPr>
            <a:r>
              <a:rPr kumimoji="0" lang="zh-CN" sz="1800" i="0" u="none" strike="noStrike" cap="none" spc="0" normalizeH="0" baseline="0" dirty="0">
                <a:ln>
                  <a:noFill/>
                </a:ln>
                <a:solidFill>
                  <a:schemeClr val="bg1">
                    <a:lumMod val="95000"/>
                  </a:schemeClr>
                </a:solidFill>
                <a:effectLst/>
                <a:uFillTx/>
                <a:latin typeface="微软雅黑" panose="020B0503020204020204" pitchFamily="34" charset="-122"/>
                <a:ea typeface="微软雅黑" panose="020B0503020204020204" pitchFamily="34" charset="-122"/>
                <a:sym typeface="Trebuchet MS" panose="020B0603020202020204"/>
              </a:rPr>
              <a:t>杭州叁体网络科技有限公司</a:t>
            </a:r>
            <a:endParaRPr kumimoji="0" lang="zh-CN" sz="1800" i="0" u="none" strike="noStrike" cap="none" spc="0" normalizeH="0" baseline="0" dirty="0">
              <a:ln>
                <a:noFill/>
              </a:ln>
              <a:solidFill>
                <a:schemeClr val="bg1">
                  <a:lumMod val="95000"/>
                </a:schemeClr>
              </a:solidFill>
              <a:effectLst/>
              <a:uFillTx/>
              <a:latin typeface="微软雅黑" panose="020B0503020204020204" pitchFamily="34" charset="-122"/>
              <a:ea typeface="微软雅黑" panose="020B0503020204020204" pitchFamily="34" charset="-122"/>
              <a:sym typeface="Trebuchet MS" panose="020B0603020202020204"/>
            </a:endParaRPr>
          </a:p>
          <a:p>
            <a:pPr marL="0" marR="0" indent="0" algn="ctr" defTabSz="914400" rtl="0" fontAlgn="auto" latinLnBrk="0" hangingPunct="0">
              <a:lnSpc>
                <a:spcPct val="100000"/>
              </a:lnSpc>
              <a:spcBef>
                <a:spcPts val="0"/>
              </a:spcBef>
              <a:spcAft>
                <a:spcPts val="0"/>
              </a:spcAft>
              <a:buClrTx/>
              <a:buSzTx/>
              <a:buFontTx/>
              <a:buNone/>
            </a:pPr>
            <a:r>
              <a:rPr kumimoji="0" lang="en-US" altLang="zh-CN" sz="1800" i="0" u="none" strike="noStrike" cap="none" spc="0" normalizeH="0" baseline="0" dirty="0">
                <a:ln>
                  <a:noFill/>
                </a:ln>
                <a:solidFill>
                  <a:schemeClr val="bg1">
                    <a:lumMod val="95000"/>
                  </a:schemeClr>
                </a:solidFill>
                <a:effectLst/>
                <a:uFillTx/>
                <a:latin typeface="微软雅黑" panose="020B0503020204020204" pitchFamily="34" charset="-122"/>
                <a:ea typeface="微软雅黑" panose="020B0503020204020204" pitchFamily="34" charset="-122"/>
                <a:sym typeface="Trebuchet MS" panose="020B0603020202020204"/>
              </a:rPr>
              <a:t>2020/08</a:t>
            </a:r>
            <a:endParaRPr kumimoji="0" lang="en-US" altLang="zh-CN" sz="1800" i="0" u="none" strike="noStrike" cap="none" spc="0" normalizeH="0" baseline="0" dirty="0">
              <a:ln>
                <a:noFill/>
              </a:ln>
              <a:solidFill>
                <a:schemeClr val="bg1">
                  <a:lumMod val="95000"/>
                </a:schemeClr>
              </a:solidFill>
              <a:effectLst/>
              <a:uFillTx/>
              <a:latin typeface="微软雅黑" panose="020B0503020204020204" pitchFamily="34" charset="-122"/>
              <a:ea typeface="微软雅黑" panose="020B0503020204020204" pitchFamily="34" charset="-122"/>
              <a:sym typeface="Trebuchet MS" panose="020B060302020202020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未标题-2-恢复的"/>
          <p:cNvPicPr>
            <a:picLocks noChangeAspect="1"/>
          </p:cNvPicPr>
          <p:nvPr/>
        </p:nvPicPr>
        <p:blipFill>
          <a:blip r:embed="rId1"/>
          <a:srcRect b="40486"/>
          <a:stretch>
            <a:fillRect/>
          </a:stretch>
        </p:blipFill>
        <p:spPr>
          <a:xfrm>
            <a:off x="1179830" y="3881120"/>
            <a:ext cx="7923530" cy="2828290"/>
          </a:xfrm>
          <a:prstGeom prst="rect">
            <a:avLst/>
          </a:prstGeom>
        </p:spPr>
      </p:pic>
      <p:pic>
        <p:nvPicPr>
          <p:cNvPr id="3" name="图片 2" descr="未标题-1-恢复的"/>
          <p:cNvPicPr>
            <a:picLocks noChangeAspect="1"/>
          </p:cNvPicPr>
          <p:nvPr/>
        </p:nvPicPr>
        <p:blipFill>
          <a:blip r:embed="rId2"/>
          <a:srcRect t="50669"/>
          <a:stretch>
            <a:fillRect/>
          </a:stretch>
        </p:blipFill>
        <p:spPr>
          <a:xfrm>
            <a:off x="1143000" y="1845945"/>
            <a:ext cx="8082915" cy="2392045"/>
          </a:xfrm>
          <a:prstGeom prst="rect">
            <a:avLst/>
          </a:prstGeom>
        </p:spPr>
      </p:pic>
      <p:pic>
        <p:nvPicPr>
          <p:cNvPr id="34" name="图片 33" descr="未标题-2"/>
          <p:cNvPicPr>
            <a:picLocks noChangeAspect="1"/>
          </p:cNvPicPr>
          <p:nvPr/>
        </p:nvPicPr>
        <p:blipFill>
          <a:blip r:embed="rId3"/>
          <a:srcRect r="20378"/>
          <a:stretch>
            <a:fillRect/>
          </a:stretch>
        </p:blipFill>
        <p:spPr>
          <a:xfrm>
            <a:off x="4796155" y="427990"/>
            <a:ext cx="6145530" cy="4629785"/>
          </a:xfrm>
          <a:prstGeom prst="rect">
            <a:avLst/>
          </a:prstGeom>
        </p:spPr>
      </p:pic>
      <p:pic>
        <p:nvPicPr>
          <p:cNvPr id="18" name="图片 17" descr="未标题-1"/>
          <p:cNvPicPr>
            <a:picLocks noChangeAspect="1"/>
          </p:cNvPicPr>
          <p:nvPr/>
        </p:nvPicPr>
        <p:blipFill>
          <a:blip r:embed="rId4"/>
          <a:srcRect l="25985"/>
          <a:stretch>
            <a:fillRect/>
          </a:stretch>
        </p:blipFill>
        <p:spPr>
          <a:xfrm>
            <a:off x="3187065" y="1652905"/>
            <a:ext cx="5905500" cy="4785360"/>
          </a:xfrm>
          <a:prstGeom prst="rect">
            <a:avLst/>
          </a:prstGeom>
        </p:spPr>
      </p:pic>
      <p:sp>
        <p:nvSpPr>
          <p:cNvPr id="6" name="标题 1"/>
          <p:cNvSpPr>
            <a:spLocks noGrp="1"/>
          </p:cNvSpPr>
          <p:nvPr/>
        </p:nvSpPr>
        <p:spPr>
          <a:xfrm>
            <a:off x="285750" y="9556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微软雅黑" panose="020B0503020204020204" pitchFamily="34" charset="-122"/>
                <a:ea typeface="微软雅黑" panose="020B0503020204020204" pitchFamily="34" charset="-122"/>
                <a:cs typeface="+mj-cs"/>
              </a:defRPr>
            </a:lvl1pPr>
          </a:lstStyle>
          <a:p>
            <a:r>
              <a:rPr lang="en-US" altLang="zh-CN" sz="3200" dirty="0"/>
              <a:t>SDK</a:t>
            </a:r>
            <a:r>
              <a:rPr lang="zh-CN" altLang="en-US" sz="3200" dirty="0"/>
              <a:t>功能</a:t>
            </a:r>
            <a:endParaRPr lang="zh-CN" altLang="en-US" sz="3200" dirty="0"/>
          </a:p>
        </p:txBody>
      </p:sp>
      <p:sp>
        <p:nvSpPr>
          <p:cNvPr id="9" name="文本框 8"/>
          <p:cNvSpPr txBox="1"/>
          <p:nvPr/>
        </p:nvSpPr>
        <p:spPr>
          <a:xfrm>
            <a:off x="986790" y="3305830"/>
            <a:ext cx="2056130" cy="523220"/>
          </a:xfrm>
          <a:prstGeom prst="rect">
            <a:avLst/>
          </a:prstGeom>
          <a:noFill/>
        </p:spPr>
        <p:txBody>
          <a:bodyPr wrap="square" rtlCol="0">
            <a:spAutoFit/>
          </a:bodyPr>
          <a:lstStyle/>
          <a:p>
            <a:pPr algn="ctr"/>
            <a:r>
              <a:rPr lang="zh-CN" altLang="en-US" sz="2800" b="1" dirty="0">
                <a:solidFill>
                  <a:srgbClr val="FF6203"/>
                </a:solidFill>
                <a:latin typeface="微软雅黑" panose="020B0503020204020204" pitchFamily="34" charset="-122"/>
                <a:ea typeface="微软雅黑" panose="020B0503020204020204" pitchFamily="34" charset="-122"/>
                <a:sym typeface="+mn-ea"/>
              </a:rPr>
              <a:t>视频直播</a:t>
            </a:r>
            <a:endParaRPr lang="zh-CN" altLang="en-US" sz="2800" b="1" dirty="0">
              <a:solidFill>
                <a:srgbClr val="FF6203"/>
              </a:solidFill>
              <a:latin typeface="微软雅黑" panose="020B0503020204020204" pitchFamily="34" charset="-122"/>
              <a:ea typeface="微软雅黑" panose="020B0503020204020204" pitchFamily="34" charset="-122"/>
              <a:sym typeface="+mn-ea"/>
            </a:endParaRPr>
          </a:p>
        </p:txBody>
      </p:sp>
      <p:sp>
        <p:nvSpPr>
          <p:cNvPr id="19" name="文本框 18"/>
          <p:cNvSpPr txBox="1"/>
          <p:nvPr/>
        </p:nvSpPr>
        <p:spPr>
          <a:xfrm>
            <a:off x="1380490" y="5614670"/>
            <a:ext cx="1660525"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文字聊天</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20" name="文本框 19"/>
          <p:cNvSpPr txBox="1"/>
          <p:nvPr/>
        </p:nvSpPr>
        <p:spPr>
          <a:xfrm>
            <a:off x="3428365" y="3378200"/>
            <a:ext cx="1660525"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音频互动</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21" name="文本框 20"/>
          <p:cNvSpPr txBox="1"/>
          <p:nvPr/>
        </p:nvSpPr>
        <p:spPr>
          <a:xfrm>
            <a:off x="5466715" y="3378200"/>
            <a:ext cx="1660525"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视频互动</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22" name="文本框 21"/>
          <p:cNvSpPr txBox="1"/>
          <p:nvPr/>
        </p:nvSpPr>
        <p:spPr>
          <a:xfrm>
            <a:off x="7488555" y="3378200"/>
            <a:ext cx="1660525" cy="398780"/>
          </a:xfrm>
          <a:prstGeom prst="rect">
            <a:avLst/>
          </a:prstGeom>
          <a:noFill/>
        </p:spPr>
        <p:txBody>
          <a:bodyPr wrap="square" rtlCol="0">
            <a:spAutoFit/>
          </a:bodyPr>
          <a:lstStyle/>
          <a:p>
            <a:r>
              <a:rPr lang="zh-CN" altLang="en-US" sz="2000">
                <a:solidFill>
                  <a:schemeClr val="bg1"/>
                </a:solidFill>
                <a:latin typeface="微软雅黑" panose="020B0503020204020204" pitchFamily="34" charset="-122"/>
                <a:ea typeface="微软雅黑" panose="020B0503020204020204" pitchFamily="34" charset="-122"/>
                <a:sym typeface="+mn-ea"/>
              </a:rPr>
              <a:t>白板批注</a:t>
            </a:r>
            <a:endParaRPr lang="zh-CN" altLang="en-US" sz="2000">
              <a:solidFill>
                <a:schemeClr val="bg1"/>
              </a:solidFill>
              <a:latin typeface="微软雅黑" panose="020B0503020204020204" pitchFamily="34" charset="-122"/>
              <a:ea typeface="微软雅黑" panose="020B0503020204020204" pitchFamily="34" charset="-122"/>
              <a:sym typeface="+mn-ea"/>
            </a:endParaRPr>
          </a:p>
        </p:txBody>
      </p:sp>
      <p:sp>
        <p:nvSpPr>
          <p:cNvPr id="23" name="文本框 22"/>
          <p:cNvSpPr txBox="1"/>
          <p:nvPr/>
        </p:nvSpPr>
        <p:spPr>
          <a:xfrm>
            <a:off x="3399790" y="5630545"/>
            <a:ext cx="1660525"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桌面共享</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24" name="文本框 23"/>
          <p:cNvSpPr txBox="1"/>
          <p:nvPr/>
        </p:nvSpPr>
        <p:spPr>
          <a:xfrm>
            <a:off x="5374005" y="5630545"/>
            <a:ext cx="1962785"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音视频录制</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25" name="文本框 24"/>
          <p:cNvSpPr txBox="1"/>
          <p:nvPr/>
        </p:nvSpPr>
        <p:spPr>
          <a:xfrm>
            <a:off x="7579360" y="5614670"/>
            <a:ext cx="1962785"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sym typeface="+mn-ea"/>
              </a:rPr>
              <a:t>控制功能</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27" name="文本框 26"/>
          <p:cNvSpPr txBox="1"/>
          <p:nvPr/>
        </p:nvSpPr>
        <p:spPr>
          <a:xfrm>
            <a:off x="9432290" y="3378200"/>
            <a:ext cx="1660525" cy="398780"/>
          </a:xfrm>
          <a:prstGeom prst="rect">
            <a:avLst/>
          </a:prstGeom>
          <a:noFill/>
        </p:spPr>
        <p:txBody>
          <a:bodyPr wrap="square" rtlCol="0">
            <a:spAutoFit/>
          </a:bodyPr>
          <a:lstStyle/>
          <a:p>
            <a:r>
              <a:rPr lang="zh-CN" altLang="en-US" sz="2000">
                <a:solidFill>
                  <a:schemeClr val="bg1"/>
                </a:solidFill>
                <a:latin typeface="微软雅黑" panose="020B0503020204020204" pitchFamily="34" charset="-122"/>
                <a:ea typeface="微软雅黑" panose="020B0503020204020204" pitchFamily="34" charset="-122"/>
                <a:sym typeface="+mn-ea"/>
              </a:rPr>
              <a:t>动态码流</a:t>
            </a:r>
            <a:endParaRPr lang="zh-CN" altLang="en-US" sz="2000">
              <a:solidFill>
                <a:schemeClr val="bg1"/>
              </a:solidFill>
              <a:latin typeface="微软雅黑" panose="020B0503020204020204" pitchFamily="34" charset="-122"/>
              <a:ea typeface="微软雅黑" panose="020B0503020204020204" pitchFamily="34" charset="-122"/>
              <a:sym typeface="+mn-ea"/>
            </a:endParaRPr>
          </a:p>
        </p:txBody>
      </p:sp>
      <p:sp>
        <p:nvSpPr>
          <p:cNvPr id="30" name="文本框 29"/>
          <p:cNvSpPr txBox="1"/>
          <p:nvPr/>
        </p:nvSpPr>
        <p:spPr>
          <a:xfrm>
            <a:off x="9802495" y="5614670"/>
            <a:ext cx="1009015" cy="706755"/>
          </a:xfrm>
          <a:prstGeom prst="rect">
            <a:avLst/>
          </a:prstGeom>
          <a:noFill/>
        </p:spPr>
        <p:txBody>
          <a:bodyPr wrap="squar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sym typeface="+mn-ea"/>
              </a:rPr>
              <a:t>·····</a:t>
            </a:r>
            <a:endParaRPr lang="en-US" altLang="zh-CN" sz="2000" dirty="0">
              <a:solidFill>
                <a:schemeClr val="bg1"/>
              </a:solidFill>
              <a:latin typeface="微软雅黑" panose="020B0503020204020204" pitchFamily="34" charset="-122"/>
              <a:ea typeface="微软雅黑" panose="020B0503020204020204" pitchFamily="34" charset="-122"/>
              <a:sym typeface="+mn-ea"/>
            </a:endParaRPr>
          </a:p>
          <a:p>
            <a:endParaRPr lang="en-US" altLang="zh-CN" sz="2000" dirty="0">
              <a:solidFill>
                <a:schemeClr val="bg1"/>
              </a:solidFill>
              <a:latin typeface="微软雅黑" panose="020B0503020204020204" pitchFamily="34" charset="-122"/>
              <a:ea typeface="微软雅黑" panose="020B0503020204020204" pitchFamily="34" charset="-122"/>
              <a:sym typeface="+mn-ea"/>
            </a:endParaRPr>
          </a:p>
        </p:txBody>
      </p:sp>
      <p:pic>
        <p:nvPicPr>
          <p:cNvPr id="2" name="图片 1" descr="更多"/>
          <p:cNvPicPr>
            <a:picLocks noChangeAspect="1"/>
          </p:cNvPicPr>
          <p:nvPr/>
        </p:nvPicPr>
        <p:blipFill>
          <a:blip r:embed="rId5"/>
          <a:stretch>
            <a:fillRect/>
          </a:stretch>
        </p:blipFill>
        <p:spPr>
          <a:xfrm>
            <a:off x="9320530" y="4064000"/>
            <a:ext cx="1480820" cy="14808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1"/>
          <a:stretch>
            <a:fillRect/>
          </a:stretch>
        </p:blipFill>
        <p:spPr>
          <a:xfrm>
            <a:off x="0" y="24393"/>
            <a:ext cx="12192000" cy="6808796"/>
          </a:xfrm>
          <a:prstGeom prst="rect">
            <a:avLst/>
          </a:prstGeom>
          <a:solidFill>
            <a:srgbClr val="E76906"/>
          </a:solidFill>
        </p:spPr>
      </p:pic>
      <p:sp>
        <p:nvSpPr>
          <p:cNvPr id="7" name="文本框 6"/>
          <p:cNvSpPr txBox="1"/>
          <p:nvPr/>
        </p:nvSpPr>
        <p:spPr>
          <a:xfrm>
            <a:off x="1941901" y="1451827"/>
            <a:ext cx="1294515" cy="369332"/>
          </a:xfrm>
          <a:prstGeom prst="rect">
            <a:avLst/>
          </a:prstGeom>
          <a:noFill/>
        </p:spPr>
        <p:txBody>
          <a:bodyPr wrap="square" rtlCol="0">
            <a:spAutoFit/>
          </a:bodyPr>
          <a:lstStyle/>
          <a:p>
            <a:r>
              <a:rPr kumimoji="1" lang="en-US" altLang="zh-CN" dirty="0" err="1">
                <a:solidFill>
                  <a:schemeClr val="bg1"/>
                </a:solidFill>
                <a:latin typeface="微软雅黑" panose="020B0503020204020204" pitchFamily="34" charset="-122"/>
                <a:ea typeface="微软雅黑" panose="020B0503020204020204" pitchFamily="34" charset="-122"/>
              </a:rPr>
              <a:t>ios</a:t>
            </a:r>
            <a:r>
              <a:rPr kumimoji="1" lang="zh-CN" altLang="en-US" dirty="0">
                <a:solidFill>
                  <a:schemeClr val="bg1"/>
                </a:solidFill>
                <a:latin typeface="微软雅黑" panose="020B0503020204020204" pitchFamily="34" charset="-122"/>
                <a:ea typeface="微软雅黑" panose="020B0503020204020204" pitchFamily="34" charset="-122"/>
              </a:rPr>
              <a:t> </a:t>
            </a:r>
            <a:r>
              <a:rPr kumimoji="1" lang="en-US" altLang="zh-CN" dirty="0">
                <a:solidFill>
                  <a:schemeClr val="bg1"/>
                </a:solidFill>
                <a:latin typeface="微软雅黑" panose="020B0503020204020204" pitchFamily="34" charset="-122"/>
                <a:ea typeface="微软雅黑" panose="020B0503020204020204" pitchFamily="34" charset="-122"/>
              </a:rPr>
              <a:t>Client</a:t>
            </a:r>
            <a:endParaRPr kumimoji="1" lang="zh-CN" altLang="en-US"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559841" y="5108442"/>
            <a:ext cx="2002554" cy="369332"/>
          </a:xfrm>
          <a:prstGeom prst="rect">
            <a:avLst/>
          </a:prstGeom>
          <a:noFill/>
        </p:spPr>
        <p:txBody>
          <a:bodyPr wrap="square" rtlCol="0">
            <a:spAutoFit/>
          </a:bodyPr>
          <a:lstStyle/>
          <a:p>
            <a:r>
              <a:rPr kumimoji="1" lang="en-US" altLang="zh-CN" dirty="0">
                <a:solidFill>
                  <a:schemeClr val="bg1"/>
                </a:solidFill>
                <a:latin typeface="微软雅黑" panose="020B0503020204020204" pitchFamily="34" charset="-122"/>
                <a:ea typeface="微软雅黑" panose="020B0503020204020204" pitchFamily="34" charset="-122"/>
              </a:rPr>
              <a:t>Android</a:t>
            </a:r>
            <a:r>
              <a:rPr kumimoji="1" lang="zh-CN" altLang="en-US" dirty="0">
                <a:solidFill>
                  <a:schemeClr val="bg1"/>
                </a:solidFill>
                <a:latin typeface="微软雅黑" panose="020B0503020204020204" pitchFamily="34" charset="-122"/>
                <a:ea typeface="微软雅黑" panose="020B0503020204020204" pitchFamily="34" charset="-122"/>
              </a:rPr>
              <a:t> </a:t>
            </a:r>
            <a:r>
              <a:rPr kumimoji="1" lang="en-US" altLang="zh-CN" dirty="0">
                <a:solidFill>
                  <a:schemeClr val="bg1"/>
                </a:solidFill>
                <a:latin typeface="微软雅黑" panose="020B0503020204020204" pitchFamily="34" charset="-122"/>
                <a:ea typeface="微软雅黑" panose="020B0503020204020204" pitchFamily="34" charset="-122"/>
              </a:rPr>
              <a:t>Client</a:t>
            </a:r>
            <a:endParaRPr kumimoji="1" lang="zh-CN" altLang="en-US"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219730" y="6065509"/>
            <a:ext cx="1698552" cy="369332"/>
          </a:xfrm>
          <a:prstGeom prst="rect">
            <a:avLst/>
          </a:prstGeom>
          <a:noFill/>
        </p:spPr>
        <p:txBody>
          <a:bodyPr wrap="square" rtlCol="0">
            <a:spAutoFit/>
          </a:bodyPr>
          <a:lstStyle/>
          <a:p>
            <a:r>
              <a:rPr kumimoji="1" lang="zh-CN" altLang="en-US" dirty="0">
                <a:solidFill>
                  <a:schemeClr val="bg1"/>
                </a:solidFill>
                <a:latin typeface="微软雅黑" panose="020B0503020204020204" pitchFamily="34" charset="-122"/>
                <a:ea typeface="微软雅黑" panose="020B0503020204020204" pitchFamily="34" charset="-122"/>
              </a:rPr>
              <a:t>浏览器 </a:t>
            </a:r>
            <a:r>
              <a:rPr kumimoji="1" lang="en-US" altLang="zh-CN" dirty="0">
                <a:solidFill>
                  <a:schemeClr val="bg1"/>
                </a:solidFill>
                <a:latin typeface="微软雅黑" panose="020B0503020204020204" pitchFamily="34" charset="-122"/>
                <a:ea typeface="微软雅黑" panose="020B0503020204020204" pitchFamily="34" charset="-122"/>
              </a:rPr>
              <a:t>Client</a:t>
            </a:r>
            <a:endParaRPr kumimoji="1" lang="zh-CN" altLang="en-US"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4078922" y="6180637"/>
            <a:ext cx="2555576" cy="369332"/>
          </a:xfrm>
          <a:prstGeom prst="rect">
            <a:avLst/>
          </a:prstGeom>
          <a:noFill/>
        </p:spPr>
        <p:txBody>
          <a:bodyPr wrap="square" rtlCol="0">
            <a:spAutoFit/>
          </a:bodyPr>
          <a:lstStyle/>
          <a:p>
            <a:r>
              <a:rPr kumimoji="1" lang="en-US" altLang="zh-CN" dirty="0">
                <a:solidFill>
                  <a:schemeClr val="bg1"/>
                </a:solidFill>
                <a:latin typeface="微软雅黑" panose="020B0503020204020204" pitchFamily="34" charset="-122"/>
                <a:ea typeface="微软雅黑" panose="020B0503020204020204" pitchFamily="34" charset="-122"/>
              </a:rPr>
              <a:t>Windows</a:t>
            </a:r>
            <a:r>
              <a:rPr kumimoji="1" lang="zh-CN" altLang="en-US" dirty="0">
                <a:solidFill>
                  <a:schemeClr val="bg1"/>
                </a:solidFill>
                <a:latin typeface="微软雅黑" panose="020B0503020204020204" pitchFamily="34" charset="-122"/>
                <a:ea typeface="微软雅黑" panose="020B0503020204020204" pitchFamily="34" charset="-122"/>
              </a:rPr>
              <a:t> </a:t>
            </a:r>
            <a:r>
              <a:rPr kumimoji="1" lang="en-US" altLang="zh-CN" dirty="0">
                <a:solidFill>
                  <a:schemeClr val="bg1"/>
                </a:solidFill>
                <a:latin typeface="微软雅黑" panose="020B0503020204020204" pitchFamily="34" charset="-122"/>
                <a:ea typeface="微软雅黑" panose="020B0503020204020204" pitchFamily="34" charset="-122"/>
              </a:rPr>
              <a:t>Client</a:t>
            </a:r>
            <a:endParaRPr kumimoji="1" lang="zh-CN" altLang="en-US"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7394815" y="1090152"/>
            <a:ext cx="2145120" cy="369332"/>
          </a:xfrm>
          <a:prstGeom prst="rect">
            <a:avLst/>
          </a:prstGeom>
          <a:noFill/>
        </p:spPr>
        <p:txBody>
          <a:bodyPr wrap="square" rtlCol="0">
            <a:spAutoFit/>
          </a:bodyPr>
          <a:lstStyle/>
          <a:p>
            <a:r>
              <a:rPr kumimoji="1" lang="zh-CN" altLang="en-US" dirty="0">
                <a:solidFill>
                  <a:schemeClr val="bg1"/>
                </a:solidFill>
                <a:latin typeface="微软雅黑" panose="020B0503020204020204" pitchFamily="34" charset="-122"/>
                <a:ea typeface="微软雅黑" panose="020B0503020204020204" pitchFamily="34" charset="-122"/>
              </a:rPr>
              <a:t>嵌入式</a:t>
            </a:r>
            <a:r>
              <a:rPr kumimoji="1" lang="en-US" altLang="zh-CN" dirty="0">
                <a:solidFill>
                  <a:schemeClr val="bg1"/>
                </a:solidFill>
                <a:latin typeface="微软雅黑" panose="020B0503020204020204" pitchFamily="34" charset="-122"/>
                <a:ea typeface="微软雅黑" panose="020B0503020204020204" pitchFamily="34" charset="-122"/>
              </a:rPr>
              <a:t>Linux</a:t>
            </a:r>
            <a:r>
              <a:rPr kumimoji="1" lang="zh-CN" altLang="en-US" dirty="0">
                <a:solidFill>
                  <a:schemeClr val="bg1"/>
                </a:solidFill>
                <a:latin typeface="微软雅黑" panose="020B0503020204020204" pitchFamily="34" charset="-122"/>
                <a:ea typeface="微软雅黑" panose="020B0503020204020204" pitchFamily="34" charset="-122"/>
              </a:rPr>
              <a:t> </a:t>
            </a:r>
            <a:r>
              <a:rPr kumimoji="1" lang="en-US" altLang="zh-CN" dirty="0">
                <a:solidFill>
                  <a:schemeClr val="bg1"/>
                </a:solidFill>
                <a:latin typeface="微软雅黑" panose="020B0503020204020204" pitchFamily="34" charset="-122"/>
                <a:ea typeface="微软雅黑" panose="020B0503020204020204" pitchFamily="34" charset="-122"/>
              </a:rPr>
              <a:t>Client</a:t>
            </a:r>
            <a:endParaRPr kumimoji="1" lang="zh-CN" altLang="en-US"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8404605" y="4153017"/>
            <a:ext cx="2036578" cy="369332"/>
          </a:xfrm>
          <a:prstGeom prst="rect">
            <a:avLst/>
          </a:prstGeom>
          <a:noFill/>
        </p:spPr>
        <p:txBody>
          <a:bodyPr wrap="square" rtlCol="0">
            <a:spAutoFit/>
          </a:bodyPr>
          <a:lstStyle/>
          <a:p>
            <a:r>
              <a:rPr kumimoji="1" lang="zh-CN" altLang="en-US" dirty="0">
                <a:solidFill>
                  <a:schemeClr val="bg1"/>
                </a:solidFill>
                <a:latin typeface="微软雅黑" panose="020B0503020204020204" pitchFamily="34" charset="-122"/>
                <a:ea typeface="微软雅黑" panose="020B0503020204020204" pitchFamily="34" charset="-122"/>
              </a:rPr>
              <a:t>微信小程序 </a:t>
            </a:r>
            <a:r>
              <a:rPr kumimoji="1" lang="en-US" altLang="zh-CN" dirty="0">
                <a:solidFill>
                  <a:schemeClr val="bg1"/>
                </a:solidFill>
                <a:latin typeface="微软雅黑" panose="020B0503020204020204" pitchFamily="34" charset="-122"/>
                <a:ea typeface="微软雅黑" panose="020B0503020204020204" pitchFamily="34" charset="-122"/>
              </a:rPr>
              <a:t>Client</a:t>
            </a:r>
            <a:endParaRPr kumimoji="1" lang="zh-CN" altLang="en-US"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814181" y="1848506"/>
            <a:ext cx="1493875" cy="964559"/>
          </a:xfrm>
          <a:prstGeom prst="rect">
            <a:avLst/>
          </a:prstGeom>
          <a:noFill/>
          <a:ln w="38100">
            <a:solidFill>
              <a:srgbClr val="E769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矩形 22"/>
          <p:cNvSpPr/>
          <p:nvPr/>
        </p:nvSpPr>
        <p:spPr>
          <a:xfrm>
            <a:off x="4976463" y="1244865"/>
            <a:ext cx="1493875" cy="964559"/>
          </a:xfrm>
          <a:prstGeom prst="rect">
            <a:avLst/>
          </a:prstGeom>
          <a:noFill/>
          <a:ln w="38100">
            <a:solidFill>
              <a:srgbClr val="E769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矩形 24"/>
          <p:cNvSpPr/>
          <p:nvPr/>
        </p:nvSpPr>
        <p:spPr>
          <a:xfrm>
            <a:off x="7663563" y="1489863"/>
            <a:ext cx="1493875" cy="964559"/>
          </a:xfrm>
          <a:prstGeom prst="rect">
            <a:avLst/>
          </a:prstGeom>
          <a:noFill/>
          <a:ln w="38100">
            <a:solidFill>
              <a:srgbClr val="E769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矩形 26"/>
          <p:cNvSpPr/>
          <p:nvPr/>
        </p:nvSpPr>
        <p:spPr>
          <a:xfrm>
            <a:off x="8621629" y="3164770"/>
            <a:ext cx="1493875" cy="964559"/>
          </a:xfrm>
          <a:prstGeom prst="rect">
            <a:avLst/>
          </a:prstGeom>
          <a:noFill/>
          <a:ln w="38100">
            <a:solidFill>
              <a:srgbClr val="E769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矩形 28"/>
          <p:cNvSpPr/>
          <p:nvPr/>
        </p:nvSpPr>
        <p:spPr>
          <a:xfrm>
            <a:off x="7180345" y="5052806"/>
            <a:ext cx="1493875" cy="964559"/>
          </a:xfrm>
          <a:prstGeom prst="rect">
            <a:avLst/>
          </a:prstGeom>
          <a:noFill/>
          <a:ln w="38100">
            <a:solidFill>
              <a:srgbClr val="E769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矩形 30"/>
          <p:cNvSpPr/>
          <p:nvPr/>
        </p:nvSpPr>
        <p:spPr>
          <a:xfrm>
            <a:off x="4236304" y="5212257"/>
            <a:ext cx="1493875" cy="964559"/>
          </a:xfrm>
          <a:prstGeom prst="rect">
            <a:avLst/>
          </a:prstGeom>
          <a:noFill/>
          <a:ln w="38100">
            <a:solidFill>
              <a:srgbClr val="E769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2" name="椭圆 31"/>
          <p:cNvSpPr/>
          <p:nvPr/>
        </p:nvSpPr>
        <p:spPr>
          <a:xfrm>
            <a:off x="2002584" y="4359522"/>
            <a:ext cx="795161" cy="47573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dirty="0">
                <a:latin typeface="微软雅黑" panose="020B0503020204020204" pitchFamily="34" charset="-122"/>
                <a:ea typeface="微软雅黑" panose="020B0503020204020204" pitchFamily="34" charset="-122"/>
              </a:rPr>
              <a:t>SDK</a:t>
            </a:r>
            <a:endParaRPr kumimoji="1" lang="zh-CN" altLang="en-US" sz="1400" dirty="0">
              <a:latin typeface="微软雅黑" panose="020B0503020204020204" pitchFamily="34" charset="-122"/>
              <a:ea typeface="微软雅黑" panose="020B0503020204020204" pitchFamily="34" charset="-122"/>
            </a:endParaRPr>
          </a:p>
        </p:txBody>
      </p:sp>
      <p:sp>
        <p:nvSpPr>
          <p:cNvPr id="33" name="矩形 32"/>
          <p:cNvSpPr/>
          <p:nvPr/>
        </p:nvSpPr>
        <p:spPr>
          <a:xfrm>
            <a:off x="1719526" y="4085964"/>
            <a:ext cx="1493875" cy="964559"/>
          </a:xfrm>
          <a:prstGeom prst="rect">
            <a:avLst/>
          </a:prstGeom>
          <a:noFill/>
          <a:ln w="38100">
            <a:solidFill>
              <a:srgbClr val="E769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36" name="直线箭头连接符 35"/>
          <p:cNvCxnSpPr>
            <a:stCxn id="2" idx="3"/>
            <a:endCxn id="4" idx="1"/>
          </p:cNvCxnSpPr>
          <p:nvPr/>
        </p:nvCxnSpPr>
        <p:spPr>
          <a:xfrm>
            <a:off x="3308056" y="2330786"/>
            <a:ext cx="1456945" cy="1098214"/>
          </a:xfrm>
          <a:prstGeom prst="straightConnector1">
            <a:avLst/>
          </a:prstGeom>
          <a:ln w="31750">
            <a:solidFill>
              <a:srgbClr val="E76906"/>
            </a:solidFill>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38" name="直线箭头连接符 37"/>
          <p:cNvCxnSpPr>
            <a:stCxn id="23" idx="2"/>
          </p:cNvCxnSpPr>
          <p:nvPr/>
        </p:nvCxnSpPr>
        <p:spPr>
          <a:xfrm flipH="1">
            <a:off x="5723400" y="2209424"/>
            <a:ext cx="1" cy="950732"/>
          </a:xfrm>
          <a:prstGeom prst="straightConnector1">
            <a:avLst/>
          </a:prstGeom>
          <a:ln w="31750">
            <a:solidFill>
              <a:srgbClr val="E7690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直线箭头连接符 41"/>
          <p:cNvCxnSpPr/>
          <p:nvPr/>
        </p:nvCxnSpPr>
        <p:spPr>
          <a:xfrm flipV="1">
            <a:off x="6566080" y="1960080"/>
            <a:ext cx="1057390" cy="1196360"/>
          </a:xfrm>
          <a:prstGeom prst="straightConnector1">
            <a:avLst/>
          </a:prstGeom>
          <a:ln w="31750">
            <a:solidFill>
              <a:srgbClr val="E7690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直线箭头连接符 43"/>
          <p:cNvCxnSpPr>
            <a:stCxn id="4" idx="3"/>
          </p:cNvCxnSpPr>
          <p:nvPr/>
        </p:nvCxnSpPr>
        <p:spPr>
          <a:xfrm>
            <a:off x="6932429" y="3429000"/>
            <a:ext cx="1670467" cy="137711"/>
          </a:xfrm>
          <a:prstGeom prst="straightConnector1">
            <a:avLst/>
          </a:prstGeom>
          <a:ln w="31750">
            <a:solidFill>
              <a:srgbClr val="E7690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直线箭头连接符 45"/>
          <p:cNvCxnSpPr/>
          <p:nvPr/>
        </p:nvCxnSpPr>
        <p:spPr>
          <a:xfrm flipH="1" flipV="1">
            <a:off x="6932428" y="3644267"/>
            <a:ext cx="994854" cy="1382810"/>
          </a:xfrm>
          <a:prstGeom prst="straightConnector1">
            <a:avLst/>
          </a:prstGeom>
          <a:ln w="31750">
            <a:solidFill>
              <a:srgbClr val="E7690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直线箭头连接符 47"/>
          <p:cNvCxnSpPr/>
          <p:nvPr/>
        </p:nvCxnSpPr>
        <p:spPr>
          <a:xfrm flipH="1">
            <a:off x="3249295" y="3662045"/>
            <a:ext cx="1515745" cy="593090"/>
          </a:xfrm>
          <a:prstGeom prst="straightConnector1">
            <a:avLst/>
          </a:prstGeom>
          <a:ln w="31750">
            <a:solidFill>
              <a:srgbClr val="E7690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直线箭头连接符 49"/>
          <p:cNvCxnSpPr>
            <a:endCxn id="31" idx="0"/>
          </p:cNvCxnSpPr>
          <p:nvPr/>
        </p:nvCxnSpPr>
        <p:spPr>
          <a:xfrm flipH="1">
            <a:off x="4983242" y="3708013"/>
            <a:ext cx="746937" cy="1504244"/>
          </a:xfrm>
          <a:prstGeom prst="straightConnector1">
            <a:avLst/>
          </a:prstGeom>
          <a:ln w="31750">
            <a:solidFill>
              <a:srgbClr val="E7690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4765001" y="3883756"/>
            <a:ext cx="2167428" cy="52099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dirty="0">
                <a:latin typeface="微软雅黑" panose="020B0503020204020204" pitchFamily="34" charset="-122"/>
                <a:ea typeface="微软雅黑" panose="020B0503020204020204" pitchFamily="34" charset="-122"/>
              </a:rPr>
              <a:t>叁体通讯服务器软件</a:t>
            </a:r>
            <a:endParaRPr kumimoji="1" lang="zh-CN" altLang="en-US" sz="1600" b="1" dirty="0">
              <a:latin typeface="微软雅黑" panose="020B0503020204020204" pitchFamily="34" charset="-122"/>
              <a:ea typeface="微软雅黑" panose="020B0503020204020204" pitchFamily="34" charset="-122"/>
            </a:endParaRPr>
          </a:p>
        </p:txBody>
      </p:sp>
      <p:cxnSp>
        <p:nvCxnSpPr>
          <p:cNvPr id="52" name="直线箭头连接符 51"/>
          <p:cNvCxnSpPr/>
          <p:nvPr/>
        </p:nvCxnSpPr>
        <p:spPr>
          <a:xfrm flipH="1" flipV="1">
            <a:off x="2843095" y="2481020"/>
            <a:ext cx="1903812" cy="1691256"/>
          </a:xfrm>
          <a:prstGeom prst="straightConnector1">
            <a:avLst/>
          </a:prstGeom>
          <a:ln w="3175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直线箭头连接符 54"/>
          <p:cNvCxnSpPr>
            <a:endCxn id="86" idx="5"/>
          </p:cNvCxnSpPr>
          <p:nvPr/>
        </p:nvCxnSpPr>
        <p:spPr>
          <a:xfrm flipV="1">
            <a:off x="5827237" y="1876736"/>
            <a:ext cx="234344" cy="1980810"/>
          </a:xfrm>
          <a:prstGeom prst="straightConnector1">
            <a:avLst/>
          </a:prstGeom>
          <a:ln w="3175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直线箭头连接符 56"/>
          <p:cNvCxnSpPr>
            <a:endCxn id="88" idx="3"/>
          </p:cNvCxnSpPr>
          <p:nvPr/>
        </p:nvCxnSpPr>
        <p:spPr>
          <a:xfrm flipV="1">
            <a:off x="6316601" y="2124564"/>
            <a:ext cx="1884497" cy="1711754"/>
          </a:xfrm>
          <a:prstGeom prst="straightConnector1">
            <a:avLst/>
          </a:prstGeom>
          <a:ln w="3175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4765001" y="3168502"/>
            <a:ext cx="2167428" cy="520995"/>
          </a:xfrm>
          <a:prstGeom prst="rect">
            <a:avLst/>
          </a:prstGeom>
          <a:solidFill>
            <a:srgbClr val="E769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dirty="0">
                <a:latin typeface="微软雅黑" panose="020B0503020204020204" pitchFamily="34" charset="-122"/>
                <a:ea typeface="微软雅黑" panose="020B0503020204020204" pitchFamily="34" charset="-122"/>
              </a:rPr>
              <a:t>金融行业服务器软件</a:t>
            </a:r>
            <a:endParaRPr kumimoji="1" lang="zh-CN" altLang="en-US" sz="1600" b="1" dirty="0">
              <a:latin typeface="微软雅黑" panose="020B0503020204020204" pitchFamily="34" charset="-122"/>
              <a:ea typeface="微软雅黑" panose="020B0503020204020204" pitchFamily="34" charset="-122"/>
            </a:endParaRPr>
          </a:p>
        </p:txBody>
      </p:sp>
      <p:cxnSp>
        <p:nvCxnSpPr>
          <p:cNvPr id="61" name="直线箭头连接符 60"/>
          <p:cNvCxnSpPr>
            <a:stCxn id="21" idx="3"/>
          </p:cNvCxnSpPr>
          <p:nvPr/>
        </p:nvCxnSpPr>
        <p:spPr>
          <a:xfrm flipV="1">
            <a:off x="6932429" y="3694295"/>
            <a:ext cx="2116385" cy="449959"/>
          </a:xfrm>
          <a:prstGeom prst="straightConnector1">
            <a:avLst/>
          </a:prstGeom>
          <a:ln w="3175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直线箭头连接符 62"/>
          <p:cNvCxnSpPr>
            <a:endCxn id="92" idx="2"/>
          </p:cNvCxnSpPr>
          <p:nvPr/>
        </p:nvCxnSpPr>
        <p:spPr>
          <a:xfrm>
            <a:off x="6470338" y="4404751"/>
            <a:ext cx="1112309" cy="1149836"/>
          </a:xfrm>
          <a:prstGeom prst="straightConnector1">
            <a:avLst/>
          </a:prstGeom>
          <a:ln w="3175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5" name="直线箭头连接符 64"/>
          <p:cNvCxnSpPr>
            <a:endCxn id="94" idx="7"/>
          </p:cNvCxnSpPr>
          <p:nvPr/>
        </p:nvCxnSpPr>
        <p:spPr>
          <a:xfrm flipH="1">
            <a:off x="5217907" y="4404751"/>
            <a:ext cx="630808" cy="1123498"/>
          </a:xfrm>
          <a:prstGeom prst="straightConnector1">
            <a:avLst/>
          </a:prstGeom>
          <a:ln w="3175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直线箭头连接符 68"/>
          <p:cNvCxnSpPr/>
          <p:nvPr/>
        </p:nvCxnSpPr>
        <p:spPr>
          <a:xfrm flipH="1">
            <a:off x="2797746" y="4342312"/>
            <a:ext cx="1945595" cy="255078"/>
          </a:xfrm>
          <a:prstGeom prst="straightConnector1">
            <a:avLst/>
          </a:prstGeom>
          <a:ln w="3175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5030196" y="860675"/>
            <a:ext cx="1594082" cy="369332"/>
          </a:xfrm>
          <a:prstGeom prst="rect">
            <a:avLst/>
          </a:prstGeom>
          <a:noFill/>
        </p:spPr>
        <p:txBody>
          <a:bodyPr wrap="square" rtlCol="0">
            <a:spAutoFit/>
          </a:bodyPr>
          <a:lstStyle/>
          <a:p>
            <a:r>
              <a:rPr kumimoji="1" lang="en-US" altLang="zh-CN" dirty="0">
                <a:solidFill>
                  <a:schemeClr val="bg1"/>
                </a:solidFill>
                <a:latin typeface="微软雅黑" panose="020B0503020204020204" pitchFamily="34" charset="-122"/>
                <a:ea typeface="微软雅黑" panose="020B0503020204020204" pitchFamily="34" charset="-122"/>
              </a:rPr>
              <a:t>Linux</a:t>
            </a:r>
            <a:r>
              <a:rPr kumimoji="1" lang="zh-CN" altLang="en-US" dirty="0">
                <a:solidFill>
                  <a:schemeClr val="bg1"/>
                </a:solidFill>
                <a:latin typeface="微软雅黑" panose="020B0503020204020204" pitchFamily="34" charset="-122"/>
                <a:ea typeface="微软雅黑" panose="020B0503020204020204" pitchFamily="34" charset="-122"/>
              </a:rPr>
              <a:t>  </a:t>
            </a:r>
            <a:r>
              <a:rPr kumimoji="1" lang="en-US" altLang="zh-CN" dirty="0">
                <a:solidFill>
                  <a:schemeClr val="bg1"/>
                </a:solidFill>
                <a:latin typeface="微软雅黑" panose="020B0503020204020204" pitchFamily="34" charset="-122"/>
                <a:ea typeface="微软雅黑" panose="020B0503020204020204" pitchFamily="34" charset="-122"/>
              </a:rPr>
              <a:t>Client</a:t>
            </a:r>
            <a:endParaRPr kumimoji="1" lang="zh-CN" altLang="en-US" dirty="0">
              <a:solidFill>
                <a:schemeClr val="bg1"/>
              </a:solidFill>
              <a:latin typeface="微软雅黑" panose="020B0503020204020204" pitchFamily="34" charset="-122"/>
              <a:ea typeface="微软雅黑" panose="020B0503020204020204" pitchFamily="34" charset="-122"/>
            </a:endParaRPr>
          </a:p>
        </p:txBody>
      </p:sp>
      <p:sp>
        <p:nvSpPr>
          <p:cNvPr id="84" name="椭圆 83"/>
          <p:cNvSpPr/>
          <p:nvPr/>
        </p:nvSpPr>
        <p:spPr>
          <a:xfrm>
            <a:off x="2185303" y="2067684"/>
            <a:ext cx="785574" cy="47573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dirty="0">
                <a:latin typeface="微软雅黑" panose="020B0503020204020204" pitchFamily="34" charset="-122"/>
                <a:ea typeface="微软雅黑" panose="020B0503020204020204" pitchFamily="34" charset="-122"/>
              </a:rPr>
              <a:t>SDK</a:t>
            </a:r>
            <a:endParaRPr kumimoji="1" lang="zh-CN" altLang="en-US" sz="1400" dirty="0">
              <a:latin typeface="微软雅黑" panose="020B0503020204020204" pitchFamily="34" charset="-122"/>
              <a:ea typeface="微软雅黑" panose="020B0503020204020204" pitchFamily="34" charset="-122"/>
            </a:endParaRPr>
          </a:p>
        </p:txBody>
      </p:sp>
      <p:sp>
        <p:nvSpPr>
          <p:cNvPr id="86" name="椭圆 85"/>
          <p:cNvSpPr/>
          <p:nvPr/>
        </p:nvSpPr>
        <p:spPr>
          <a:xfrm>
            <a:off x="5361329" y="1470670"/>
            <a:ext cx="820396" cy="47573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dirty="0">
                <a:latin typeface="微软雅黑" panose="020B0503020204020204" pitchFamily="34" charset="-122"/>
                <a:ea typeface="微软雅黑" panose="020B0503020204020204" pitchFamily="34" charset="-122"/>
              </a:rPr>
              <a:t>SDK</a:t>
            </a:r>
            <a:endParaRPr kumimoji="1" lang="zh-CN" altLang="en-US" sz="1400" dirty="0">
              <a:latin typeface="微软雅黑" panose="020B0503020204020204" pitchFamily="34" charset="-122"/>
              <a:ea typeface="微软雅黑" panose="020B0503020204020204" pitchFamily="34" charset="-122"/>
            </a:endParaRPr>
          </a:p>
        </p:txBody>
      </p:sp>
      <p:sp>
        <p:nvSpPr>
          <p:cNvPr id="88" name="椭圆 87"/>
          <p:cNvSpPr/>
          <p:nvPr/>
        </p:nvSpPr>
        <p:spPr>
          <a:xfrm>
            <a:off x="8078049" y="1718498"/>
            <a:ext cx="840233" cy="47573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dirty="0">
                <a:latin typeface="微软雅黑" panose="020B0503020204020204" pitchFamily="34" charset="-122"/>
                <a:ea typeface="微软雅黑" panose="020B0503020204020204" pitchFamily="34" charset="-122"/>
              </a:rPr>
              <a:t>SDK</a:t>
            </a:r>
            <a:endParaRPr kumimoji="1" lang="zh-CN" altLang="en-US" sz="1400" dirty="0">
              <a:latin typeface="微软雅黑" panose="020B0503020204020204" pitchFamily="34" charset="-122"/>
              <a:ea typeface="微软雅黑" panose="020B0503020204020204" pitchFamily="34" charset="-122"/>
            </a:endParaRPr>
          </a:p>
        </p:txBody>
      </p:sp>
      <p:sp>
        <p:nvSpPr>
          <p:cNvPr id="90" name="椭圆 89"/>
          <p:cNvSpPr/>
          <p:nvPr/>
        </p:nvSpPr>
        <p:spPr>
          <a:xfrm>
            <a:off x="9048814" y="3429666"/>
            <a:ext cx="790511" cy="47573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dirty="0">
                <a:latin typeface="微软雅黑" panose="020B0503020204020204" pitchFamily="34" charset="-122"/>
                <a:ea typeface="微软雅黑" panose="020B0503020204020204" pitchFamily="34" charset="-122"/>
              </a:rPr>
              <a:t>SDK</a:t>
            </a:r>
            <a:endParaRPr kumimoji="1" lang="zh-CN" altLang="en-US" sz="1400" dirty="0">
              <a:latin typeface="微软雅黑" panose="020B0503020204020204" pitchFamily="34" charset="-122"/>
              <a:ea typeface="微软雅黑" panose="020B0503020204020204" pitchFamily="34" charset="-122"/>
            </a:endParaRPr>
          </a:p>
        </p:txBody>
      </p:sp>
      <p:sp>
        <p:nvSpPr>
          <p:cNvPr id="92" name="椭圆 91"/>
          <p:cNvSpPr/>
          <p:nvPr/>
        </p:nvSpPr>
        <p:spPr>
          <a:xfrm>
            <a:off x="7582647" y="5316719"/>
            <a:ext cx="821958" cy="47573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dirty="0">
                <a:latin typeface="微软雅黑" panose="020B0503020204020204" pitchFamily="34" charset="-122"/>
                <a:ea typeface="微软雅黑" panose="020B0503020204020204" pitchFamily="34" charset="-122"/>
              </a:rPr>
              <a:t>SDK</a:t>
            </a:r>
            <a:endParaRPr kumimoji="1" lang="zh-CN" altLang="en-US" sz="1400" dirty="0">
              <a:latin typeface="微软雅黑" panose="020B0503020204020204" pitchFamily="34" charset="-122"/>
              <a:ea typeface="微软雅黑" panose="020B0503020204020204" pitchFamily="34" charset="-122"/>
            </a:endParaRPr>
          </a:p>
        </p:txBody>
      </p:sp>
      <p:sp>
        <p:nvSpPr>
          <p:cNvPr id="94" name="椭圆 93"/>
          <p:cNvSpPr/>
          <p:nvPr/>
        </p:nvSpPr>
        <p:spPr>
          <a:xfrm>
            <a:off x="4514850" y="5458579"/>
            <a:ext cx="823683" cy="47573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dirty="0">
                <a:latin typeface="微软雅黑" panose="020B0503020204020204" pitchFamily="34" charset="-122"/>
                <a:ea typeface="微软雅黑" panose="020B0503020204020204" pitchFamily="34" charset="-122"/>
              </a:rPr>
              <a:t>SDK</a:t>
            </a:r>
            <a:endParaRPr kumimoji="1" lang="zh-CN" altLang="en-US" sz="1400" dirty="0">
              <a:latin typeface="微软雅黑" panose="020B0503020204020204" pitchFamily="34" charset="-122"/>
              <a:ea typeface="微软雅黑" panose="020B0503020204020204" pitchFamily="34" charset="-122"/>
            </a:endParaRPr>
          </a:p>
        </p:txBody>
      </p:sp>
      <p:sp>
        <p:nvSpPr>
          <p:cNvPr id="49" name="远程银行安全机制说明"/>
          <p:cNvSpPr txBox="1"/>
          <p:nvPr/>
        </p:nvSpPr>
        <p:spPr>
          <a:xfrm>
            <a:off x="348149" y="476041"/>
            <a:ext cx="2528570" cy="582295"/>
          </a:xfrm>
          <a:prstGeom prst="rect">
            <a:avLst/>
          </a:prstGeom>
          <a:ln w="12700">
            <a:miter lim="400000"/>
          </a:ln>
        </p:spPr>
        <p:txBody>
          <a:bodyPr wrap="none" lIns="45717" tIns="45717" rIns="45717" bIns="45717">
            <a:spAutoFit/>
          </a:bodyPr>
          <a:lstStyle>
            <a:lvl1pPr defTabSz="914400">
              <a:defRPr sz="2800">
                <a:solidFill>
                  <a:srgbClr val="595959"/>
                </a:solidFill>
                <a:latin typeface="Helvetica"/>
                <a:ea typeface="Helvetica"/>
                <a:cs typeface="Helvetica"/>
                <a:sym typeface="Helvetica"/>
              </a:defRPr>
            </a:lvl1pPr>
          </a:lstStyle>
          <a:p>
            <a:r>
              <a:rPr lang="zh-CN" altLang="en-US" sz="3200" dirty="0">
                <a:solidFill>
                  <a:schemeClr val="bg1"/>
                </a:solidFill>
                <a:latin typeface="微软雅黑" panose="020B0503020204020204" pitchFamily="34" charset="-122"/>
                <a:ea typeface="微软雅黑" panose="020B0503020204020204" pitchFamily="34" charset="-122"/>
              </a:rPr>
              <a:t>系统技术架构</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8625" y="128284"/>
            <a:ext cx="10515600" cy="1325563"/>
          </a:xfrm>
        </p:spPr>
        <p:txBody>
          <a:bodyPr>
            <a:normAutofit/>
          </a:bodyPr>
          <a:lstStyle/>
          <a:p>
            <a:r>
              <a:rPr lang="en-US" altLang="zh-CN" sz="3200" dirty="0"/>
              <a:t>SDK</a:t>
            </a:r>
            <a:r>
              <a:rPr lang="zh-CN" altLang="en-US" sz="3200" dirty="0"/>
              <a:t>软件分层</a:t>
            </a:r>
            <a:endParaRPr lang="zh-CN" altLang="en-US" sz="3200" dirty="0"/>
          </a:p>
        </p:txBody>
      </p:sp>
      <p:grpSp>
        <p:nvGrpSpPr>
          <p:cNvPr id="29" name="组合 28"/>
          <p:cNvGrpSpPr/>
          <p:nvPr/>
        </p:nvGrpSpPr>
        <p:grpSpPr>
          <a:xfrm>
            <a:off x="1040980" y="2158999"/>
            <a:ext cx="10231312" cy="3668848"/>
            <a:chOff x="3073860" y="2405058"/>
            <a:chExt cx="6778998" cy="2430882"/>
          </a:xfrm>
        </p:grpSpPr>
        <p:sp>
          <p:nvSpPr>
            <p:cNvPr id="4" name="文本框 3"/>
            <p:cNvSpPr txBox="1"/>
            <p:nvPr/>
          </p:nvSpPr>
          <p:spPr>
            <a:xfrm>
              <a:off x="6092825" y="3349625"/>
              <a:ext cx="2540000" cy="368300"/>
            </a:xfrm>
            <a:prstGeom prst="rect">
              <a:avLst/>
            </a:prstGeom>
            <a:noFill/>
          </p:spPr>
          <p:txBody>
            <a:bodyPr wrap="square" rtlCol="0" anchor="t">
              <a:spAutoFit/>
            </a:bodyPr>
            <a:lstStyle/>
            <a:p>
              <a:r>
                <a:rPr lang="zh-CN" altLang="en-US"/>
                <a:t> </a:t>
              </a:r>
              <a:endParaRPr lang="zh-CN" altLang="en-US"/>
            </a:p>
          </p:txBody>
        </p:sp>
        <p:sp>
          <p:nvSpPr>
            <p:cNvPr id="5" name="文本框 4"/>
            <p:cNvSpPr txBox="1"/>
            <p:nvPr/>
          </p:nvSpPr>
          <p:spPr>
            <a:xfrm>
              <a:off x="6092825" y="3349625"/>
              <a:ext cx="2540000" cy="368300"/>
            </a:xfrm>
            <a:prstGeom prst="rect">
              <a:avLst/>
            </a:prstGeom>
            <a:noFill/>
          </p:spPr>
          <p:txBody>
            <a:bodyPr wrap="square" rtlCol="0" anchor="t">
              <a:spAutoFit/>
            </a:bodyPr>
            <a:lstStyle/>
            <a:p>
              <a:r>
                <a:rPr lang="zh-CN" altLang="en-US"/>
                <a:t> </a:t>
              </a:r>
              <a:endParaRPr lang="zh-CN" altLang="en-US"/>
            </a:p>
          </p:txBody>
        </p:sp>
        <p:sp>
          <p:nvSpPr>
            <p:cNvPr id="3" name="文本框 2"/>
            <p:cNvSpPr txBox="1"/>
            <p:nvPr/>
          </p:nvSpPr>
          <p:spPr>
            <a:xfrm>
              <a:off x="3371750" y="3019331"/>
              <a:ext cx="1276350" cy="371475"/>
            </a:xfrm>
            <a:prstGeom prst="rect">
              <a:avLst/>
            </a:prstGeom>
            <a:noFill/>
          </p:spPr>
          <p:txBody>
            <a:bodyPr wrap="square" rtlCol="0">
              <a:spAutoFit/>
            </a:bodyPr>
            <a:lstStyle/>
            <a:p>
              <a:r>
                <a:rPr lang="zh-CN" altLang="en-US" dirty="0">
                  <a:solidFill>
                    <a:schemeClr val="bg1"/>
                  </a:solidFill>
                </a:rPr>
                <a:t>应用层</a:t>
              </a:r>
              <a:endParaRPr lang="zh-CN" altLang="en-US" dirty="0">
                <a:solidFill>
                  <a:schemeClr val="bg1"/>
                </a:solidFill>
              </a:endParaRPr>
            </a:p>
          </p:txBody>
        </p:sp>
        <p:sp>
          <p:nvSpPr>
            <p:cNvPr id="13" name="文本框 12"/>
            <p:cNvSpPr txBox="1"/>
            <p:nvPr/>
          </p:nvSpPr>
          <p:spPr>
            <a:xfrm>
              <a:off x="3352239" y="3338664"/>
              <a:ext cx="1276350" cy="371475"/>
            </a:xfrm>
            <a:prstGeom prst="rect">
              <a:avLst/>
            </a:prstGeom>
            <a:noFill/>
          </p:spPr>
          <p:txBody>
            <a:bodyPr wrap="square" rtlCol="0">
              <a:spAutoFit/>
            </a:bodyPr>
            <a:lstStyle/>
            <a:p>
              <a:r>
                <a:rPr lang="zh-CN" altLang="en-US" dirty="0">
                  <a:solidFill>
                    <a:schemeClr val="bg1"/>
                  </a:solidFill>
                </a:rPr>
                <a:t>适配层</a:t>
              </a:r>
              <a:endParaRPr lang="zh-CN" altLang="en-US" dirty="0">
                <a:solidFill>
                  <a:schemeClr val="bg1"/>
                </a:solidFill>
              </a:endParaRPr>
            </a:p>
          </p:txBody>
        </p:sp>
        <p:sp>
          <p:nvSpPr>
            <p:cNvPr id="14" name="文本框 13"/>
            <p:cNvSpPr txBox="1"/>
            <p:nvPr/>
          </p:nvSpPr>
          <p:spPr>
            <a:xfrm>
              <a:off x="3352240" y="4464465"/>
              <a:ext cx="1276350" cy="371475"/>
            </a:xfrm>
            <a:prstGeom prst="rect">
              <a:avLst/>
            </a:prstGeom>
            <a:noFill/>
          </p:spPr>
          <p:txBody>
            <a:bodyPr wrap="square" rtlCol="0">
              <a:spAutoFit/>
            </a:bodyPr>
            <a:lstStyle/>
            <a:p>
              <a:r>
                <a:rPr lang="zh-CN" altLang="en-US" dirty="0">
                  <a:solidFill>
                    <a:schemeClr val="bg1"/>
                  </a:solidFill>
                </a:rPr>
                <a:t>核心层</a:t>
              </a:r>
              <a:endParaRPr lang="zh-CN" altLang="en-US" dirty="0">
                <a:solidFill>
                  <a:schemeClr val="bg1"/>
                </a:solidFill>
              </a:endParaRPr>
            </a:p>
          </p:txBody>
        </p:sp>
        <p:grpSp>
          <p:nvGrpSpPr>
            <p:cNvPr id="7" name="组合 6"/>
            <p:cNvGrpSpPr/>
            <p:nvPr/>
          </p:nvGrpSpPr>
          <p:grpSpPr>
            <a:xfrm>
              <a:off x="4273462" y="2405058"/>
              <a:ext cx="5578813" cy="802111"/>
              <a:chOff x="4273462" y="2405058"/>
              <a:chExt cx="5578813" cy="802111"/>
            </a:xfrm>
          </p:grpSpPr>
          <p:sp>
            <p:nvSpPr>
              <p:cNvPr id="8" name="矩形 7"/>
              <p:cNvSpPr/>
              <p:nvPr/>
            </p:nvSpPr>
            <p:spPr>
              <a:xfrm>
                <a:off x="4276407" y="2405059"/>
                <a:ext cx="1080000" cy="801689"/>
              </a:xfrm>
              <a:prstGeom prst="rect">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开户面签</a:t>
                </a:r>
                <a:endParaRPr lang="zh-CN" altLang="en-US" sz="1400" dirty="0">
                  <a:latin typeface="微软雅黑" panose="020B0503020204020204" pitchFamily="34" charset="-122"/>
                  <a:ea typeface="微软雅黑" panose="020B0503020204020204" pitchFamily="34" charset="-122"/>
                </a:endParaRPr>
              </a:p>
            </p:txBody>
          </p:sp>
          <p:sp>
            <p:nvSpPr>
              <p:cNvPr id="16" name="矩形 15"/>
              <p:cNvSpPr/>
              <p:nvPr/>
            </p:nvSpPr>
            <p:spPr>
              <a:xfrm>
                <a:off x="5400374" y="2405059"/>
                <a:ext cx="1080000" cy="8016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远程销售</a:t>
                </a:r>
                <a:endParaRPr lang="zh-CN" altLang="en-US" sz="1600" dirty="0">
                  <a:latin typeface="微软雅黑" panose="020B0503020204020204" pitchFamily="34" charset="-122"/>
                  <a:ea typeface="微软雅黑" panose="020B0503020204020204" pitchFamily="34" charset="-122"/>
                </a:endParaRPr>
              </a:p>
            </p:txBody>
          </p:sp>
          <p:sp>
            <p:nvSpPr>
              <p:cNvPr id="17" name="矩形 16"/>
              <p:cNvSpPr/>
              <p:nvPr/>
            </p:nvSpPr>
            <p:spPr>
              <a:xfrm>
                <a:off x="6524341" y="2405059"/>
                <a:ext cx="1080000" cy="8016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远程审贷</a:t>
                </a:r>
                <a:endParaRPr lang="zh-CN" altLang="en-US" sz="1600" dirty="0">
                  <a:latin typeface="微软雅黑" panose="020B0503020204020204" pitchFamily="34" charset="-122"/>
                  <a:ea typeface="微软雅黑" panose="020B0503020204020204" pitchFamily="34" charset="-122"/>
                </a:endParaRPr>
              </a:p>
            </p:txBody>
          </p:sp>
          <p:sp>
            <p:nvSpPr>
              <p:cNvPr id="18" name="矩形 17"/>
              <p:cNvSpPr/>
              <p:nvPr/>
            </p:nvSpPr>
            <p:spPr>
              <a:xfrm>
                <a:off x="7648308" y="2405059"/>
                <a:ext cx="1080000" cy="8016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工作会议</a:t>
                </a:r>
                <a:endParaRPr lang="zh-CN" altLang="en-US" sz="1600" dirty="0">
                  <a:latin typeface="微软雅黑" panose="020B0503020204020204" pitchFamily="34" charset="-122"/>
                  <a:ea typeface="微软雅黑" panose="020B0503020204020204" pitchFamily="34" charset="-122"/>
                </a:endParaRPr>
              </a:p>
            </p:txBody>
          </p:sp>
          <p:sp>
            <p:nvSpPr>
              <p:cNvPr id="19" name="矩形 18"/>
              <p:cNvSpPr/>
              <p:nvPr/>
            </p:nvSpPr>
            <p:spPr>
              <a:xfrm>
                <a:off x="8772275" y="2405058"/>
                <a:ext cx="1080000" cy="8016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视频客服</a:t>
                </a:r>
                <a:endParaRPr lang="zh-CN" altLang="en-US" sz="1600" dirty="0">
                  <a:latin typeface="微软雅黑" panose="020B0503020204020204" pitchFamily="34" charset="-122"/>
                  <a:ea typeface="微软雅黑" panose="020B0503020204020204" pitchFamily="34" charset="-122"/>
                </a:endParaRPr>
              </a:p>
            </p:txBody>
          </p:sp>
          <p:sp>
            <p:nvSpPr>
              <p:cNvPr id="40" name="矩形 39"/>
              <p:cNvSpPr/>
              <p:nvPr/>
            </p:nvSpPr>
            <p:spPr>
              <a:xfrm>
                <a:off x="4273462" y="2405480"/>
                <a:ext cx="1080000" cy="801689"/>
              </a:xfrm>
              <a:prstGeom prst="rect">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开户面签</a:t>
                </a:r>
                <a:endParaRPr lang="zh-CN" altLang="en-US" sz="1600" dirty="0">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4267320" y="3590798"/>
              <a:ext cx="5585538" cy="1066800"/>
              <a:chOff x="4267320" y="3590798"/>
              <a:chExt cx="5585538" cy="1066800"/>
            </a:xfrm>
          </p:grpSpPr>
          <p:sp>
            <p:nvSpPr>
              <p:cNvPr id="20" name="矩形 19"/>
              <p:cNvSpPr/>
              <p:nvPr/>
            </p:nvSpPr>
            <p:spPr>
              <a:xfrm>
                <a:off x="4273631" y="3590798"/>
                <a:ext cx="2754000" cy="1066800"/>
              </a:xfrm>
              <a:prstGeom prst="rect">
                <a:avLst/>
              </a:prstGeom>
              <a:solidFill>
                <a:srgbClr val="FF6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C++</a:t>
                </a:r>
                <a:endParaRPr lang="zh-CN" altLang="en-US" dirty="0">
                  <a:latin typeface="微软雅黑" panose="020B0503020204020204" pitchFamily="34" charset="-122"/>
                  <a:ea typeface="微软雅黑" panose="020B0503020204020204" pitchFamily="34" charset="-122"/>
                </a:endParaRPr>
              </a:p>
            </p:txBody>
          </p:sp>
          <p:sp>
            <p:nvSpPr>
              <p:cNvPr id="21" name="矩形 20"/>
              <p:cNvSpPr/>
              <p:nvPr/>
            </p:nvSpPr>
            <p:spPr>
              <a:xfrm>
                <a:off x="7080858" y="3590798"/>
                <a:ext cx="2772000" cy="1066800"/>
              </a:xfrm>
              <a:prstGeom prst="rect">
                <a:avLst/>
              </a:prstGeom>
              <a:solidFill>
                <a:srgbClr val="FF6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a:latin typeface="微软雅黑" panose="020B0503020204020204" pitchFamily="34" charset="-122"/>
                    <a:ea typeface="微软雅黑" panose="020B0503020204020204" pitchFamily="34" charset="-122"/>
                  </a:rPr>
                  <a:t>JavaScript</a:t>
                </a:r>
                <a:endParaRPr lang="zh-CN" altLang="en-US" dirty="0">
                  <a:latin typeface="微软雅黑" panose="020B0503020204020204" pitchFamily="34" charset="-122"/>
                  <a:ea typeface="微软雅黑" panose="020B0503020204020204" pitchFamily="34" charset="-122"/>
                </a:endParaRPr>
              </a:p>
            </p:txBody>
          </p:sp>
          <p:sp>
            <p:nvSpPr>
              <p:cNvPr id="41" name="矩形 40"/>
              <p:cNvSpPr/>
              <p:nvPr/>
            </p:nvSpPr>
            <p:spPr>
              <a:xfrm>
                <a:off x="4267320" y="3590798"/>
                <a:ext cx="2754000" cy="1066800"/>
              </a:xfrm>
              <a:prstGeom prst="rect">
                <a:avLst/>
              </a:prstGeom>
              <a:solidFill>
                <a:srgbClr val="FF6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微软雅黑" panose="020B0503020204020204" pitchFamily="34" charset="-122"/>
                    <a:ea typeface="微软雅黑" panose="020B0503020204020204" pitchFamily="34" charset="-122"/>
                  </a:rPr>
                  <a:t>C++</a:t>
                </a:r>
                <a:endParaRPr lang="en-US" altLang="zh-CN" sz="2000" dirty="0">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4267319" y="3265729"/>
              <a:ext cx="5584956" cy="260350"/>
              <a:chOff x="4267319" y="3188732"/>
              <a:chExt cx="5584956" cy="260350"/>
            </a:xfrm>
          </p:grpSpPr>
          <p:sp>
            <p:nvSpPr>
              <p:cNvPr id="15" name="矩形 14"/>
              <p:cNvSpPr/>
              <p:nvPr/>
            </p:nvSpPr>
            <p:spPr>
              <a:xfrm>
                <a:off x="9186275" y="3188732"/>
                <a:ext cx="666000" cy="260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p:txBody>
          </p:sp>
          <p:sp>
            <p:nvSpPr>
              <p:cNvPr id="22" name="矩形 21"/>
              <p:cNvSpPr/>
              <p:nvPr/>
            </p:nvSpPr>
            <p:spPr>
              <a:xfrm>
                <a:off x="8484471" y="3188732"/>
                <a:ext cx="666000" cy="260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微软雅黑" panose="020B0503020204020204" pitchFamily="34" charset="-122"/>
                    <a:ea typeface="微软雅黑" panose="020B0503020204020204" pitchFamily="34" charset="-122"/>
                  </a:rPr>
                  <a:t>IE</a:t>
                </a:r>
                <a:endParaRPr lang="en-US" altLang="zh-CN" sz="1200" dirty="0">
                  <a:latin typeface="微软雅黑" panose="020B0503020204020204" pitchFamily="34" charset="-122"/>
                  <a:ea typeface="微软雅黑" panose="020B0503020204020204" pitchFamily="34" charset="-122"/>
                </a:endParaRPr>
              </a:p>
            </p:txBody>
          </p:sp>
          <p:sp>
            <p:nvSpPr>
              <p:cNvPr id="23" name="矩形 22"/>
              <p:cNvSpPr/>
              <p:nvPr/>
            </p:nvSpPr>
            <p:spPr>
              <a:xfrm>
                <a:off x="7782664" y="3188732"/>
                <a:ext cx="666000" cy="260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 dirty="0">
                    <a:latin typeface="微软雅黑" panose="020B0503020204020204" pitchFamily="34" charset="-122"/>
                    <a:ea typeface="微软雅黑" panose="020B0503020204020204" pitchFamily="34" charset="-122"/>
                  </a:rPr>
                  <a:t>Safari</a:t>
                </a:r>
                <a:endParaRPr lang="zh-CN" altLang="en-US" sz="600" dirty="0">
                  <a:latin typeface="微软雅黑" panose="020B0503020204020204" pitchFamily="34" charset="-122"/>
                  <a:ea typeface="微软雅黑" panose="020B0503020204020204" pitchFamily="34" charset="-122"/>
                </a:endParaRPr>
              </a:p>
            </p:txBody>
          </p:sp>
          <p:sp>
            <p:nvSpPr>
              <p:cNvPr id="24" name="矩形 23"/>
              <p:cNvSpPr/>
              <p:nvPr/>
            </p:nvSpPr>
            <p:spPr>
              <a:xfrm>
                <a:off x="7080857" y="3188732"/>
                <a:ext cx="666000" cy="260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 dirty="0">
                    <a:latin typeface="微软雅黑" panose="020B0503020204020204" pitchFamily="34" charset="-122"/>
                    <a:ea typeface="微软雅黑" panose="020B0503020204020204" pitchFamily="34" charset="-122"/>
                  </a:rPr>
                  <a:t>Chrome</a:t>
                </a:r>
                <a:endParaRPr lang="zh-CN" altLang="en-US" sz="600" dirty="0">
                  <a:latin typeface="微软雅黑" panose="020B0503020204020204" pitchFamily="34" charset="-122"/>
                  <a:ea typeface="微软雅黑" panose="020B0503020204020204" pitchFamily="34" charset="-122"/>
                </a:endParaRPr>
              </a:p>
            </p:txBody>
          </p:sp>
          <p:sp>
            <p:nvSpPr>
              <p:cNvPr id="25" name="矩形 24"/>
              <p:cNvSpPr/>
              <p:nvPr/>
            </p:nvSpPr>
            <p:spPr>
              <a:xfrm>
                <a:off x="6379050" y="3188732"/>
                <a:ext cx="666000" cy="260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dirty="0">
                    <a:latin typeface="微软雅黑" panose="020B0503020204020204" pitchFamily="34" charset="-122"/>
                    <a:ea typeface="微软雅黑" panose="020B0503020204020204" pitchFamily="34" charset="-122"/>
                  </a:rPr>
                  <a:t>……</a:t>
                </a:r>
                <a:endParaRPr lang="zh-CN" altLang="en-US" sz="800" dirty="0">
                  <a:latin typeface="微软雅黑" panose="020B0503020204020204" pitchFamily="34" charset="-122"/>
                  <a:ea typeface="微软雅黑" panose="020B0503020204020204" pitchFamily="34" charset="-122"/>
                </a:endParaRPr>
              </a:p>
            </p:txBody>
          </p:sp>
          <p:sp>
            <p:nvSpPr>
              <p:cNvPr id="26" name="矩形 25"/>
              <p:cNvSpPr/>
              <p:nvPr/>
            </p:nvSpPr>
            <p:spPr>
              <a:xfrm>
                <a:off x="5677243" y="3188732"/>
                <a:ext cx="666000" cy="260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 dirty="0">
                    <a:latin typeface="微软雅黑" panose="020B0503020204020204" pitchFamily="34" charset="-122"/>
                    <a:ea typeface="微软雅黑" panose="020B0503020204020204" pitchFamily="34" charset="-122"/>
                  </a:rPr>
                  <a:t>Android</a:t>
                </a:r>
                <a:endParaRPr lang="zh-CN" altLang="en-US" sz="600" dirty="0">
                  <a:latin typeface="微软雅黑" panose="020B0503020204020204" pitchFamily="34" charset="-122"/>
                  <a:ea typeface="微软雅黑" panose="020B0503020204020204" pitchFamily="34" charset="-122"/>
                </a:endParaRPr>
              </a:p>
            </p:txBody>
          </p:sp>
          <p:sp>
            <p:nvSpPr>
              <p:cNvPr id="27" name="矩形 26"/>
              <p:cNvSpPr/>
              <p:nvPr/>
            </p:nvSpPr>
            <p:spPr>
              <a:xfrm>
                <a:off x="4975437" y="3188732"/>
                <a:ext cx="666000" cy="260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 dirty="0">
                    <a:latin typeface="微软雅黑" panose="020B0503020204020204" pitchFamily="34" charset="-122"/>
                    <a:ea typeface="微软雅黑" panose="020B0503020204020204" pitchFamily="34" charset="-122"/>
                  </a:rPr>
                  <a:t>iOS</a:t>
                </a:r>
                <a:endParaRPr lang="zh-CN" altLang="en-US" sz="600" dirty="0">
                  <a:latin typeface="微软雅黑" panose="020B0503020204020204" pitchFamily="34" charset="-122"/>
                  <a:ea typeface="微软雅黑" panose="020B0503020204020204" pitchFamily="34" charset="-122"/>
                </a:endParaRPr>
              </a:p>
            </p:txBody>
          </p:sp>
          <p:sp>
            <p:nvSpPr>
              <p:cNvPr id="28" name="矩形 27"/>
              <p:cNvSpPr/>
              <p:nvPr/>
            </p:nvSpPr>
            <p:spPr>
              <a:xfrm>
                <a:off x="4273630" y="3188732"/>
                <a:ext cx="666000" cy="260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 dirty="0">
                    <a:latin typeface="微软雅黑" panose="020B0503020204020204" pitchFamily="34" charset="-122"/>
                    <a:ea typeface="微软雅黑" panose="020B0503020204020204" pitchFamily="34" charset="-122"/>
                  </a:rPr>
                  <a:t>Windows</a:t>
                </a:r>
                <a:endParaRPr lang="zh-CN" altLang="en-US" sz="600" dirty="0">
                  <a:latin typeface="微软雅黑" panose="020B0503020204020204" pitchFamily="34" charset="-122"/>
                  <a:ea typeface="微软雅黑" panose="020B0503020204020204" pitchFamily="34" charset="-122"/>
                </a:endParaRPr>
              </a:p>
            </p:txBody>
          </p:sp>
          <p:sp>
            <p:nvSpPr>
              <p:cNvPr id="6" name="矩形 5"/>
              <p:cNvSpPr/>
              <p:nvPr/>
            </p:nvSpPr>
            <p:spPr>
              <a:xfrm>
                <a:off x="7776353" y="3188732"/>
                <a:ext cx="666000" cy="260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微软雅黑" panose="020B0503020204020204" pitchFamily="34" charset="-122"/>
                    <a:ea typeface="微软雅黑" panose="020B0503020204020204" pitchFamily="34" charset="-122"/>
                  </a:rPr>
                  <a:t>Safari</a:t>
                </a:r>
                <a:endParaRPr lang="en-US" altLang="zh-CN" sz="1200" dirty="0">
                  <a:latin typeface="微软雅黑" panose="020B0503020204020204" pitchFamily="34" charset="-122"/>
                  <a:ea typeface="微软雅黑" panose="020B0503020204020204" pitchFamily="34" charset="-122"/>
                </a:endParaRPr>
              </a:p>
            </p:txBody>
          </p:sp>
          <p:sp>
            <p:nvSpPr>
              <p:cNvPr id="9" name="矩形 8"/>
              <p:cNvSpPr/>
              <p:nvPr/>
            </p:nvSpPr>
            <p:spPr>
              <a:xfrm>
                <a:off x="7074546" y="3188732"/>
                <a:ext cx="666000" cy="260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微软雅黑" panose="020B0503020204020204" pitchFamily="34" charset="-122"/>
                    <a:ea typeface="微软雅黑" panose="020B0503020204020204" pitchFamily="34" charset="-122"/>
                  </a:rPr>
                  <a:t>Chrome</a:t>
                </a:r>
                <a:endParaRPr lang="en-US" altLang="zh-CN" sz="1200" dirty="0">
                  <a:latin typeface="微软雅黑" panose="020B0503020204020204" pitchFamily="34" charset="-122"/>
                  <a:ea typeface="微软雅黑" panose="020B0503020204020204" pitchFamily="34" charset="-122"/>
                </a:endParaRPr>
              </a:p>
            </p:txBody>
          </p:sp>
          <p:sp>
            <p:nvSpPr>
              <p:cNvPr id="11" name="矩形 10"/>
              <p:cNvSpPr/>
              <p:nvPr/>
            </p:nvSpPr>
            <p:spPr>
              <a:xfrm>
                <a:off x="6372739" y="3188732"/>
                <a:ext cx="666000" cy="260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p:txBody>
          </p:sp>
          <p:sp>
            <p:nvSpPr>
              <p:cNvPr id="30" name="矩形 29"/>
              <p:cNvSpPr/>
              <p:nvPr/>
            </p:nvSpPr>
            <p:spPr>
              <a:xfrm>
                <a:off x="5670932" y="3188732"/>
                <a:ext cx="666000" cy="260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微软雅黑" panose="020B0503020204020204" pitchFamily="34" charset="-122"/>
                    <a:ea typeface="微软雅黑" panose="020B0503020204020204" pitchFamily="34" charset="-122"/>
                  </a:rPr>
                  <a:t>Android</a:t>
                </a:r>
                <a:endParaRPr lang="en-US" altLang="zh-CN" sz="1200" dirty="0">
                  <a:latin typeface="微软雅黑" panose="020B0503020204020204" pitchFamily="34" charset="-122"/>
                  <a:ea typeface="微软雅黑" panose="020B0503020204020204" pitchFamily="34" charset="-122"/>
                </a:endParaRPr>
              </a:p>
            </p:txBody>
          </p:sp>
          <p:sp>
            <p:nvSpPr>
              <p:cNvPr id="31" name="矩形 30"/>
              <p:cNvSpPr/>
              <p:nvPr/>
            </p:nvSpPr>
            <p:spPr>
              <a:xfrm>
                <a:off x="4969126" y="3188732"/>
                <a:ext cx="666000" cy="260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微软雅黑" panose="020B0503020204020204" pitchFamily="34" charset="-122"/>
                    <a:ea typeface="微软雅黑" panose="020B0503020204020204" pitchFamily="34" charset="-122"/>
                  </a:rPr>
                  <a:t>iOS</a:t>
                </a:r>
                <a:endParaRPr lang="en-US" altLang="zh-CN" sz="1200" dirty="0">
                  <a:latin typeface="微软雅黑" panose="020B0503020204020204" pitchFamily="34" charset="-122"/>
                  <a:ea typeface="微软雅黑" panose="020B0503020204020204" pitchFamily="34" charset="-122"/>
                </a:endParaRPr>
              </a:p>
            </p:txBody>
          </p:sp>
          <p:sp>
            <p:nvSpPr>
              <p:cNvPr id="33" name="矩形 32"/>
              <p:cNvSpPr/>
              <p:nvPr/>
            </p:nvSpPr>
            <p:spPr>
              <a:xfrm>
                <a:off x="4267319" y="3188732"/>
                <a:ext cx="666000" cy="260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微软雅黑" panose="020B0503020204020204" pitchFamily="34" charset="-122"/>
                    <a:ea typeface="微软雅黑" panose="020B0503020204020204" pitchFamily="34" charset="-122"/>
                  </a:rPr>
                  <a:t>Windows</a:t>
                </a:r>
                <a:endParaRPr lang="en-US" altLang="zh-CN" sz="1200" dirty="0">
                  <a:latin typeface="微软雅黑" panose="020B0503020204020204" pitchFamily="34" charset="-122"/>
                  <a:ea typeface="微软雅黑" panose="020B0503020204020204" pitchFamily="34" charset="-122"/>
                </a:endParaRPr>
              </a:p>
            </p:txBody>
          </p:sp>
        </p:grpSp>
        <p:pic>
          <p:nvPicPr>
            <p:cNvPr id="32" name="图形 31"/>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073860" y="3338664"/>
              <a:ext cx="216974" cy="216974"/>
            </a:xfrm>
            <a:prstGeom prst="rect">
              <a:avLst/>
            </a:prstGeom>
          </p:spPr>
        </p:pic>
        <p:pic>
          <p:nvPicPr>
            <p:cNvPr id="34" name="图形 3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73860" y="4419499"/>
              <a:ext cx="303014" cy="303014"/>
            </a:xfrm>
            <a:prstGeom prst="rect">
              <a:avLst/>
            </a:prstGeom>
          </p:spPr>
        </p:pic>
        <p:pic>
          <p:nvPicPr>
            <p:cNvPr id="36" name="图形 3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73860" y="3047363"/>
              <a:ext cx="199093" cy="199093"/>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文本框 48"/>
          <p:cNvSpPr txBox="1">
            <a:spLocks noChangeArrowheads="1"/>
          </p:cNvSpPr>
          <p:nvPr/>
        </p:nvSpPr>
        <p:spPr bwMode="auto">
          <a:xfrm>
            <a:off x="274320" y="494030"/>
            <a:ext cx="7010400" cy="68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3200" dirty="0">
                <a:solidFill>
                  <a:schemeClr val="bg1"/>
                </a:solidFill>
                <a:latin typeface="微软雅黑" panose="020B0503020204020204" pitchFamily="34" charset="-122"/>
                <a:cs typeface="+mn-ea"/>
                <a:sym typeface="思源黑体 CN Normal" panose="020B0400000000000000" pitchFamily="34" charset="-122"/>
              </a:rPr>
              <a:t>服务对象：金融行业</a:t>
            </a:r>
            <a:r>
              <a:rPr lang="zh-CN" altLang="en-US" sz="3200" b="1" dirty="0">
                <a:solidFill>
                  <a:srgbClr val="FF6203"/>
                </a:solidFill>
                <a:latin typeface="微软雅黑" panose="020B0503020204020204" pitchFamily="34" charset="-122"/>
                <a:cs typeface="+mn-ea"/>
                <a:sym typeface="思源黑体 CN Normal" panose="020B0400000000000000" pitchFamily="34" charset="-122"/>
              </a:rPr>
              <a:t>解决方案</a:t>
            </a:r>
            <a:r>
              <a:rPr lang="zh-CN" altLang="en-US" sz="3200" dirty="0">
                <a:solidFill>
                  <a:schemeClr val="bg1"/>
                </a:solidFill>
                <a:latin typeface="微软雅黑" panose="020B0503020204020204" pitchFamily="34" charset="-122"/>
                <a:cs typeface="+mn-ea"/>
                <a:sym typeface="思源黑体 CN Normal" panose="020B0400000000000000" pitchFamily="34" charset="-122"/>
              </a:rPr>
              <a:t>公司</a:t>
            </a:r>
            <a:endParaRPr lang="zh-CN" altLang="en-US" sz="3200" dirty="0">
              <a:solidFill>
                <a:schemeClr val="bg1"/>
              </a:solidFill>
              <a:latin typeface="微软雅黑" panose="020B0503020204020204" pitchFamily="34" charset="-122"/>
              <a:cs typeface="+mn-ea"/>
              <a:sym typeface="思源黑体 CN Normal" panose="020B0400000000000000" pitchFamily="34" charset="-122"/>
            </a:endParaRPr>
          </a:p>
        </p:txBody>
      </p:sp>
      <p:sp>
        <p:nvSpPr>
          <p:cNvPr id="35" name="远程银行安全机制说明"/>
          <p:cNvSpPr txBox="1"/>
          <p:nvPr/>
        </p:nvSpPr>
        <p:spPr>
          <a:xfrm>
            <a:off x="2518698" y="2957525"/>
            <a:ext cx="737251" cy="461659"/>
          </a:xfrm>
          <a:prstGeom prst="rect">
            <a:avLst/>
          </a:prstGeom>
          <a:ln w="12700">
            <a:miter lim="400000"/>
          </a:ln>
        </p:spPr>
        <p:txBody>
          <a:bodyPr wrap="square" lIns="45717" tIns="45717" rIns="45717" bIns="45717">
            <a:spAutoFit/>
          </a:bodyPr>
          <a:lstStyle>
            <a:lvl1pPr defTabSz="914400">
              <a:defRPr sz="2800">
                <a:solidFill>
                  <a:srgbClr val="595959"/>
                </a:solidFill>
                <a:latin typeface="Helvetica"/>
                <a:ea typeface="Helvetica"/>
                <a:cs typeface="Helvetica"/>
                <a:sym typeface="Helvetica"/>
              </a:defRPr>
            </a:lvl1pPr>
          </a:lstStyle>
          <a:p>
            <a:r>
              <a:rPr lang="zh-CN" altLang="en-US" sz="2400" dirty="0">
                <a:solidFill>
                  <a:schemeClr val="bg1"/>
                </a:solidFill>
                <a:latin typeface="微软雅黑" panose="020B0503020204020204" pitchFamily="34" charset="-122"/>
                <a:ea typeface="微软雅黑" panose="020B0503020204020204" pitchFamily="34" charset="-122"/>
              </a:rPr>
              <a:t>银行</a:t>
            </a:r>
            <a:endParaRPr lang="zh-CN" altLang="en-US" sz="2400" dirty="0">
              <a:solidFill>
                <a:schemeClr val="bg1"/>
              </a:solidFill>
              <a:latin typeface="微软雅黑" panose="020B0503020204020204" pitchFamily="34" charset="-122"/>
              <a:ea typeface="微软雅黑" panose="020B0503020204020204" pitchFamily="34" charset="-122"/>
            </a:endParaRPr>
          </a:p>
        </p:txBody>
      </p:sp>
      <p:pic>
        <p:nvPicPr>
          <p:cNvPr id="3" name="图形 2"/>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518698" y="2008641"/>
            <a:ext cx="737251" cy="737251"/>
          </a:xfrm>
          <a:prstGeom prst="rect">
            <a:avLst/>
          </a:prstGeom>
        </p:spPr>
      </p:pic>
      <p:sp>
        <p:nvSpPr>
          <p:cNvPr id="37" name="远程银行安全机制说明"/>
          <p:cNvSpPr txBox="1"/>
          <p:nvPr/>
        </p:nvSpPr>
        <p:spPr>
          <a:xfrm>
            <a:off x="8557253" y="2957525"/>
            <a:ext cx="699770" cy="459105"/>
          </a:xfrm>
          <a:prstGeom prst="rect">
            <a:avLst/>
          </a:prstGeom>
          <a:ln w="12700">
            <a:miter lim="400000"/>
          </a:ln>
        </p:spPr>
        <p:txBody>
          <a:bodyPr wrap="none" lIns="45717" tIns="45717" rIns="45717" bIns="45717">
            <a:spAutoFit/>
          </a:bodyPr>
          <a:lstStyle>
            <a:lvl1pPr defTabSz="914400">
              <a:defRPr sz="2800">
                <a:solidFill>
                  <a:srgbClr val="595959"/>
                </a:solidFill>
                <a:latin typeface="Helvetica"/>
                <a:ea typeface="Helvetica"/>
                <a:cs typeface="Helvetica"/>
                <a:sym typeface="Helvetica"/>
              </a:defRPr>
            </a:lvl1pPr>
          </a:lstStyle>
          <a:p>
            <a:pPr algn="ctr"/>
            <a:r>
              <a:rPr lang="zh-CN" altLang="en-US" sz="2400" dirty="0">
                <a:solidFill>
                  <a:schemeClr val="bg1"/>
                </a:solidFill>
                <a:latin typeface="微软雅黑" panose="020B0503020204020204" pitchFamily="34" charset="-122"/>
                <a:ea typeface="微软雅黑" panose="020B0503020204020204" pitchFamily="34" charset="-122"/>
              </a:rPr>
              <a:t>证券</a:t>
            </a:r>
            <a:endParaRPr lang="zh-CN" altLang="en-US" sz="2400" dirty="0">
              <a:solidFill>
                <a:schemeClr val="bg1"/>
              </a:solidFill>
              <a:latin typeface="微软雅黑" panose="020B0503020204020204" pitchFamily="34" charset="-122"/>
              <a:ea typeface="微软雅黑" panose="020B0503020204020204" pitchFamily="34" charset="-122"/>
            </a:endParaRPr>
          </a:p>
        </p:txBody>
      </p:sp>
      <p:pic>
        <p:nvPicPr>
          <p:cNvPr id="5" name="图形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08909" y="1811839"/>
            <a:ext cx="996457" cy="996457"/>
          </a:xfrm>
          <a:prstGeom prst="rect">
            <a:avLst/>
          </a:prstGeom>
        </p:spPr>
      </p:pic>
      <p:sp>
        <p:nvSpPr>
          <p:cNvPr id="36" name="远程银行安全机制说明"/>
          <p:cNvSpPr txBox="1"/>
          <p:nvPr/>
        </p:nvSpPr>
        <p:spPr>
          <a:xfrm>
            <a:off x="6354367" y="2957525"/>
            <a:ext cx="707880" cy="461659"/>
          </a:xfrm>
          <a:prstGeom prst="rect">
            <a:avLst/>
          </a:prstGeom>
          <a:ln w="12700">
            <a:miter lim="400000"/>
          </a:ln>
        </p:spPr>
        <p:txBody>
          <a:bodyPr wrap="none" lIns="45717" tIns="45717" rIns="45717" bIns="45717">
            <a:spAutoFit/>
          </a:bodyPr>
          <a:lstStyle>
            <a:lvl1pPr defTabSz="914400">
              <a:defRPr sz="2800">
                <a:solidFill>
                  <a:srgbClr val="595959"/>
                </a:solidFill>
                <a:latin typeface="Helvetica"/>
                <a:ea typeface="Helvetica"/>
                <a:cs typeface="Helvetica"/>
                <a:sym typeface="Helvetica"/>
              </a:defRPr>
            </a:lvl1pPr>
          </a:lstStyle>
          <a:p>
            <a:r>
              <a:rPr lang="zh-CN" altLang="en-US" sz="2400" dirty="0">
                <a:solidFill>
                  <a:schemeClr val="bg1"/>
                </a:solidFill>
                <a:latin typeface="微软雅黑" panose="020B0503020204020204" pitchFamily="34" charset="-122"/>
                <a:ea typeface="微软雅黑" panose="020B0503020204020204" pitchFamily="34" charset="-122"/>
              </a:rPr>
              <a:t>信托</a:t>
            </a:r>
            <a:endParaRPr lang="zh-CN" altLang="en-US" sz="2400" dirty="0">
              <a:solidFill>
                <a:schemeClr val="bg1"/>
              </a:solidFill>
              <a:latin typeface="微软雅黑" panose="020B0503020204020204" pitchFamily="34" charset="-122"/>
              <a:ea typeface="微软雅黑" panose="020B0503020204020204" pitchFamily="34" charset="-122"/>
            </a:endParaRPr>
          </a:p>
        </p:txBody>
      </p:sp>
      <p:pic>
        <p:nvPicPr>
          <p:cNvPr id="11" name="图形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58582" y="1655286"/>
            <a:ext cx="1499450" cy="1309564"/>
          </a:xfrm>
          <a:prstGeom prst="rect">
            <a:avLst/>
          </a:prstGeom>
        </p:spPr>
      </p:pic>
      <p:sp>
        <p:nvSpPr>
          <p:cNvPr id="38" name="远程银行安全机制说明"/>
          <p:cNvSpPr txBox="1"/>
          <p:nvPr/>
        </p:nvSpPr>
        <p:spPr>
          <a:xfrm>
            <a:off x="4435181" y="2957525"/>
            <a:ext cx="699770" cy="459105"/>
          </a:xfrm>
          <a:prstGeom prst="rect">
            <a:avLst/>
          </a:prstGeom>
          <a:ln w="12700">
            <a:miter lim="400000"/>
          </a:ln>
        </p:spPr>
        <p:txBody>
          <a:bodyPr wrap="none" lIns="45717" tIns="45717" rIns="45717" bIns="45717">
            <a:spAutoFit/>
          </a:bodyPr>
          <a:lstStyle>
            <a:lvl1pPr defTabSz="914400">
              <a:defRPr sz="2800">
                <a:solidFill>
                  <a:srgbClr val="595959"/>
                </a:solidFill>
                <a:latin typeface="Helvetica"/>
                <a:ea typeface="Helvetica"/>
                <a:cs typeface="Helvetica"/>
                <a:sym typeface="Helvetica"/>
              </a:defRPr>
            </a:lvl1pPr>
          </a:lstStyle>
          <a:p>
            <a:pPr algn="ctr"/>
            <a:r>
              <a:rPr lang="zh-CN" altLang="en-US" sz="2400" dirty="0">
                <a:solidFill>
                  <a:schemeClr val="bg1"/>
                </a:solidFill>
                <a:latin typeface="微软雅黑" panose="020B0503020204020204" pitchFamily="34" charset="-122"/>
                <a:ea typeface="微软雅黑" panose="020B0503020204020204" pitchFamily="34" charset="-122"/>
              </a:rPr>
              <a:t>保险</a:t>
            </a:r>
            <a:endParaRPr lang="zh-CN" altLang="en-US" sz="2400" dirty="0">
              <a:solidFill>
                <a:schemeClr val="bg1"/>
              </a:solidFill>
              <a:latin typeface="微软雅黑" panose="020B0503020204020204" pitchFamily="34" charset="-122"/>
              <a:ea typeface="微软雅黑" panose="020B0503020204020204" pitchFamily="34" charset="-122"/>
            </a:endParaRPr>
          </a:p>
        </p:txBody>
      </p:sp>
      <p:pic>
        <p:nvPicPr>
          <p:cNvPr id="13" name="图形 1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9322" y="1910439"/>
            <a:ext cx="932757" cy="932757"/>
          </a:xfrm>
          <a:prstGeom prst="rect">
            <a:avLst/>
          </a:prstGeom>
        </p:spPr>
      </p:pic>
      <p:sp>
        <p:nvSpPr>
          <p:cNvPr id="40" name="远程银行安全机制说明"/>
          <p:cNvSpPr txBox="1"/>
          <p:nvPr/>
        </p:nvSpPr>
        <p:spPr>
          <a:xfrm>
            <a:off x="6434159" y="5275567"/>
            <a:ext cx="699770" cy="459105"/>
          </a:xfrm>
          <a:prstGeom prst="rect">
            <a:avLst/>
          </a:prstGeom>
          <a:ln w="12700">
            <a:miter lim="400000"/>
          </a:ln>
        </p:spPr>
        <p:txBody>
          <a:bodyPr wrap="none" lIns="45717" tIns="45717" rIns="45717" bIns="45717">
            <a:spAutoFit/>
          </a:bodyPr>
          <a:lstStyle>
            <a:lvl1pPr defTabSz="914400">
              <a:defRPr sz="2800">
                <a:solidFill>
                  <a:srgbClr val="595959"/>
                </a:solidFill>
                <a:latin typeface="Helvetica"/>
                <a:ea typeface="Helvetica"/>
                <a:cs typeface="Helvetica"/>
                <a:sym typeface="Helvetica"/>
              </a:defRPr>
            </a:lvl1pPr>
          </a:lstStyle>
          <a:p>
            <a:pPr algn="ctr"/>
            <a:r>
              <a:rPr lang="zh-CN" altLang="en-US" sz="2400" dirty="0">
                <a:solidFill>
                  <a:schemeClr val="bg1"/>
                </a:solidFill>
                <a:latin typeface="微软雅黑" panose="020B0503020204020204" pitchFamily="34" charset="-122"/>
                <a:ea typeface="微软雅黑" panose="020B0503020204020204" pitchFamily="34" charset="-122"/>
              </a:rPr>
              <a:t>监管</a:t>
            </a:r>
            <a:endParaRPr lang="zh-CN" altLang="en-US" sz="2400" dirty="0">
              <a:solidFill>
                <a:schemeClr val="bg1"/>
              </a:solidFill>
              <a:latin typeface="微软雅黑" panose="020B0503020204020204" pitchFamily="34" charset="-122"/>
              <a:ea typeface="微软雅黑" panose="020B0503020204020204" pitchFamily="34" charset="-122"/>
            </a:endParaRPr>
          </a:p>
        </p:txBody>
      </p:sp>
      <p:pic>
        <p:nvPicPr>
          <p:cNvPr id="15" name="图形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94610" y="4112258"/>
            <a:ext cx="978865" cy="978865"/>
          </a:xfrm>
          <a:prstGeom prst="rect">
            <a:avLst/>
          </a:prstGeom>
        </p:spPr>
      </p:pic>
      <p:sp>
        <p:nvSpPr>
          <p:cNvPr id="41" name="远程银行安全机制说明"/>
          <p:cNvSpPr txBox="1"/>
          <p:nvPr/>
        </p:nvSpPr>
        <p:spPr>
          <a:xfrm>
            <a:off x="4307009" y="5275567"/>
            <a:ext cx="1015657" cy="461659"/>
          </a:xfrm>
          <a:prstGeom prst="rect">
            <a:avLst/>
          </a:prstGeom>
          <a:ln w="12700">
            <a:miter lim="400000"/>
          </a:ln>
        </p:spPr>
        <p:txBody>
          <a:bodyPr wrap="none" lIns="45717" tIns="45717" rIns="45717" bIns="45717">
            <a:spAutoFit/>
          </a:bodyPr>
          <a:lstStyle>
            <a:lvl1pPr defTabSz="914400">
              <a:defRPr sz="2800">
                <a:solidFill>
                  <a:srgbClr val="595959"/>
                </a:solidFill>
                <a:latin typeface="Helvetica"/>
                <a:ea typeface="Helvetica"/>
                <a:cs typeface="Helvetica"/>
                <a:sym typeface="Helvetica"/>
              </a:defRPr>
            </a:lvl1pPr>
          </a:lstStyle>
          <a:p>
            <a:r>
              <a:rPr lang="zh-CN" altLang="en-US" sz="2400" dirty="0">
                <a:solidFill>
                  <a:schemeClr val="bg1"/>
                </a:solidFill>
                <a:latin typeface="微软雅黑" panose="020B0503020204020204" pitchFamily="34" charset="-122"/>
                <a:ea typeface="微软雅黑" panose="020B0503020204020204" pitchFamily="34" charset="-122"/>
              </a:rPr>
              <a:t>交易所</a:t>
            </a:r>
            <a:endParaRPr lang="zh-CN" altLang="en-US" sz="2400" dirty="0">
              <a:solidFill>
                <a:schemeClr val="bg1"/>
              </a:solidFill>
              <a:latin typeface="微软雅黑" panose="020B0503020204020204" pitchFamily="34" charset="-122"/>
              <a:ea typeface="微软雅黑" panose="020B0503020204020204" pitchFamily="34" charset="-122"/>
            </a:endParaRPr>
          </a:p>
        </p:txBody>
      </p:sp>
      <p:pic>
        <p:nvPicPr>
          <p:cNvPr id="17" name="图形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410083" y="4196938"/>
            <a:ext cx="809507" cy="809507"/>
          </a:xfrm>
          <a:prstGeom prst="rect">
            <a:avLst/>
          </a:prstGeom>
        </p:spPr>
      </p:pic>
      <p:sp>
        <p:nvSpPr>
          <p:cNvPr id="42" name="远程银行安全机制说明"/>
          <p:cNvSpPr txBox="1"/>
          <p:nvPr/>
        </p:nvSpPr>
        <p:spPr>
          <a:xfrm>
            <a:off x="2537438" y="5275567"/>
            <a:ext cx="699770" cy="459105"/>
          </a:xfrm>
          <a:prstGeom prst="rect">
            <a:avLst/>
          </a:prstGeom>
          <a:ln w="12700">
            <a:miter lim="400000"/>
          </a:ln>
        </p:spPr>
        <p:txBody>
          <a:bodyPr wrap="none" lIns="45717" tIns="45717" rIns="45717" bIns="45717">
            <a:spAutoFit/>
          </a:bodyPr>
          <a:lstStyle>
            <a:lvl1pPr defTabSz="914400">
              <a:defRPr sz="2800">
                <a:solidFill>
                  <a:srgbClr val="595959"/>
                </a:solidFill>
                <a:latin typeface="Helvetica"/>
                <a:ea typeface="Helvetica"/>
                <a:cs typeface="Helvetica"/>
                <a:sym typeface="Helvetica"/>
              </a:defRPr>
            </a:lvl1pPr>
          </a:lstStyle>
          <a:p>
            <a:pPr algn="ctr"/>
            <a:r>
              <a:rPr lang="zh-CN" altLang="en-US" sz="2400" dirty="0">
                <a:solidFill>
                  <a:schemeClr val="bg1"/>
                </a:solidFill>
                <a:latin typeface="微软雅黑" panose="020B0503020204020204" pitchFamily="34" charset="-122"/>
                <a:ea typeface="微软雅黑" panose="020B0503020204020204" pitchFamily="34" charset="-122"/>
              </a:rPr>
              <a:t>互金</a:t>
            </a:r>
            <a:endParaRPr lang="zh-CN" altLang="en-US" sz="2400" dirty="0">
              <a:solidFill>
                <a:schemeClr val="bg1"/>
              </a:solidFill>
              <a:latin typeface="微软雅黑" panose="020B0503020204020204" pitchFamily="34" charset="-122"/>
              <a:ea typeface="微软雅黑" panose="020B0503020204020204" pitchFamily="34" charset="-122"/>
            </a:endParaRPr>
          </a:p>
        </p:txBody>
      </p:sp>
      <p:pic>
        <p:nvPicPr>
          <p:cNvPr id="19" name="图形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97890" y="4194526"/>
            <a:ext cx="978864" cy="978864"/>
          </a:xfrm>
          <a:prstGeom prst="rect">
            <a:avLst/>
          </a:prstGeom>
        </p:spPr>
      </p:pic>
      <p:sp>
        <p:nvSpPr>
          <p:cNvPr id="39" name="远程银行安全机制说明"/>
          <p:cNvSpPr txBox="1"/>
          <p:nvPr/>
        </p:nvSpPr>
        <p:spPr>
          <a:xfrm>
            <a:off x="8557253" y="5275567"/>
            <a:ext cx="699770" cy="459105"/>
          </a:xfrm>
          <a:prstGeom prst="rect">
            <a:avLst/>
          </a:prstGeom>
          <a:ln w="12700">
            <a:miter lim="400000"/>
          </a:ln>
        </p:spPr>
        <p:txBody>
          <a:bodyPr wrap="none" lIns="45717" tIns="45717" rIns="45717" bIns="45717">
            <a:spAutoFit/>
          </a:bodyPr>
          <a:lstStyle>
            <a:lvl1pPr defTabSz="914400">
              <a:defRPr sz="2800">
                <a:solidFill>
                  <a:srgbClr val="595959"/>
                </a:solidFill>
                <a:latin typeface="Helvetica"/>
                <a:ea typeface="Helvetica"/>
                <a:cs typeface="Helvetica"/>
                <a:sym typeface="Helvetica"/>
              </a:defRPr>
            </a:lvl1pPr>
          </a:lstStyle>
          <a:p>
            <a:pPr algn="ctr"/>
            <a:r>
              <a:rPr lang="zh-CN" altLang="en-US" sz="2400" dirty="0">
                <a:solidFill>
                  <a:schemeClr val="bg1"/>
                </a:solidFill>
                <a:latin typeface="微软雅黑" panose="020B0503020204020204" pitchFamily="34" charset="-122"/>
                <a:ea typeface="微软雅黑" panose="020B0503020204020204" pitchFamily="34" charset="-122"/>
              </a:rPr>
              <a:t>股权</a:t>
            </a:r>
            <a:endParaRPr lang="zh-CN" altLang="en-US" sz="2400" dirty="0">
              <a:solidFill>
                <a:schemeClr val="bg1"/>
              </a:solidFill>
              <a:latin typeface="微软雅黑" panose="020B0503020204020204" pitchFamily="34" charset="-122"/>
              <a:ea typeface="微软雅黑" panose="020B0503020204020204" pitchFamily="34" charset="-122"/>
            </a:endParaRPr>
          </a:p>
        </p:txBody>
      </p:sp>
      <p:pic>
        <p:nvPicPr>
          <p:cNvPr id="21" name="图形 2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304522" y="4112258"/>
            <a:ext cx="1205229" cy="1205229"/>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4831788" y="2109711"/>
            <a:ext cx="2275182" cy="2275182"/>
          </a:xfrm>
          <a:prstGeom prst="ellipse">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特点优势</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 name="远程银行安全机制说明"/>
          <p:cNvSpPr txBox="1"/>
          <p:nvPr/>
        </p:nvSpPr>
        <p:spPr>
          <a:xfrm>
            <a:off x="338624" y="478877"/>
            <a:ext cx="1733802" cy="584769"/>
          </a:xfrm>
          <a:prstGeom prst="rect">
            <a:avLst/>
          </a:prstGeom>
          <a:ln w="12700">
            <a:miter lim="400000"/>
          </a:ln>
        </p:spPr>
        <p:txBody>
          <a:bodyPr wrap="none" lIns="45717" tIns="45717" rIns="45717" bIns="45717">
            <a:spAutoFit/>
          </a:bodyPr>
          <a:lstStyle>
            <a:lvl1pPr defTabSz="914400">
              <a:defRPr sz="2800">
                <a:solidFill>
                  <a:srgbClr val="595959"/>
                </a:solidFill>
                <a:latin typeface="Helvetica"/>
                <a:ea typeface="Helvetica"/>
                <a:cs typeface="Helvetica"/>
                <a:sym typeface="Helvetica"/>
              </a:defRPr>
            </a:lvl1pPr>
          </a:lstStyle>
          <a:p>
            <a:r>
              <a:rPr lang="zh-CN" altLang="en-US" sz="3200" dirty="0">
                <a:solidFill>
                  <a:schemeClr val="bg1"/>
                </a:solidFill>
                <a:latin typeface="微软雅黑" panose="020B0503020204020204" pitchFamily="34" charset="-122"/>
                <a:ea typeface="微软雅黑" panose="020B0503020204020204" pitchFamily="34" charset="-122"/>
              </a:rPr>
              <a:t>特点优势</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4" name="远程银行安全机制说明"/>
          <p:cNvSpPr txBox="1"/>
          <p:nvPr/>
        </p:nvSpPr>
        <p:spPr>
          <a:xfrm>
            <a:off x="3234478" y="1244645"/>
            <a:ext cx="1512570" cy="520700"/>
          </a:xfrm>
          <a:prstGeom prst="rect">
            <a:avLst/>
          </a:prstGeom>
          <a:ln w="12700">
            <a:miter lim="400000"/>
          </a:ln>
        </p:spPr>
        <p:txBody>
          <a:bodyPr wrap="none" lIns="45717" tIns="45717" rIns="45717" bIns="45717">
            <a:spAutoFit/>
          </a:bodyPr>
          <a:lstStyle>
            <a:lvl1pPr defTabSz="914400">
              <a:defRPr sz="2800">
                <a:solidFill>
                  <a:srgbClr val="595959"/>
                </a:solidFill>
                <a:latin typeface="Helvetica"/>
                <a:ea typeface="Helvetica"/>
                <a:cs typeface="Helvetica"/>
                <a:sym typeface="Helvetica"/>
              </a:defRPr>
            </a:lvl1pPr>
          </a:lstStyle>
          <a:p>
            <a:pPr algn="ctr"/>
            <a:r>
              <a:rPr lang="zh-CN" altLang="en-US" dirty="0">
                <a:solidFill>
                  <a:schemeClr val="bg1"/>
                </a:solidFill>
                <a:latin typeface="微软雅黑" panose="020B0503020204020204" pitchFamily="34" charset="-122"/>
                <a:ea typeface="微软雅黑" panose="020B0503020204020204" pitchFamily="34" charset="-122"/>
              </a:rPr>
              <a:t>超强安全</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 name="远程银行安全机制说明"/>
          <p:cNvSpPr txBox="1"/>
          <p:nvPr/>
        </p:nvSpPr>
        <p:spPr>
          <a:xfrm>
            <a:off x="7396163" y="1244645"/>
            <a:ext cx="1528618" cy="523214"/>
          </a:xfrm>
          <a:prstGeom prst="rect">
            <a:avLst/>
          </a:prstGeom>
          <a:ln w="12700">
            <a:miter lim="400000"/>
          </a:ln>
        </p:spPr>
        <p:txBody>
          <a:bodyPr wrap="none" lIns="45717" tIns="45717" rIns="45717" bIns="45717">
            <a:spAutoFit/>
          </a:bodyPr>
          <a:lstStyle>
            <a:lvl1pPr defTabSz="914400">
              <a:defRPr sz="2800">
                <a:solidFill>
                  <a:srgbClr val="595959"/>
                </a:solidFill>
                <a:latin typeface="Helvetica"/>
                <a:ea typeface="Helvetica"/>
                <a:cs typeface="Helvetica"/>
                <a:sym typeface="Helvetica"/>
              </a:defRPr>
            </a:lvl1pPr>
          </a:lstStyle>
          <a:p>
            <a:r>
              <a:rPr lang="zh-CN" altLang="en-US" dirty="0">
                <a:solidFill>
                  <a:schemeClr val="bg1"/>
                </a:solidFill>
                <a:latin typeface="微软雅黑" panose="020B0503020204020204" pitchFamily="34" charset="-122"/>
                <a:ea typeface="微软雅黑" panose="020B0503020204020204" pitchFamily="34" charset="-122"/>
              </a:rPr>
              <a:t>自主可控</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6" name="远程银行安全机制说明"/>
          <p:cNvSpPr txBox="1"/>
          <p:nvPr/>
        </p:nvSpPr>
        <p:spPr>
          <a:xfrm>
            <a:off x="5205070" y="5359340"/>
            <a:ext cx="1528618" cy="523214"/>
          </a:xfrm>
          <a:prstGeom prst="rect">
            <a:avLst/>
          </a:prstGeom>
          <a:ln w="12700">
            <a:miter lim="400000"/>
          </a:ln>
        </p:spPr>
        <p:txBody>
          <a:bodyPr wrap="none" lIns="45717" tIns="45717" rIns="45717" bIns="45717">
            <a:spAutoFit/>
          </a:bodyPr>
          <a:lstStyle>
            <a:lvl1pPr defTabSz="914400">
              <a:defRPr sz="2800">
                <a:solidFill>
                  <a:srgbClr val="595959"/>
                </a:solidFill>
                <a:latin typeface="Helvetica"/>
                <a:ea typeface="Helvetica"/>
                <a:cs typeface="Helvetica"/>
                <a:sym typeface="Helvetica"/>
              </a:defRPr>
            </a:lvl1pPr>
          </a:lstStyle>
          <a:p>
            <a:r>
              <a:rPr lang="zh-CN" altLang="en-US" dirty="0">
                <a:solidFill>
                  <a:schemeClr val="bg1"/>
                </a:solidFill>
                <a:latin typeface="微软雅黑" panose="020B0503020204020204" pitchFamily="34" charset="-122"/>
                <a:ea typeface="微软雅黑" panose="020B0503020204020204" pitchFamily="34" charset="-122"/>
              </a:rPr>
              <a:t>连接一切</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3365500" y="1820518"/>
            <a:ext cx="1799481" cy="622386"/>
            <a:chOff x="3365500" y="1820518"/>
            <a:chExt cx="1799481" cy="622386"/>
          </a:xfrm>
        </p:grpSpPr>
        <p:cxnSp>
          <p:nvCxnSpPr>
            <p:cNvPr id="13" name="直接连接符 12"/>
            <p:cNvCxnSpPr>
              <a:stCxn id="11" idx="1"/>
            </p:cNvCxnSpPr>
            <p:nvPr/>
          </p:nvCxnSpPr>
          <p:spPr>
            <a:xfrm flipH="1" flipV="1">
              <a:off x="4400551" y="1820520"/>
              <a:ext cx="764430" cy="62238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3365500" y="1820518"/>
              <a:ext cx="1035051"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flipH="1">
            <a:off x="6773777" y="1820518"/>
            <a:ext cx="2151004" cy="622386"/>
            <a:chOff x="2886674" y="1820518"/>
            <a:chExt cx="2151004" cy="622386"/>
          </a:xfrm>
        </p:grpSpPr>
        <p:cxnSp>
          <p:nvCxnSpPr>
            <p:cNvPr id="19" name="直接连接符 18"/>
            <p:cNvCxnSpPr>
              <a:stCxn id="11" idx="7"/>
            </p:cNvCxnSpPr>
            <p:nvPr/>
          </p:nvCxnSpPr>
          <p:spPr>
            <a:xfrm flipH="1" flipV="1">
              <a:off x="4400550" y="1820520"/>
              <a:ext cx="637128" cy="62238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2886674" y="1820518"/>
              <a:ext cx="151387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3" name="直接连接符 22"/>
          <p:cNvCxnSpPr>
            <a:stCxn id="11" idx="4"/>
            <a:endCxn id="6" idx="0"/>
          </p:cNvCxnSpPr>
          <p:nvPr/>
        </p:nvCxnSpPr>
        <p:spPr>
          <a:xfrm>
            <a:off x="5969379" y="4384893"/>
            <a:ext cx="0" cy="97444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远程银行安全机制说明"/>
          <p:cNvSpPr txBox="1"/>
          <p:nvPr/>
        </p:nvSpPr>
        <p:spPr>
          <a:xfrm>
            <a:off x="4756229" y="5828679"/>
            <a:ext cx="2426299" cy="523214"/>
          </a:xfrm>
          <a:prstGeom prst="rect">
            <a:avLst/>
          </a:prstGeom>
          <a:ln w="12700">
            <a:miter lim="400000"/>
          </a:ln>
        </p:spPr>
        <p:txBody>
          <a:bodyPr wrap="none" lIns="45717" tIns="45717" rIns="45717" bIns="45717">
            <a:spAutoFit/>
          </a:bodyPr>
          <a:lstStyle>
            <a:lvl1pPr defTabSz="914400">
              <a:defRPr sz="2800">
                <a:solidFill>
                  <a:srgbClr val="595959"/>
                </a:solidFill>
                <a:latin typeface="Helvetica"/>
                <a:ea typeface="Helvetica"/>
                <a:cs typeface="Helvetica"/>
                <a:sym typeface="Helvetica"/>
              </a:defRPr>
            </a:lvl1pPr>
          </a:lstStyle>
          <a:p>
            <a:pPr algn="ctr"/>
            <a:r>
              <a:rPr lang="zh-CN" altLang="en-US" sz="1400" dirty="0">
                <a:solidFill>
                  <a:schemeClr val="bg1"/>
                </a:solidFill>
                <a:latin typeface="微软雅黑" panose="020B0503020204020204" pitchFamily="34" charset="-122"/>
                <a:ea typeface="微软雅黑" panose="020B0503020204020204" pitchFamily="34" charset="-122"/>
              </a:rPr>
              <a:t>连接主流操作系统和音视频设</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备、各种标准通讯协议</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0" name="远程银行安全机制说明"/>
          <p:cNvSpPr txBox="1"/>
          <p:nvPr/>
        </p:nvSpPr>
        <p:spPr>
          <a:xfrm>
            <a:off x="1615178" y="1873178"/>
            <a:ext cx="2785372" cy="738658"/>
          </a:xfrm>
          <a:prstGeom prst="rect">
            <a:avLst/>
          </a:prstGeom>
          <a:ln w="12700">
            <a:miter lim="400000"/>
          </a:ln>
        </p:spPr>
        <p:txBody>
          <a:bodyPr wrap="none" lIns="45717" tIns="45717" rIns="45717" bIns="45717">
            <a:spAutoFit/>
          </a:bodyPr>
          <a:lstStyle>
            <a:lvl1pPr defTabSz="914400">
              <a:defRPr sz="2800">
                <a:solidFill>
                  <a:srgbClr val="595959"/>
                </a:solidFill>
                <a:latin typeface="Helvetica"/>
                <a:ea typeface="Helvetica"/>
                <a:cs typeface="Helvetica"/>
                <a:sym typeface="Helvetica"/>
              </a:defRPr>
            </a:lvl1pPr>
          </a:lstStyle>
          <a:p>
            <a:pPr algn="r"/>
            <a:r>
              <a:rPr lang="zh-CN" altLang="en-US" sz="1400" dirty="0">
                <a:solidFill>
                  <a:schemeClr val="bg1"/>
                </a:solidFill>
                <a:latin typeface="微软雅黑" panose="020B0503020204020204" pitchFamily="34" charset="-122"/>
                <a:ea typeface="微软雅黑" panose="020B0503020204020204" pitchFamily="34" charset="-122"/>
              </a:rPr>
              <a:t>端对端</a:t>
            </a:r>
            <a:r>
              <a:rPr lang="en-US" altLang="zh-CN" sz="1400" dirty="0">
                <a:solidFill>
                  <a:schemeClr val="bg1"/>
                </a:solidFill>
                <a:latin typeface="微软雅黑" panose="020B0503020204020204" pitchFamily="34" charset="-122"/>
                <a:ea typeface="微软雅黑" panose="020B0503020204020204" pitchFamily="34" charset="-122"/>
              </a:rPr>
              <a:t>AES 256</a:t>
            </a:r>
            <a:r>
              <a:rPr lang="zh-CN" altLang="en-US" sz="1400" dirty="0">
                <a:solidFill>
                  <a:schemeClr val="bg1"/>
                </a:solidFill>
                <a:latin typeface="微软雅黑" panose="020B0503020204020204" pitchFamily="34" charset="-122"/>
                <a:ea typeface="微软雅黑" panose="020B0503020204020204" pitchFamily="34" charset="-122"/>
              </a:rPr>
              <a:t>位加密，防止各种</a:t>
            </a:r>
            <a:endParaRPr lang="en-US" altLang="zh-CN" sz="1400" dirty="0">
              <a:solidFill>
                <a:schemeClr val="bg1"/>
              </a:solidFill>
              <a:latin typeface="微软雅黑" panose="020B0503020204020204" pitchFamily="34" charset="-122"/>
              <a:ea typeface="微软雅黑" panose="020B0503020204020204" pitchFamily="34" charset="-122"/>
            </a:endParaRPr>
          </a:p>
          <a:p>
            <a:pPr algn="r"/>
            <a:r>
              <a:rPr lang="zh-CN" altLang="en-US" sz="1400" dirty="0">
                <a:solidFill>
                  <a:schemeClr val="bg1"/>
                </a:solidFill>
                <a:latin typeface="微软雅黑" panose="020B0503020204020204" pitchFamily="34" charset="-122"/>
                <a:ea typeface="微软雅黑" panose="020B0503020204020204" pitchFamily="34" charset="-122"/>
              </a:rPr>
              <a:t>信息窃听；支持第三方加密算法嵌</a:t>
            </a:r>
            <a:endParaRPr lang="en-US" altLang="zh-CN" sz="1400" dirty="0">
              <a:solidFill>
                <a:schemeClr val="bg1"/>
              </a:solidFill>
              <a:latin typeface="微软雅黑" panose="020B0503020204020204" pitchFamily="34" charset="-122"/>
              <a:ea typeface="微软雅黑" panose="020B0503020204020204" pitchFamily="34" charset="-122"/>
            </a:endParaRPr>
          </a:p>
          <a:p>
            <a:pPr algn="r"/>
            <a:r>
              <a:rPr lang="zh-CN" altLang="en-US" sz="1400" dirty="0">
                <a:solidFill>
                  <a:schemeClr val="bg1"/>
                </a:solidFill>
                <a:latin typeface="微软雅黑" panose="020B0503020204020204" pitchFamily="34" charset="-122"/>
                <a:ea typeface="微软雅黑" panose="020B0503020204020204" pitchFamily="34" charset="-122"/>
              </a:rPr>
              <a:t>入，安全再上新台阶</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1" name="远程银行安全机制说明"/>
          <p:cNvSpPr txBox="1"/>
          <p:nvPr/>
        </p:nvSpPr>
        <p:spPr>
          <a:xfrm>
            <a:off x="7396163" y="1873178"/>
            <a:ext cx="2649220" cy="735965"/>
          </a:xfrm>
          <a:prstGeom prst="rect">
            <a:avLst/>
          </a:prstGeom>
          <a:ln w="12700">
            <a:miter lim="400000"/>
          </a:ln>
        </p:spPr>
        <p:txBody>
          <a:bodyPr wrap="none" lIns="45717" tIns="45717" rIns="45717" bIns="45717">
            <a:spAutoFit/>
          </a:bodyPr>
          <a:lstStyle>
            <a:lvl1pPr defTabSz="914400">
              <a:defRPr sz="2800">
                <a:solidFill>
                  <a:srgbClr val="595959"/>
                </a:solidFill>
                <a:latin typeface="Helvetica"/>
                <a:ea typeface="Helvetica"/>
                <a:cs typeface="Helvetica"/>
                <a:sym typeface="Helvetica"/>
              </a:defRPr>
            </a:lvl1pPr>
          </a:lstStyle>
          <a:p>
            <a:r>
              <a:rPr lang="zh-CN" altLang="en-US" sz="1400" dirty="0">
                <a:solidFill>
                  <a:schemeClr val="bg1"/>
                </a:solidFill>
                <a:latin typeface="微软雅黑" panose="020B0503020204020204" pitchFamily="34" charset="-122"/>
                <a:ea typeface="微软雅黑" panose="020B0503020204020204" pitchFamily="34" charset="-122"/>
              </a:rPr>
              <a:t>支持国产芯片，龙芯、飞腾、海</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思、鲲鹏，并获得麒麟</a:t>
            </a:r>
            <a:r>
              <a:rPr lang="en-US" altLang="zh-CN" sz="1400" dirty="0">
                <a:solidFill>
                  <a:schemeClr val="bg1"/>
                </a:solidFill>
                <a:latin typeface="微软雅黑" panose="020B0503020204020204" pitchFamily="34" charset="-122"/>
                <a:ea typeface="微软雅黑" panose="020B0503020204020204" pitchFamily="34" charset="-122"/>
              </a:rPr>
              <a:t>OS</a:t>
            </a:r>
            <a:r>
              <a:rPr lang="zh-CN" altLang="en-US" sz="1400" dirty="0">
                <a:solidFill>
                  <a:schemeClr val="bg1"/>
                </a:solidFill>
                <a:latin typeface="微软雅黑" panose="020B0503020204020204" pitchFamily="34" charset="-122"/>
                <a:ea typeface="微软雅黑" panose="020B0503020204020204" pitchFamily="34" charset="-122"/>
              </a:rPr>
              <a:t>及统信</a:t>
            </a:r>
            <a:endParaRPr lang="zh-CN" altLang="en-US" sz="1400" dirty="0">
              <a:solidFill>
                <a:schemeClr val="bg1"/>
              </a:solidFill>
              <a:latin typeface="微软雅黑" panose="020B0503020204020204" pitchFamily="34" charset="-122"/>
              <a:ea typeface="微软雅黑" panose="020B0503020204020204" pitchFamily="34" charset="-122"/>
            </a:endParaRPr>
          </a:p>
          <a:p>
            <a:r>
              <a:rPr lang="en-US" altLang="zh-CN" sz="1400" dirty="0">
                <a:solidFill>
                  <a:schemeClr val="bg1"/>
                </a:solidFill>
                <a:latin typeface="微软雅黑" panose="020B0503020204020204" pitchFamily="34" charset="-122"/>
                <a:ea typeface="微软雅黑" panose="020B0503020204020204" pitchFamily="34" charset="-122"/>
              </a:rPr>
              <a:t>UOS</a:t>
            </a:r>
            <a:r>
              <a:rPr lang="zh-CN" altLang="en-US" sz="1400" dirty="0">
                <a:solidFill>
                  <a:schemeClr val="bg1"/>
                </a:solidFill>
                <a:latin typeface="微软雅黑" panose="020B0503020204020204" pitchFamily="34" charset="-122"/>
                <a:ea typeface="微软雅黑" panose="020B0503020204020204" pitchFamily="34" charset="-122"/>
              </a:rPr>
              <a:t>兼容性认证证书</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6225" y="135083"/>
            <a:ext cx="10515600" cy="1325563"/>
          </a:xfrm>
        </p:spPr>
        <p:txBody>
          <a:bodyPr>
            <a:normAutofit/>
          </a:bodyPr>
          <a:lstStyle/>
          <a:p>
            <a:pPr algn="l"/>
            <a:r>
              <a:rPr lang="zh-CN" altLang="en-US" sz="3200" dirty="0">
                <a:sym typeface="+mn-ea"/>
              </a:rPr>
              <a:t>超强安全：加密算法可替换</a:t>
            </a:r>
            <a:endParaRPr lang="zh-CN" altLang="en-US" sz="3200" dirty="0"/>
          </a:p>
        </p:txBody>
      </p:sp>
      <p:sp>
        <p:nvSpPr>
          <p:cNvPr id="6" name="矩形 5"/>
          <p:cNvSpPr/>
          <p:nvPr/>
        </p:nvSpPr>
        <p:spPr>
          <a:xfrm>
            <a:off x="2077357" y="2955858"/>
            <a:ext cx="2047875" cy="5231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latin typeface="微软雅黑" panose="020B0503020204020204" pitchFamily="34" charset="-122"/>
                <a:ea typeface="微软雅黑" panose="020B0503020204020204" pitchFamily="34" charset="-122"/>
              </a:rPr>
              <a:t>超强安全</a:t>
            </a:r>
            <a:endParaRPr kumimoji="1" lang="zh-CN" altLang="en-US" dirty="0">
              <a:latin typeface="微软雅黑" panose="020B0503020204020204" pitchFamily="34" charset="-122"/>
              <a:ea typeface="微软雅黑" panose="020B0503020204020204" pitchFamily="34" charset="-122"/>
            </a:endParaRPr>
          </a:p>
        </p:txBody>
      </p:sp>
      <p:sp>
        <p:nvSpPr>
          <p:cNvPr id="12" name="标题 1"/>
          <p:cNvSpPr txBox="1"/>
          <p:nvPr/>
        </p:nvSpPr>
        <p:spPr>
          <a:xfrm>
            <a:off x="4869717" y="2423355"/>
            <a:ext cx="1520190" cy="523108"/>
          </a:xfrm>
          <a:prstGeom prst="rect">
            <a:avLst/>
          </a:prstGeom>
          <a:solidFill>
            <a:srgbClr val="00B0F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微软雅黑" panose="020B0503020204020204" pitchFamily="34" charset="-122"/>
                <a:ea typeface="微软雅黑" panose="020B0503020204020204" pitchFamily="34" charset="-122"/>
                <a:cs typeface="+mj-cs"/>
              </a:defRPr>
            </a:lvl1pPr>
          </a:lstStyle>
          <a:p>
            <a:r>
              <a:rPr lang="zh-CN" altLang="en-US" sz="1600" dirty="0"/>
              <a:t>默认</a:t>
            </a:r>
            <a:r>
              <a:rPr lang="en-US" altLang="zh-CN" sz="1600" dirty="0"/>
              <a:t>AES</a:t>
            </a:r>
            <a:r>
              <a:rPr lang="zh-CN" altLang="en-US" sz="1600" dirty="0"/>
              <a:t> </a:t>
            </a:r>
            <a:r>
              <a:rPr lang="en-US" altLang="zh-CN" sz="1600" dirty="0"/>
              <a:t>256</a:t>
            </a:r>
            <a:endParaRPr lang="zh-CN" altLang="en-US" sz="1600" dirty="0"/>
          </a:p>
        </p:txBody>
      </p:sp>
      <p:sp>
        <p:nvSpPr>
          <p:cNvPr id="13" name="标题 1"/>
          <p:cNvSpPr txBox="1"/>
          <p:nvPr/>
        </p:nvSpPr>
        <p:spPr>
          <a:xfrm>
            <a:off x="7222076" y="4205646"/>
            <a:ext cx="2445488" cy="511374"/>
          </a:xfrm>
          <a:prstGeom prst="rect">
            <a:avLst/>
          </a:prstGeom>
          <a:solidFill>
            <a:srgbClr val="00B0F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微软雅黑" panose="020B0503020204020204" pitchFamily="34" charset="-122"/>
                <a:ea typeface="微软雅黑" panose="020B0503020204020204" pitchFamily="34" charset="-122"/>
                <a:cs typeface="+mj-cs"/>
              </a:defRPr>
            </a:lvl1pPr>
          </a:lstStyle>
          <a:p>
            <a:r>
              <a:rPr lang="zh-CN" altLang="en-US" sz="1600" dirty="0"/>
              <a:t>支持第三方加密算法嵌入</a:t>
            </a:r>
            <a:endParaRPr lang="zh-CN" altLang="en-US" sz="1600" dirty="0"/>
          </a:p>
        </p:txBody>
      </p:sp>
      <p:sp>
        <p:nvSpPr>
          <p:cNvPr id="45" name="矩形 44"/>
          <p:cNvSpPr/>
          <p:nvPr/>
        </p:nvSpPr>
        <p:spPr>
          <a:xfrm>
            <a:off x="7222076" y="3207913"/>
            <a:ext cx="2445488" cy="4908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latin typeface="微软雅黑" panose="020B0503020204020204" pitchFamily="34" charset="-122"/>
                <a:ea typeface="微软雅黑" panose="020B0503020204020204" pitchFamily="34" charset="-122"/>
              </a:rPr>
              <a:t>端对端加密</a:t>
            </a:r>
            <a:endParaRPr kumimoji="1" lang="zh-CN" altLang="en-US" dirty="0">
              <a:latin typeface="微软雅黑" panose="020B0503020204020204" pitchFamily="34" charset="-122"/>
              <a:ea typeface="微软雅黑" panose="020B0503020204020204" pitchFamily="34" charset="-122"/>
            </a:endParaRPr>
          </a:p>
        </p:txBody>
      </p:sp>
      <p:sp>
        <p:nvSpPr>
          <p:cNvPr id="46" name="矩形 45"/>
          <p:cNvSpPr/>
          <p:nvPr/>
        </p:nvSpPr>
        <p:spPr>
          <a:xfrm>
            <a:off x="4869718" y="3628918"/>
            <a:ext cx="1520190" cy="4908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latin typeface="微软雅黑" panose="020B0503020204020204" pitchFamily="34" charset="-122"/>
                <a:ea typeface="微软雅黑" panose="020B0503020204020204" pitchFamily="34" charset="-122"/>
              </a:rPr>
              <a:t>加密算法</a:t>
            </a:r>
            <a:endParaRPr kumimoji="1" lang="zh-CN" altLang="en-US" dirty="0">
              <a:latin typeface="微软雅黑" panose="020B0503020204020204" pitchFamily="34" charset="-122"/>
              <a:ea typeface="微软雅黑" panose="020B0503020204020204" pitchFamily="34" charset="-122"/>
            </a:endParaRPr>
          </a:p>
        </p:txBody>
      </p:sp>
      <p:cxnSp>
        <p:nvCxnSpPr>
          <p:cNvPr id="52" name="直线连接符 51"/>
          <p:cNvCxnSpPr>
            <a:stCxn id="12" idx="1"/>
            <a:endCxn id="6" idx="3"/>
          </p:cNvCxnSpPr>
          <p:nvPr/>
        </p:nvCxnSpPr>
        <p:spPr>
          <a:xfrm flipH="1">
            <a:off x="4125232" y="2684909"/>
            <a:ext cx="744485" cy="532503"/>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直线连接符 53"/>
          <p:cNvCxnSpPr>
            <a:stCxn id="6" idx="3"/>
            <a:endCxn id="46" idx="1"/>
          </p:cNvCxnSpPr>
          <p:nvPr/>
        </p:nvCxnSpPr>
        <p:spPr>
          <a:xfrm>
            <a:off x="4125232" y="3217412"/>
            <a:ext cx="744486" cy="656934"/>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直线连接符 60"/>
          <p:cNvCxnSpPr>
            <a:stCxn id="46" idx="3"/>
            <a:endCxn id="45" idx="1"/>
          </p:cNvCxnSpPr>
          <p:nvPr/>
        </p:nvCxnSpPr>
        <p:spPr>
          <a:xfrm flipV="1">
            <a:off x="6389908" y="3453341"/>
            <a:ext cx="832168" cy="42100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直线连接符 62"/>
          <p:cNvCxnSpPr>
            <a:stCxn id="46" idx="3"/>
            <a:endCxn id="13" idx="1"/>
          </p:cNvCxnSpPr>
          <p:nvPr/>
        </p:nvCxnSpPr>
        <p:spPr>
          <a:xfrm>
            <a:off x="6389908" y="3874346"/>
            <a:ext cx="832168" cy="586987"/>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远程银行安全机制说明"/>
          <p:cNvSpPr txBox="1"/>
          <p:nvPr/>
        </p:nvSpPr>
        <p:spPr>
          <a:xfrm>
            <a:off x="254866" y="468100"/>
            <a:ext cx="1733802" cy="584769"/>
          </a:xfrm>
          <a:prstGeom prst="rect">
            <a:avLst/>
          </a:prstGeom>
          <a:ln w="12700">
            <a:miter lim="400000"/>
          </a:ln>
        </p:spPr>
        <p:txBody>
          <a:bodyPr wrap="none" lIns="45717" tIns="45717" rIns="45717" bIns="45717">
            <a:spAutoFit/>
          </a:bodyPr>
          <a:lstStyle>
            <a:lvl1pPr defTabSz="914400">
              <a:defRPr sz="2800">
                <a:solidFill>
                  <a:srgbClr val="595959"/>
                </a:solidFill>
                <a:latin typeface="Helvetica"/>
                <a:ea typeface="Helvetica"/>
                <a:cs typeface="Helvetica"/>
                <a:sym typeface="Helvetica"/>
              </a:defRPr>
            </a:lvl1pPr>
          </a:lstStyle>
          <a:p>
            <a:r>
              <a:rPr lang="zh-CN" altLang="en-US" sz="3200" dirty="0">
                <a:solidFill>
                  <a:schemeClr val="bg1"/>
                </a:solidFill>
                <a:latin typeface="微软雅黑" panose="020B0503020204020204" pitchFamily="34" charset="-122"/>
                <a:ea typeface="微软雅黑" panose="020B0503020204020204" pitchFamily="34" charset="-122"/>
              </a:rPr>
              <a:t>信创产业</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1" name="远程银行安全机制说明"/>
          <p:cNvSpPr txBox="1"/>
          <p:nvPr/>
        </p:nvSpPr>
        <p:spPr>
          <a:xfrm>
            <a:off x="773157" y="5805130"/>
            <a:ext cx="6461357" cy="523214"/>
          </a:xfrm>
          <a:prstGeom prst="rect">
            <a:avLst/>
          </a:prstGeom>
          <a:ln w="12700">
            <a:miter lim="400000"/>
          </a:ln>
        </p:spPr>
        <p:txBody>
          <a:bodyPr wrap="square" lIns="45717" tIns="45717" rIns="45717" bIns="45717">
            <a:spAutoFit/>
          </a:bodyPr>
          <a:lstStyle>
            <a:lvl1pPr defTabSz="914400">
              <a:defRPr sz="2800">
                <a:solidFill>
                  <a:srgbClr val="595959"/>
                </a:solidFill>
                <a:latin typeface="Helvetica"/>
                <a:ea typeface="Helvetica"/>
                <a:cs typeface="Helvetica"/>
                <a:sym typeface="Helvetica"/>
              </a:defRPr>
            </a:lvl1pPr>
          </a:lstStyle>
          <a:p>
            <a:pPr algn="ctr"/>
            <a:r>
              <a:rPr lang="zh-CN" altLang="en-US" sz="1400" dirty="0">
                <a:solidFill>
                  <a:schemeClr val="bg1"/>
                </a:solidFill>
                <a:latin typeface="微软雅黑" panose="020B0503020204020204" pitchFamily="34" charset="-122"/>
                <a:ea typeface="微软雅黑" panose="020B0503020204020204" pitchFamily="34" charset="-122"/>
              </a:rPr>
              <a:t>过去中国 </a:t>
            </a:r>
            <a:r>
              <a:rPr lang="en-US" altLang="zh-CN" sz="1400" dirty="0">
                <a:solidFill>
                  <a:schemeClr val="bg1"/>
                </a:solidFill>
                <a:latin typeface="微软雅黑" panose="020B0503020204020204" pitchFamily="34" charset="-122"/>
                <a:ea typeface="微软雅黑" panose="020B0503020204020204" pitchFamily="34" charset="-122"/>
              </a:rPr>
              <a:t>IT </a:t>
            </a:r>
            <a:r>
              <a:rPr lang="zh-CN" altLang="en-US" sz="1400" dirty="0">
                <a:solidFill>
                  <a:schemeClr val="bg1"/>
                </a:solidFill>
                <a:latin typeface="微软雅黑" panose="020B0503020204020204" pitchFamily="34" charset="-122"/>
                <a:ea typeface="微软雅黑" panose="020B0503020204020204" pitchFamily="34" charset="-122"/>
              </a:rPr>
              <a:t>底层标准、架构、产品、生态大多数都由美国 </a:t>
            </a:r>
            <a:r>
              <a:rPr lang="en-US" altLang="zh-CN" sz="1400" dirty="0">
                <a:solidFill>
                  <a:schemeClr val="bg1"/>
                </a:solidFill>
                <a:latin typeface="微软雅黑" panose="020B0503020204020204" pitchFamily="34" charset="-122"/>
                <a:ea typeface="微软雅黑" panose="020B0503020204020204" pitchFamily="34" charset="-122"/>
              </a:rPr>
              <a:t>IT </a:t>
            </a:r>
            <a:r>
              <a:rPr lang="zh-CN" altLang="en-US" sz="1400" dirty="0">
                <a:solidFill>
                  <a:schemeClr val="bg1"/>
                </a:solidFill>
                <a:latin typeface="微软雅黑" panose="020B0503020204020204" pitchFamily="34" charset="-122"/>
                <a:ea typeface="微软雅黑" panose="020B0503020204020204" pitchFamily="34" charset="-122"/>
              </a:rPr>
              <a:t>巨头来制定，由此存在诸多的安全、被“卡脖子”的风险。在这样的背景下，信创产业应运而生。</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4" name="远程银行安全机制说明"/>
          <p:cNvSpPr txBox="1"/>
          <p:nvPr/>
        </p:nvSpPr>
        <p:spPr>
          <a:xfrm>
            <a:off x="7873363" y="3091718"/>
            <a:ext cx="3323981" cy="1169545"/>
          </a:xfrm>
          <a:prstGeom prst="rect">
            <a:avLst/>
          </a:prstGeom>
          <a:ln w="12700">
            <a:miter lim="400000"/>
          </a:ln>
        </p:spPr>
        <p:txBody>
          <a:bodyPr wrap="none" lIns="45717" tIns="45717" rIns="45717" bIns="45717">
            <a:spAutoFit/>
          </a:bodyPr>
          <a:lstStyle>
            <a:lvl1pPr defTabSz="914400">
              <a:defRPr sz="2800">
                <a:solidFill>
                  <a:srgbClr val="595959"/>
                </a:solidFill>
                <a:latin typeface="Helvetica"/>
                <a:ea typeface="Helvetica"/>
                <a:cs typeface="Helvetica"/>
                <a:sym typeface="Helvetica"/>
              </a:defRPr>
            </a:lvl1pPr>
          </a:lstStyle>
          <a:p>
            <a:pPr algn="ctr"/>
            <a:r>
              <a:rPr lang="zh-CN" altLang="en-US" sz="1400" dirty="0">
                <a:solidFill>
                  <a:schemeClr val="bg1"/>
                </a:solidFill>
                <a:latin typeface="微软雅黑" panose="020B0503020204020204" pitchFamily="34" charset="-122"/>
                <a:ea typeface="微软雅黑" panose="020B0503020204020204" pitchFamily="34" charset="-122"/>
              </a:rPr>
              <a:t>信创产业是一个万亿级市场，是一条庞大</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的产业链</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主要涉及有</a:t>
            </a:r>
            <a:r>
              <a:rPr lang="en-US" altLang="zh-CN" sz="1400" dirty="0">
                <a:solidFill>
                  <a:schemeClr val="bg1"/>
                </a:solidFill>
                <a:latin typeface="微软雅黑" panose="020B0503020204020204" pitchFamily="34" charset="-122"/>
                <a:ea typeface="微软雅黑" panose="020B0503020204020204" pitchFamily="34" charset="-122"/>
              </a:rPr>
              <a:t>IT</a:t>
            </a:r>
            <a:r>
              <a:rPr lang="zh-CN" altLang="en-US" sz="1400" dirty="0">
                <a:solidFill>
                  <a:schemeClr val="bg1"/>
                </a:solidFill>
                <a:latin typeface="微软雅黑" panose="020B0503020204020204" pitchFamily="34" charset="-122"/>
                <a:ea typeface="微软雅黑" panose="020B0503020204020204" pitchFamily="34" charset="-122"/>
              </a:rPr>
              <a:t>基础设施、基础软</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件、信息安全、应用软件这四大方面，叁</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体作为基础软件中的中间件，有意为中国</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的</a:t>
            </a:r>
            <a:r>
              <a:rPr lang="en-US" altLang="zh-CN" sz="1400" dirty="0">
                <a:solidFill>
                  <a:schemeClr val="bg1"/>
                </a:solidFill>
                <a:latin typeface="微软雅黑" panose="020B0503020204020204" pitchFamily="34" charset="-122"/>
                <a:ea typeface="微软雅黑" panose="020B0503020204020204" pitchFamily="34" charset="-122"/>
              </a:rPr>
              <a:t>IT</a:t>
            </a:r>
            <a:r>
              <a:rPr lang="zh-CN" altLang="en-US" sz="1400" dirty="0">
                <a:solidFill>
                  <a:schemeClr val="bg1"/>
                </a:solidFill>
                <a:latin typeface="微软雅黑" panose="020B0503020204020204" pitchFamily="34" charset="-122"/>
                <a:ea typeface="微软雅黑" panose="020B0503020204020204" pitchFamily="34" charset="-122"/>
              </a:rPr>
              <a:t>生态建设贡献一份力量！</a:t>
            </a:r>
            <a:endParaRPr lang="zh-CN" altLang="en-US" sz="1400" dirty="0">
              <a:solidFill>
                <a:schemeClr val="bg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898928" y="1221604"/>
            <a:ext cx="6209816" cy="4414791"/>
          </a:xfrm>
          <a:prstGeom prst="rect">
            <a:avLst/>
          </a:prstGeom>
        </p:spPr>
      </p:pic>
      <p:sp>
        <p:nvSpPr>
          <p:cNvPr id="5" name="椭圆形标注 4"/>
          <p:cNvSpPr/>
          <p:nvPr/>
        </p:nvSpPr>
        <p:spPr>
          <a:xfrm>
            <a:off x="7814713" y="1168638"/>
            <a:ext cx="1584325" cy="995045"/>
          </a:xfrm>
          <a:prstGeom prst="wedgeEllipseCallout">
            <a:avLst>
              <a:gd name="adj1" fmla="val -247194"/>
              <a:gd name="adj2" fmla="val 119942"/>
            </a:avLst>
          </a:prstGeom>
          <a:solidFill>
            <a:srgbClr val="FF620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latin typeface="微软雅黑" panose="020B0503020204020204" pitchFamily="34" charset="-122"/>
                <a:ea typeface="微软雅黑" panose="020B0503020204020204" pitchFamily="34" charset="-122"/>
              </a:rPr>
              <a:t>叁体</a:t>
            </a:r>
            <a:endParaRPr lang="zh-CN" altLang="en-US" sz="32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a:t>CPU+OS</a:t>
            </a:r>
            <a:endParaRPr lang="en-US" altLang="zh-CN" sz="3200"/>
          </a:p>
        </p:txBody>
      </p:sp>
      <p:sp>
        <p:nvSpPr>
          <p:cNvPr id="21" name="矩形: 圆角 20"/>
          <p:cNvSpPr/>
          <p:nvPr/>
        </p:nvSpPr>
        <p:spPr>
          <a:xfrm>
            <a:off x="1519555" y="3571875"/>
            <a:ext cx="3665855" cy="36004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zh-CN" altLang="en-US" spc="300" dirty="0">
                <a:latin typeface="微软雅黑" panose="020B0503020204020204" pitchFamily="34" charset="-122"/>
                <a:ea typeface="微软雅黑" panose="020B0503020204020204" pitchFamily="34" charset="-122"/>
              </a:rPr>
              <a:t>国产</a:t>
            </a:r>
            <a:r>
              <a:rPr lang="en-US" altLang="zh-CN" spc="300" dirty="0">
                <a:latin typeface="微软雅黑" panose="020B0503020204020204" pitchFamily="34" charset="-122"/>
                <a:ea typeface="微软雅黑" panose="020B0503020204020204" pitchFamily="34" charset="-122"/>
              </a:rPr>
              <a:t>CPU</a:t>
            </a:r>
            <a:r>
              <a:rPr lang="zh-CN" altLang="en-US" spc="300" dirty="0">
                <a:latin typeface="微软雅黑" panose="020B0503020204020204" pitchFamily="34" charset="-122"/>
                <a:ea typeface="微软雅黑" panose="020B0503020204020204" pitchFamily="34" charset="-122"/>
              </a:rPr>
              <a:t>：龙芯</a:t>
            </a:r>
            <a:r>
              <a:rPr lang="en-US" altLang="zh-CN" spc="300" dirty="0">
                <a:latin typeface="微软雅黑" panose="020B0503020204020204" pitchFamily="34" charset="-122"/>
                <a:ea typeface="微软雅黑" panose="020B0503020204020204" pitchFamily="34" charset="-122"/>
              </a:rPr>
              <a:t>/</a:t>
            </a:r>
            <a:r>
              <a:rPr lang="zh-CN" altLang="en-US" spc="300" dirty="0">
                <a:latin typeface="微软雅黑" panose="020B0503020204020204" pitchFamily="34" charset="-122"/>
                <a:ea typeface="微软雅黑" panose="020B0503020204020204" pitchFamily="34" charset="-122"/>
              </a:rPr>
              <a:t>飞腾</a:t>
            </a:r>
            <a:r>
              <a:rPr lang="en-US" altLang="zh-CN" spc="300" dirty="0">
                <a:latin typeface="微软雅黑" panose="020B0503020204020204" pitchFamily="34" charset="-122"/>
                <a:ea typeface="微软雅黑" panose="020B0503020204020204" pitchFamily="34" charset="-122"/>
              </a:rPr>
              <a:t>/</a:t>
            </a:r>
            <a:r>
              <a:rPr lang="zh-CN" altLang="en-US" spc="300" dirty="0">
                <a:latin typeface="微软雅黑" panose="020B0503020204020204" pitchFamily="34" charset="-122"/>
                <a:ea typeface="微软雅黑" panose="020B0503020204020204" pitchFamily="34" charset="-122"/>
              </a:rPr>
              <a:t>海思</a:t>
            </a:r>
            <a:r>
              <a:rPr lang="en-US" altLang="zh-CN" spc="300" dirty="0">
                <a:latin typeface="微软雅黑" panose="020B0503020204020204" pitchFamily="34" charset="-122"/>
                <a:ea typeface="微软雅黑" panose="020B0503020204020204" pitchFamily="34" charset="-122"/>
              </a:rPr>
              <a:t>/</a:t>
            </a:r>
            <a:r>
              <a:rPr lang="zh-CN" altLang="en-US" spc="300" dirty="0">
                <a:latin typeface="微软雅黑" panose="020B0503020204020204" pitchFamily="34" charset="-122"/>
                <a:ea typeface="微软雅黑" panose="020B0503020204020204" pitchFamily="34" charset="-122"/>
              </a:rPr>
              <a:t>鲲鹏等</a:t>
            </a:r>
            <a:endParaRPr lang="en-US" altLang="zh-CN" spc="300" dirty="0">
              <a:latin typeface="微软雅黑" panose="020B0503020204020204" pitchFamily="34" charset="-122"/>
              <a:ea typeface="微软雅黑" panose="020B0503020204020204" pitchFamily="34" charset="-122"/>
            </a:endParaRPr>
          </a:p>
        </p:txBody>
      </p:sp>
      <p:grpSp>
        <p:nvGrpSpPr>
          <p:cNvPr id="22" name="组合 21"/>
          <p:cNvGrpSpPr/>
          <p:nvPr/>
        </p:nvGrpSpPr>
        <p:grpSpPr>
          <a:xfrm>
            <a:off x="1533525" y="2646680"/>
            <a:ext cx="2806065" cy="809625"/>
            <a:chOff x="2476512" y="1225626"/>
            <a:chExt cx="3254206" cy="923662"/>
          </a:xfrm>
        </p:grpSpPr>
        <p:pic>
          <p:nvPicPr>
            <p:cNvPr id="23" name="图片 22"/>
            <p:cNvPicPr>
              <a:picLocks noChangeAspect="1"/>
            </p:cNvPicPr>
            <p:nvPr/>
          </p:nvPicPr>
          <p:blipFill rotWithShape="1">
            <a:blip r:embed="rId1" cstate="print">
              <a:extLst>
                <a:ext uri="{28A0092B-C50C-407E-A947-70E740481C1C}">
                  <a14:useLocalDpi xmlns:a14="http://schemas.microsoft.com/office/drawing/2010/main" val="0"/>
                </a:ext>
              </a:extLst>
            </a:blip>
            <a:srcRect l="29735" t="23956" r="28571" b="13636"/>
            <a:stretch>
              <a:fillRect/>
            </a:stretch>
          </p:blipFill>
          <p:spPr>
            <a:xfrm>
              <a:off x="3610114" y="1305647"/>
              <a:ext cx="1101642" cy="843641"/>
            </a:xfrm>
            <a:prstGeom prst="rect">
              <a:avLst/>
            </a:prstGeom>
          </p:spPr>
        </p:pic>
        <p:pic>
          <p:nvPicPr>
            <p:cNvPr id="24" name="图片 23"/>
            <p:cNvPicPr>
              <a:picLocks noChangeAspect="1"/>
            </p:cNvPicPr>
            <p:nvPr/>
          </p:nvPicPr>
          <p:blipFill rotWithShape="1">
            <a:blip r:embed="rId2">
              <a:extLst>
                <a:ext uri="{BEBA8EAE-BF5A-486C-A8C5-ECC9F3942E4B}">
                  <a14:imgProps xmlns:a14="http://schemas.microsoft.com/office/drawing/2010/main">
                    <a14:imgLayer r:embed="rId3">
                      <a14:imgEffect>
                        <a14:backgroundRemoval t="6173" b="95370" l="3165" r="93038">
                          <a14:foregroundMark x1="7552" y1="8333" x2="5063" y2="80556"/>
                          <a14:foregroundMark x1="7573" y1="7716" x2="7552" y2="8333"/>
                          <a14:foregroundMark x1="7595" y1="7099" x2="7573" y2="7716"/>
                          <a14:foregroundMark x1="5063" y1="80556" x2="26582" y2="93827"/>
                          <a14:foregroundMark x1="26582" y1="93827" x2="51266" y2="95062"/>
                          <a14:foregroundMark x1="51266" y1="95062" x2="75000" y2="92901"/>
                          <a14:foregroundMark x1="75000" y1="92901" x2="93671" y2="75926"/>
                          <a14:foregroundMark x1="93671" y1="75926" x2="95886" y2="22222"/>
                          <a14:foregroundMark x1="95886" y1="22222" x2="76582" y2="6481"/>
                          <a14:foregroundMark x1="76582" y1="6481" x2="5380" y2="7099"/>
                          <a14:foregroundMark x1="9494" y1="10494" x2="13291" y2="38889"/>
                          <a14:foregroundMark x1="13291" y1="38889" x2="39873" y2="51235"/>
                          <a14:foregroundMark x1="39873" y1="51235" x2="45253" y2="27778"/>
                          <a14:foregroundMark x1="45253" y1="27778" x2="17405" y2="32716"/>
                          <a14:foregroundMark x1="17405" y1="32716" x2="42089" y2="65123"/>
                          <a14:foregroundMark x1="42089" y1="65123" x2="68354" y2="41667"/>
                          <a14:foregroundMark x1="68354" y1="41667" x2="63608" y2="14815"/>
                          <a14:foregroundMark x1="63608" y1="14815" x2="54430" y2="19444"/>
                          <a14:foregroundMark x1="19620" y1="51543" x2="47785" y2="53704"/>
                          <a14:foregroundMark x1="47785" y1="53704" x2="81013" y2="50000"/>
                          <a14:foregroundMark x1="81013" y1="50000" x2="83544" y2="26852"/>
                          <a14:foregroundMark x1="83544" y1="26852" x2="93038" y2="41049"/>
                          <a14:foregroundMark x1="74051" y1="25617" x2="72152" y2="26852"/>
                          <a14:foregroundMark x1="72152" y1="42593" x2="69304" y2="38580"/>
                          <a14:foregroundMark x1="65823" y1="37963" x2="33544" y2="39815"/>
                          <a14:foregroundMark x1="74684" y1="69136" x2="75633" y2="70679"/>
                          <a14:foregroundMark x1="72152" y1="68519" x2="74684" y2="75926"/>
                          <a14:foregroundMark x1="93038" y1="70679" x2="90190" y2="93827"/>
                          <a14:foregroundMark x1="90190" y1="93827" x2="16139" y2="95370"/>
                          <a14:foregroundMark x1="16139" y1="95370" x2="4114" y2="82099"/>
                          <a14:foregroundMark x1="27848" y1="53704" x2="37025" y2="56790"/>
                          <a14:foregroundMark x1="3165" y1="85802" x2="10443" y2="95370"/>
                          <a14:foregroundMark x1="60759" y1="78704" x2="86709" y2="81481"/>
                          <a14:foregroundMark x1="58228" y1="81481" x2="81013" y2="85802"/>
                          <a14:foregroundMark x1="13291" y1="11111" x2="39241" y2="16049"/>
                          <a14:foregroundMark x1="39241" y1="16049" x2="14241" y2="24074"/>
                          <a14:foregroundMark x1="14241" y1="24074" x2="43354" y2="21914"/>
                          <a14:foregroundMark x1="43354" y1="21914" x2="68354" y2="25000"/>
                          <a14:foregroundMark x1="68354" y1="25000" x2="44620" y2="12963"/>
                          <a14:foregroundMark x1="44620" y1="12963" x2="27215" y2="17284"/>
                          <a14:foregroundMark x1="48101" y1="13272" x2="72468" y2="13272"/>
                          <a14:foregroundMark x1="72468" y1="13272" x2="48734" y2="12346"/>
                          <a14:foregroundMark x1="48734" y1="12346" x2="73101" y2="11420"/>
                          <a14:foregroundMark x1="73101" y1="11420" x2="81329" y2="16049"/>
                          <a14:foregroundMark x1="74684" y1="6481" x2="90190" y2="15123"/>
                          <a14:foregroundMark x1="6329" y1="47531" x2="26899" y2="59877"/>
                          <a14:foregroundMark x1="26899" y1="59877" x2="54430" y2="61111"/>
                          <a14:foregroundMark x1="54430" y1="61111" x2="81646" y2="52778"/>
                          <a14:foregroundMark x1="81646" y1="52778" x2="60127" y2="65123"/>
                          <a14:foregroundMark x1="60127" y1="65123" x2="69304" y2="54938"/>
                          <a14:backgroundMark x1="4604" y1="5917" x2="4534" y2="6998"/>
                          <a14:backgroundMark x1="8967" y1="96290" x2="10127" y2="98765"/>
                          <a14:backgroundMark x1="1537" y1="80440" x2="2686" y2="82891"/>
                          <a14:backgroundMark x1="17391" y1="98322" x2="18066" y2="98281"/>
                          <a14:backgroundMark x1="10127" y1="98765" x2="16523" y2="98375"/>
                          <a14:backgroundMark x1="91210" y1="95370" x2="92405" y2="95370"/>
                          <a14:backgroundMark x1="3481" y1="8333" x2="3481" y2="8333"/>
                          <a14:backgroundMark x1="3165" y1="7716" x2="3165" y2="7716"/>
                          <a14:backgroundMark x1="3481" y1="8333" x2="3481" y2="8333"/>
                          <a14:backgroundMark x1="2532" y1="8951" x2="3481" y2="8333"/>
                        </a14:backgroundRemoval>
                      </a14:imgEffect>
                    </a14:imgLayer>
                  </a14:imgProps>
                </a:ext>
              </a:extLst>
            </a:blip>
            <a:srcRect t="967"/>
            <a:stretch>
              <a:fillRect/>
            </a:stretch>
          </p:blipFill>
          <p:spPr>
            <a:xfrm>
              <a:off x="2476512" y="1225626"/>
              <a:ext cx="900083" cy="913942"/>
            </a:xfrm>
            <a:prstGeom prst="rect">
              <a:avLst/>
            </a:prstGeom>
          </p:spPr>
        </p:pic>
        <p:pic>
          <p:nvPicPr>
            <p:cNvPr id="25" name="图片 24"/>
            <p:cNvPicPr>
              <a:picLocks noChangeAspect="1"/>
            </p:cNvPicPr>
            <p:nvPr/>
          </p:nvPicPr>
          <p:blipFill rotWithShape="1">
            <a:blip r:embed="rId4" cstate="print">
              <a:extLst>
                <a:ext uri="{28A0092B-C50C-407E-A947-70E740481C1C}">
                  <a14:useLocalDpi xmlns:a14="http://schemas.microsoft.com/office/drawing/2010/main" val="0"/>
                </a:ext>
              </a:extLst>
            </a:blip>
            <a:srcRect l="55911" t="38555" r="23751" b="33764"/>
            <a:stretch>
              <a:fillRect/>
            </a:stretch>
          </p:blipFill>
          <p:spPr>
            <a:xfrm>
              <a:off x="4830635" y="1299415"/>
              <a:ext cx="900083" cy="849873"/>
            </a:xfrm>
            <a:prstGeom prst="rect">
              <a:avLst/>
            </a:prstGeom>
            <a:ln w="12700">
              <a:noFill/>
            </a:ln>
          </p:spPr>
        </p:pic>
      </p:grpSp>
      <p:sp>
        <p:nvSpPr>
          <p:cNvPr id="27" name="矩形: 圆角 26"/>
          <p:cNvSpPr/>
          <p:nvPr/>
        </p:nvSpPr>
        <p:spPr>
          <a:xfrm>
            <a:off x="6811645" y="3571875"/>
            <a:ext cx="3848100" cy="36004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zh-CN" altLang="en-US" spc="300" dirty="0">
                <a:latin typeface="微软雅黑" panose="020B0503020204020204" pitchFamily="34" charset="-122"/>
                <a:ea typeface="微软雅黑" panose="020B0503020204020204" pitchFamily="34" charset="-122"/>
              </a:rPr>
              <a:t>国产</a:t>
            </a:r>
            <a:r>
              <a:rPr lang="en-US" altLang="zh-CN" spc="300" dirty="0">
                <a:latin typeface="微软雅黑" panose="020B0503020204020204" pitchFamily="34" charset="-122"/>
                <a:ea typeface="微软雅黑" panose="020B0503020204020204" pitchFamily="34" charset="-122"/>
              </a:rPr>
              <a:t>OS</a:t>
            </a:r>
            <a:r>
              <a:rPr lang="zh-CN" altLang="en-US" spc="300" dirty="0">
                <a:latin typeface="微软雅黑" panose="020B0503020204020204" pitchFamily="34" charset="-122"/>
                <a:ea typeface="微软雅黑" panose="020B0503020204020204" pitchFamily="34" charset="-122"/>
              </a:rPr>
              <a:t>：麒麟</a:t>
            </a:r>
            <a:r>
              <a:rPr lang="en-US" altLang="zh-CN" spc="300" dirty="0">
                <a:latin typeface="微软雅黑" panose="020B0503020204020204" pitchFamily="34" charset="-122"/>
                <a:ea typeface="微软雅黑" panose="020B0503020204020204" pitchFamily="34" charset="-122"/>
              </a:rPr>
              <a:t>/UOS/</a:t>
            </a:r>
            <a:r>
              <a:rPr lang="zh-CN" altLang="en-US" spc="300" dirty="0">
                <a:latin typeface="微软雅黑" panose="020B0503020204020204" pitchFamily="34" charset="-122"/>
                <a:ea typeface="微软雅黑" panose="020B0503020204020204" pitchFamily="34" charset="-122"/>
              </a:rPr>
              <a:t>鸿蒙等</a:t>
            </a:r>
            <a:endParaRPr lang="zh-CN" altLang="en-US" spc="300" dirty="0">
              <a:latin typeface="微软雅黑" panose="020B0503020204020204" pitchFamily="34" charset="-122"/>
              <a:ea typeface="微软雅黑" panose="020B0503020204020204" pitchFamily="34" charset="-122"/>
            </a:endParaRPr>
          </a:p>
        </p:txBody>
      </p:sp>
      <p:pic>
        <p:nvPicPr>
          <p:cNvPr id="31" name="图片 30"/>
          <p:cNvPicPr>
            <a:picLocks noChangeAspect="1"/>
          </p:cNvPicPr>
          <p:nvPr/>
        </p:nvPicPr>
        <p:blipFill rotWithShape="1">
          <a:blip r:embed="rId5" cstate="print">
            <a:extLst>
              <a:ext uri="{28A0092B-C50C-407E-A947-70E740481C1C}">
                <a14:useLocalDpi xmlns:a14="http://schemas.microsoft.com/office/drawing/2010/main" val="0"/>
              </a:ext>
            </a:extLst>
          </a:blip>
          <a:srcRect l="10575" t="22655" r="33520" b="30249"/>
          <a:stretch>
            <a:fillRect/>
          </a:stretch>
        </p:blipFill>
        <p:spPr>
          <a:xfrm>
            <a:off x="9057005" y="2873375"/>
            <a:ext cx="882015" cy="496570"/>
          </a:xfrm>
          <a:prstGeom prst="rect">
            <a:avLst/>
          </a:prstGeom>
        </p:spPr>
      </p:pic>
      <p:pic>
        <p:nvPicPr>
          <p:cNvPr id="4" name="图片 3"/>
          <p:cNvPicPr>
            <a:picLocks noChangeAspect="1"/>
          </p:cNvPicPr>
          <p:nvPr/>
        </p:nvPicPr>
        <p:blipFill>
          <a:blip r:embed="rId6"/>
          <a:stretch>
            <a:fillRect/>
          </a:stretch>
        </p:blipFill>
        <p:spPr>
          <a:xfrm>
            <a:off x="4595495" y="2697480"/>
            <a:ext cx="589915" cy="733425"/>
          </a:xfrm>
          <a:prstGeom prst="rect">
            <a:avLst/>
          </a:prstGeom>
        </p:spPr>
      </p:pic>
      <p:pic>
        <p:nvPicPr>
          <p:cNvPr id="5" name="图片 4"/>
          <p:cNvPicPr>
            <a:picLocks noChangeAspect="1"/>
          </p:cNvPicPr>
          <p:nvPr/>
        </p:nvPicPr>
        <p:blipFill>
          <a:blip r:embed="rId7"/>
          <a:stretch>
            <a:fillRect/>
          </a:stretch>
        </p:blipFill>
        <p:spPr>
          <a:xfrm>
            <a:off x="7373620" y="2887980"/>
            <a:ext cx="857885" cy="490220"/>
          </a:xfrm>
          <a:prstGeom prst="rect">
            <a:avLst/>
          </a:prstGeom>
        </p:spPr>
      </p:pic>
      <p:pic>
        <p:nvPicPr>
          <p:cNvPr id="6" name="图片 5"/>
          <p:cNvPicPr>
            <a:picLocks noChangeAspect="1"/>
          </p:cNvPicPr>
          <p:nvPr/>
        </p:nvPicPr>
        <p:blipFill>
          <a:blip r:embed="rId8"/>
          <a:srcRect r="1595"/>
          <a:stretch>
            <a:fillRect/>
          </a:stretch>
        </p:blipFill>
        <p:spPr>
          <a:xfrm>
            <a:off x="8232140" y="2887980"/>
            <a:ext cx="824865" cy="49022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远程银行安全机制说明"/>
          <p:cNvSpPr txBox="1"/>
          <p:nvPr/>
        </p:nvSpPr>
        <p:spPr>
          <a:xfrm>
            <a:off x="283440" y="423571"/>
            <a:ext cx="3537181" cy="584769"/>
          </a:xfrm>
          <a:prstGeom prst="rect">
            <a:avLst/>
          </a:prstGeom>
          <a:ln w="12700">
            <a:miter lim="400000"/>
          </a:ln>
        </p:spPr>
        <p:txBody>
          <a:bodyPr wrap="none" lIns="45717" tIns="45717" rIns="45717" bIns="45717">
            <a:spAutoFit/>
          </a:bodyPr>
          <a:lstStyle>
            <a:lvl1pPr defTabSz="914400">
              <a:defRPr sz="2800">
                <a:solidFill>
                  <a:srgbClr val="595959"/>
                </a:solidFill>
                <a:latin typeface="Helvetica"/>
                <a:ea typeface="Helvetica"/>
                <a:cs typeface="Helvetica"/>
                <a:sym typeface="Helvetica"/>
              </a:defRPr>
            </a:lvl1pPr>
          </a:lstStyle>
          <a:p>
            <a:r>
              <a:rPr lang="zh-CN" altLang="en-US" sz="3200" dirty="0">
                <a:solidFill>
                  <a:schemeClr val="bg1"/>
                </a:solidFill>
                <a:latin typeface="微软雅黑" panose="020B0503020204020204" pitchFamily="34" charset="-122"/>
                <a:ea typeface="微软雅黑" panose="020B0503020204020204" pitchFamily="34" charset="-122"/>
              </a:rPr>
              <a:t>国产</a:t>
            </a:r>
            <a:r>
              <a:rPr lang="en-US" altLang="zh-CN" sz="3200" dirty="0">
                <a:solidFill>
                  <a:schemeClr val="bg1"/>
                </a:solidFill>
                <a:latin typeface="微软雅黑" panose="020B0503020204020204" pitchFamily="34" charset="-122"/>
                <a:ea typeface="微软雅黑" panose="020B0503020204020204" pitchFamily="34" charset="-122"/>
              </a:rPr>
              <a:t>OS</a:t>
            </a:r>
            <a:r>
              <a:rPr lang="zh-CN" altLang="en-US" sz="3200" dirty="0">
                <a:solidFill>
                  <a:schemeClr val="bg1"/>
                </a:solidFill>
                <a:latin typeface="微软雅黑" panose="020B0503020204020204" pitchFamily="34" charset="-122"/>
                <a:ea typeface="微软雅黑" panose="020B0503020204020204" pitchFamily="34" charset="-122"/>
              </a:rPr>
              <a:t>兼容性证书</a:t>
            </a:r>
            <a:endParaRPr lang="zh-CN" altLang="en-US" sz="3200" dirty="0">
              <a:solidFill>
                <a:schemeClr val="bg1"/>
              </a:solidFill>
              <a:latin typeface="微软雅黑" panose="020B0503020204020204" pitchFamily="34" charset="-122"/>
              <a:ea typeface="微软雅黑" panose="020B0503020204020204" pitchFamily="34" charset="-122"/>
            </a:endParaRPr>
          </a:p>
        </p:txBody>
      </p:sp>
      <p:pic>
        <p:nvPicPr>
          <p:cNvPr id="3" name="内容占位符 3"/>
          <p:cNvPicPr>
            <a:picLocks noChangeAspect="1"/>
          </p:cNvPicPr>
          <p:nvPr/>
        </p:nvPicPr>
        <p:blipFill>
          <a:blip r:embed="rId1"/>
          <a:stretch>
            <a:fillRect/>
          </a:stretch>
        </p:blipFill>
        <p:spPr>
          <a:xfrm>
            <a:off x="2809875" y="1193099"/>
            <a:ext cx="2826131" cy="4158615"/>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0566" y="1189622"/>
            <a:ext cx="3011559" cy="4165568"/>
          </a:xfrm>
          <a:prstGeom prst="rect">
            <a:avLst/>
          </a:prstGeom>
        </p:spPr>
      </p:pic>
      <p:sp>
        <p:nvSpPr>
          <p:cNvPr id="6" name="远程银行安全机制说明"/>
          <p:cNvSpPr txBox="1"/>
          <p:nvPr/>
        </p:nvSpPr>
        <p:spPr>
          <a:xfrm>
            <a:off x="2115820" y="5664835"/>
            <a:ext cx="7820660" cy="305435"/>
          </a:xfrm>
          <a:prstGeom prst="rect">
            <a:avLst/>
          </a:prstGeom>
          <a:ln w="12700">
            <a:miter lim="400000"/>
          </a:ln>
        </p:spPr>
        <p:txBody>
          <a:bodyPr wrap="square" lIns="45717" tIns="45717" rIns="45717" bIns="45717">
            <a:spAutoFit/>
          </a:bodyPr>
          <a:lstStyle>
            <a:lvl1pPr defTabSz="914400">
              <a:defRPr sz="2800">
                <a:solidFill>
                  <a:srgbClr val="595959"/>
                </a:solidFill>
                <a:latin typeface="Helvetica"/>
                <a:ea typeface="Helvetica"/>
                <a:cs typeface="Helvetica"/>
                <a:sym typeface="Helvetica"/>
              </a:defRPr>
            </a:lvl1pPr>
          </a:lstStyle>
          <a:p>
            <a:pPr algn="ctr"/>
            <a:r>
              <a:rPr lang="zh-CN" altLang="en-US" sz="1400" dirty="0">
                <a:solidFill>
                  <a:schemeClr val="bg1"/>
                </a:solidFill>
                <a:latin typeface="微软雅黑" panose="020B0503020204020204" pitchFamily="34" charset="-122"/>
                <a:ea typeface="微软雅黑" panose="020B0503020204020204" pitchFamily="34" charset="-122"/>
              </a:rPr>
              <a:t>叁体先后与麒麟</a:t>
            </a:r>
            <a:r>
              <a:rPr lang="en-US" altLang="zh-CN" sz="1400" dirty="0">
                <a:solidFill>
                  <a:schemeClr val="bg1"/>
                </a:solidFill>
                <a:latin typeface="微软雅黑" panose="020B0503020204020204" pitchFamily="34" charset="-122"/>
                <a:ea typeface="微软雅黑" panose="020B0503020204020204" pitchFamily="34" charset="-122"/>
              </a:rPr>
              <a:t>OS</a:t>
            </a:r>
            <a:r>
              <a:rPr lang="zh-CN" altLang="en-US" sz="1400" dirty="0">
                <a:solidFill>
                  <a:schemeClr val="bg1"/>
                </a:solidFill>
                <a:latin typeface="微软雅黑" panose="020B0503020204020204" pitchFamily="34" charset="-122"/>
                <a:ea typeface="微软雅黑" panose="020B0503020204020204" pitchFamily="34" charset="-122"/>
              </a:rPr>
              <a:t>和统信</a:t>
            </a:r>
            <a:r>
              <a:rPr lang="en-US" altLang="zh-CN" sz="1400" dirty="0">
                <a:solidFill>
                  <a:schemeClr val="bg1"/>
                </a:solidFill>
                <a:latin typeface="微软雅黑" panose="020B0503020204020204" pitchFamily="34" charset="-122"/>
                <a:ea typeface="微软雅黑" panose="020B0503020204020204" pitchFamily="34" charset="-122"/>
              </a:rPr>
              <a:t>UOS</a:t>
            </a:r>
            <a:r>
              <a:rPr lang="zh-CN" altLang="en-US" sz="1400" dirty="0">
                <a:solidFill>
                  <a:schemeClr val="bg1"/>
                </a:solidFill>
                <a:latin typeface="微软雅黑" panose="020B0503020204020204" pitchFamily="34" charset="-122"/>
                <a:ea typeface="微软雅黑" panose="020B0503020204020204" pitchFamily="34" charset="-122"/>
              </a:rPr>
              <a:t>完成了产品兼容认证，正式成为麒麟</a:t>
            </a:r>
            <a:r>
              <a:rPr lang="en-US" altLang="zh-CN" sz="1400" dirty="0">
                <a:solidFill>
                  <a:schemeClr val="bg1"/>
                </a:solidFill>
                <a:latin typeface="微软雅黑" panose="020B0503020204020204" pitchFamily="34" charset="-122"/>
                <a:ea typeface="微软雅黑" panose="020B0503020204020204" pitchFamily="34" charset="-122"/>
              </a:rPr>
              <a:t>OS</a:t>
            </a:r>
            <a:r>
              <a:rPr lang="zh-CN" altLang="en-US" sz="1400" dirty="0">
                <a:solidFill>
                  <a:schemeClr val="bg1"/>
                </a:solidFill>
                <a:latin typeface="微软雅黑" panose="020B0503020204020204" pitchFamily="34" charset="-122"/>
                <a:ea typeface="微软雅黑" panose="020B0503020204020204" pitchFamily="34" charset="-122"/>
              </a:rPr>
              <a:t>和统信</a:t>
            </a:r>
            <a:r>
              <a:rPr lang="en-US" altLang="zh-CN" sz="1400" dirty="0">
                <a:solidFill>
                  <a:schemeClr val="bg1"/>
                </a:solidFill>
                <a:latin typeface="微软雅黑" panose="020B0503020204020204" pitchFamily="34" charset="-122"/>
                <a:ea typeface="微软雅黑" panose="020B0503020204020204" pitchFamily="34" charset="-122"/>
              </a:rPr>
              <a:t>UOS</a:t>
            </a:r>
            <a:r>
              <a:rPr lang="zh-CN" altLang="en-US" sz="1400" dirty="0">
                <a:solidFill>
                  <a:schemeClr val="bg1"/>
                </a:solidFill>
                <a:latin typeface="微软雅黑" panose="020B0503020204020204" pitchFamily="34" charset="-122"/>
                <a:ea typeface="微软雅黑" panose="020B0503020204020204" pitchFamily="34" charset="-122"/>
              </a:rPr>
              <a:t>产品生态伙伴。</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图片包含 黑色&#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42745" y="1550869"/>
            <a:ext cx="8905875" cy="4509564"/>
          </a:xfrm>
          <a:prstGeom prst="rect">
            <a:avLst/>
          </a:prstGeom>
        </p:spPr>
      </p:pic>
      <p:sp>
        <p:nvSpPr>
          <p:cNvPr id="7" name="文本框 6"/>
          <p:cNvSpPr txBox="1"/>
          <p:nvPr/>
        </p:nvSpPr>
        <p:spPr>
          <a:xfrm>
            <a:off x="9337221" y="1419508"/>
            <a:ext cx="1769179" cy="360000"/>
          </a:xfrm>
          <a:prstGeom prst="rect">
            <a:avLst/>
          </a:prstGeom>
          <a:solidFill>
            <a:srgbClr val="FF6203"/>
          </a:solidFill>
          <a:ln>
            <a:noFill/>
          </a:ln>
        </p:spPr>
        <p:txBody>
          <a:bodyPr wrap="square" rtlCol="0" anchor="ctr" anchorCtr="0">
            <a:no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叁体</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120525" y="1419508"/>
            <a:ext cx="1767600" cy="360000"/>
          </a:xfrm>
          <a:prstGeom prst="rect">
            <a:avLst/>
          </a:prstGeom>
          <a:solidFill>
            <a:srgbClr val="FF6203"/>
          </a:solidFill>
          <a:ln>
            <a:noFill/>
          </a:ln>
        </p:spPr>
        <p:txBody>
          <a:bodyPr wrap="square" rtlCol="0" anchor="ctr" anchorCtr="0">
            <a:no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友商</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9" name="标题 1"/>
          <p:cNvSpPr>
            <a:spLocks noGrp="1"/>
          </p:cNvSpPr>
          <p:nvPr>
            <p:ph type="title"/>
          </p:nvPr>
        </p:nvSpPr>
        <p:spPr>
          <a:xfrm>
            <a:off x="266700" y="125928"/>
            <a:ext cx="10515600" cy="1325563"/>
          </a:xfrm>
        </p:spPr>
        <p:txBody>
          <a:bodyPr>
            <a:normAutofit/>
          </a:bodyPr>
          <a:lstStyle/>
          <a:p>
            <a:pPr algn="l"/>
            <a:r>
              <a:rPr lang="zh-CN" altLang="en-US" sz="3200" dirty="0"/>
              <a:t>连接一切-场景+设备</a:t>
            </a:r>
            <a:endParaRPr lang="zh-CN" altLang="en-US" sz="3200" dirty="0"/>
          </a:p>
        </p:txBody>
      </p:sp>
      <p:sp>
        <p:nvSpPr>
          <p:cNvPr id="12" name="文本框 11"/>
          <p:cNvSpPr txBox="1"/>
          <p:nvPr/>
        </p:nvSpPr>
        <p:spPr>
          <a:xfrm>
            <a:off x="10026400" y="5262155"/>
            <a:ext cx="1080000" cy="360000"/>
          </a:xfrm>
          <a:prstGeom prst="rect">
            <a:avLst/>
          </a:prstGeom>
          <a:solidFill>
            <a:srgbClr val="21D2BB"/>
          </a:solidFill>
          <a:ln>
            <a:noFill/>
          </a:ln>
        </p:spPr>
        <p:txBody>
          <a:bodyPr wrap="square" rtlCol="0" anchor="ctr" anchorCtr="0">
            <a:no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工作</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120525" y="5262155"/>
            <a:ext cx="1080000" cy="360000"/>
          </a:xfrm>
          <a:prstGeom prst="rect">
            <a:avLst/>
          </a:prstGeom>
          <a:solidFill>
            <a:srgbClr val="34A5D4"/>
          </a:solidFill>
          <a:ln>
            <a:noFill/>
          </a:ln>
        </p:spPr>
        <p:txBody>
          <a:bodyPr wrap="square" rtlCol="0" anchor="ctr" anchorCtr="0">
            <a:no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生活</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4" name="箭头: 下 13"/>
          <p:cNvSpPr/>
          <p:nvPr/>
        </p:nvSpPr>
        <p:spPr>
          <a:xfrm rot="3533793" flipH="1">
            <a:off x="7977505" y="1080135"/>
            <a:ext cx="484505" cy="3252470"/>
          </a:xfrm>
          <a:prstGeom prst="downArrow">
            <a:avLst>
              <a:gd name="adj1" fmla="val 25403"/>
              <a:gd name="adj2" fmla="val 46849"/>
            </a:avLst>
          </a:prstGeom>
          <a:solidFill>
            <a:srgbClr val="FF6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箭头: 下 14"/>
          <p:cNvSpPr/>
          <p:nvPr/>
        </p:nvSpPr>
        <p:spPr>
          <a:xfrm>
            <a:off x="9910464" y="1862138"/>
            <a:ext cx="484505" cy="1115088"/>
          </a:xfrm>
          <a:prstGeom prst="downArrow">
            <a:avLst>
              <a:gd name="adj1" fmla="val 25403"/>
              <a:gd name="adj2" fmla="val 46849"/>
            </a:avLst>
          </a:prstGeom>
          <a:solidFill>
            <a:srgbClr val="FF6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箭头: 下 17"/>
          <p:cNvSpPr/>
          <p:nvPr/>
        </p:nvSpPr>
        <p:spPr>
          <a:xfrm rot="18066207">
            <a:off x="3705225" y="1019175"/>
            <a:ext cx="484505" cy="3304540"/>
          </a:xfrm>
          <a:prstGeom prst="downArrow">
            <a:avLst>
              <a:gd name="adj1" fmla="val 25403"/>
              <a:gd name="adj2" fmla="val 46849"/>
            </a:avLst>
          </a:prstGeom>
          <a:solidFill>
            <a:srgbClr val="FF6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cNvSpPr txBox="1"/>
          <p:nvPr/>
        </p:nvSpPr>
        <p:spPr>
          <a:xfrm>
            <a:off x="1486105" y="2913249"/>
            <a:ext cx="3137607" cy="768350"/>
          </a:xfrm>
          <a:prstGeom prst="rect">
            <a:avLst/>
          </a:prstGeom>
          <a:ln w="12700">
            <a:miter lim="400000"/>
          </a:ln>
        </p:spPr>
        <p:txBody>
          <a:bodyPr lIns="45719" rIns="45719">
            <a:spAutoFit/>
          </a:bodyPr>
          <a:lstStyle>
            <a:lvl1pPr algn="just">
              <a:defRPr sz="4800">
                <a:solidFill>
                  <a:srgbClr val="404040"/>
                </a:solidFill>
                <a:latin typeface="Helvetica"/>
                <a:ea typeface="Helvetica"/>
                <a:cs typeface="Helvetica"/>
                <a:sym typeface="Helvetica"/>
              </a:defRPr>
            </a:lvl1pPr>
          </a:lstStyle>
          <a:p>
            <a:pPr algn="ctr"/>
            <a:r>
              <a:rPr lang="zh-CN" altLang="en-GB" sz="4400" b="1" dirty="0">
                <a:solidFill>
                  <a:schemeClr val="bg1"/>
                </a:solidFill>
                <a:latin typeface="微软雅黑 Light" panose="020B0502040204020203" pitchFamily="34" charset="-122"/>
                <a:ea typeface="微软雅黑 Light" panose="020B0502040204020203" pitchFamily="34" charset="-122"/>
              </a:rPr>
              <a:t>目录</a:t>
            </a:r>
            <a:endParaRPr lang="zh-CN" altLang="en-GB" sz="4400" b="1" dirty="0">
              <a:solidFill>
                <a:schemeClr val="bg1"/>
              </a:solidFill>
              <a:latin typeface="微软雅黑 Light" panose="020B0502040204020203" pitchFamily="34" charset="-122"/>
              <a:ea typeface="微软雅黑 Light" panose="020B0502040204020203" pitchFamily="34" charset="-122"/>
            </a:endParaRPr>
          </a:p>
        </p:txBody>
      </p:sp>
      <p:grpSp>
        <p:nvGrpSpPr>
          <p:cNvPr id="16" name="组合 15"/>
          <p:cNvGrpSpPr/>
          <p:nvPr/>
        </p:nvGrpSpPr>
        <p:grpSpPr>
          <a:xfrm>
            <a:off x="5458945" y="4364969"/>
            <a:ext cx="4917997" cy="645160"/>
            <a:chOff x="5019524" y="1687257"/>
            <a:chExt cx="4917997" cy="645160"/>
          </a:xfrm>
        </p:grpSpPr>
        <p:sp>
          <p:nvSpPr>
            <p:cNvPr id="3" name="远程银行发展趋势"/>
            <p:cNvSpPr txBox="1"/>
            <p:nvPr/>
          </p:nvSpPr>
          <p:spPr>
            <a:xfrm>
              <a:off x="6127520" y="1687257"/>
              <a:ext cx="3810001" cy="645160"/>
            </a:xfrm>
            <a:prstGeom prst="rect">
              <a:avLst/>
            </a:prstGeom>
            <a:ln w="12700">
              <a:miter lim="400000"/>
            </a:ln>
          </p:spPr>
          <p:txBody>
            <a:bodyPr lIns="45719" rIns="45719">
              <a:spAutoFit/>
            </a:bodyPr>
            <a:lstStyle>
              <a:lvl1pPr>
                <a:defRPr sz="2000" b="1">
                  <a:solidFill>
                    <a:srgbClr val="404040"/>
                  </a:solidFill>
                  <a:latin typeface="Helvetica"/>
                  <a:ea typeface="Helvetica"/>
                  <a:cs typeface="Helvetica"/>
                  <a:sym typeface="Helvetica"/>
                </a:defRPr>
              </a:lvl1pPr>
            </a:lstStyle>
            <a:p>
              <a:r>
                <a:rPr lang="zh-CN" altLang="en-US" sz="3600" b="0" dirty="0">
                  <a:solidFill>
                    <a:schemeClr val="bg1"/>
                  </a:solidFill>
                  <a:latin typeface="微软雅黑" panose="020B0503020204020204" pitchFamily="34" charset="-122"/>
                  <a:ea typeface="微软雅黑" panose="020B0503020204020204" pitchFamily="34" charset="-122"/>
                </a:rPr>
                <a:t>方案</a:t>
              </a:r>
              <a:r>
                <a:rPr lang="en-US" altLang="zh-CN" sz="3600" b="0" dirty="0">
                  <a:solidFill>
                    <a:schemeClr val="bg1"/>
                  </a:solidFill>
                  <a:latin typeface="微软雅黑" panose="020B0503020204020204" pitchFamily="34" charset="-122"/>
                  <a:ea typeface="微软雅黑" panose="020B0503020204020204" pitchFamily="34" charset="-122"/>
                </a:rPr>
                <a:t>+</a:t>
              </a:r>
              <a:r>
                <a:rPr lang="zh-CN" altLang="en-US" sz="3600" b="0" dirty="0">
                  <a:solidFill>
                    <a:schemeClr val="bg1"/>
                  </a:solidFill>
                  <a:latin typeface="微软雅黑" panose="020B0503020204020204" pitchFamily="34" charset="-122"/>
                  <a:ea typeface="微软雅黑" panose="020B0503020204020204" pitchFamily="34" charset="-122"/>
                </a:rPr>
                <a:t>案例</a:t>
              </a:r>
              <a:endParaRPr lang="zh-CN" altLang="en-US" sz="3600" b="0" dirty="0">
                <a:solidFill>
                  <a:schemeClr val="bg1"/>
                </a:solidFill>
                <a:latin typeface="微软雅黑" panose="020B0503020204020204" pitchFamily="34" charset="-122"/>
                <a:ea typeface="微软雅黑" panose="020B0503020204020204" pitchFamily="34" charset="-122"/>
              </a:endParaRPr>
            </a:p>
          </p:txBody>
        </p:sp>
        <p:sp>
          <p:nvSpPr>
            <p:cNvPr id="4" name="02"/>
            <p:cNvSpPr txBox="1"/>
            <p:nvPr/>
          </p:nvSpPr>
          <p:spPr>
            <a:xfrm>
              <a:off x="5019524" y="1687257"/>
              <a:ext cx="1107997" cy="645160"/>
            </a:xfrm>
            <a:prstGeom prst="rect">
              <a:avLst/>
            </a:prstGeom>
            <a:ln w="12700">
              <a:miter lim="400000"/>
            </a:ln>
          </p:spPr>
          <p:txBody>
            <a:bodyPr lIns="45719" rIns="45719">
              <a:spAutoFit/>
            </a:bodyPr>
            <a:lstStyle>
              <a:lvl1pPr algn="ctr">
                <a:defRPr sz="4800" b="1">
                  <a:solidFill>
                    <a:srgbClr val="DC3F34"/>
                  </a:solidFill>
                  <a:latin typeface="Helvetica"/>
                  <a:ea typeface="Helvetica"/>
                  <a:cs typeface="Helvetica"/>
                  <a:sym typeface="Helvetica"/>
                </a:defRPr>
              </a:lvl1pPr>
            </a:lstStyle>
            <a:p>
              <a:r>
                <a:rPr sz="3600" b="0" dirty="0">
                  <a:solidFill>
                    <a:schemeClr val="bg1"/>
                  </a:solidFill>
                  <a:latin typeface="微软雅黑" panose="020B0503020204020204" pitchFamily="34" charset="-122"/>
                  <a:ea typeface="微软雅黑" panose="020B0503020204020204" pitchFamily="34" charset="-122"/>
                </a:rPr>
                <a:t>0</a:t>
              </a:r>
              <a:r>
                <a:rPr lang="en-US" sz="3600" b="0" dirty="0">
                  <a:solidFill>
                    <a:schemeClr val="bg1"/>
                  </a:solidFill>
                  <a:latin typeface="微软雅黑" panose="020B0503020204020204" pitchFamily="34" charset="-122"/>
                  <a:ea typeface="微软雅黑" panose="020B0503020204020204" pitchFamily="34" charset="-122"/>
                </a:rPr>
                <a:t>3</a:t>
              </a:r>
              <a:endParaRPr lang="en-US" sz="3600" b="0" dirty="0">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5458945" y="2990739"/>
            <a:ext cx="4917998" cy="666206"/>
            <a:chOff x="5019524" y="682554"/>
            <a:chExt cx="4917998" cy="666206"/>
          </a:xfrm>
        </p:grpSpPr>
        <p:sp>
          <p:nvSpPr>
            <p:cNvPr id="11" name="01"/>
            <p:cNvSpPr txBox="1"/>
            <p:nvPr/>
          </p:nvSpPr>
          <p:spPr>
            <a:xfrm>
              <a:off x="5019524" y="703600"/>
              <a:ext cx="1107997" cy="645160"/>
            </a:xfrm>
            <a:prstGeom prst="rect">
              <a:avLst/>
            </a:prstGeom>
            <a:ln w="12700">
              <a:miter lim="400000"/>
            </a:ln>
          </p:spPr>
          <p:txBody>
            <a:bodyPr lIns="45719" rIns="45719">
              <a:spAutoFit/>
            </a:bodyPr>
            <a:lstStyle>
              <a:lvl1pPr algn="ctr">
                <a:defRPr sz="4800" b="1">
                  <a:solidFill>
                    <a:srgbClr val="DC3F34"/>
                  </a:solidFill>
                  <a:latin typeface="Helvetica"/>
                  <a:ea typeface="Helvetica"/>
                  <a:cs typeface="Helvetica"/>
                  <a:sym typeface="Helvetica"/>
                </a:defRPr>
              </a:lvl1pPr>
            </a:lstStyle>
            <a:p>
              <a:r>
                <a:rPr sz="3600" b="0" dirty="0">
                  <a:solidFill>
                    <a:schemeClr val="bg1"/>
                  </a:solidFill>
                  <a:latin typeface="微软雅黑" panose="020B0503020204020204" pitchFamily="34" charset="-122"/>
                  <a:ea typeface="微软雅黑" panose="020B0503020204020204" pitchFamily="34" charset="-122"/>
                </a:rPr>
                <a:t>0</a:t>
              </a:r>
              <a:r>
                <a:rPr lang="en-US" sz="3600" b="0" dirty="0">
                  <a:solidFill>
                    <a:schemeClr val="bg1"/>
                  </a:solidFill>
                  <a:latin typeface="微软雅黑" panose="020B0503020204020204" pitchFamily="34" charset="-122"/>
                  <a:ea typeface="微软雅黑" panose="020B0503020204020204" pitchFamily="34" charset="-122"/>
                </a:rPr>
                <a:t>2</a:t>
              </a:r>
              <a:endParaRPr lang="en-US" sz="3600" b="0" dirty="0">
                <a:solidFill>
                  <a:schemeClr val="bg1"/>
                </a:solidFill>
                <a:latin typeface="微软雅黑" panose="020B0503020204020204" pitchFamily="34" charset="-122"/>
                <a:ea typeface="微软雅黑" panose="020B0503020204020204" pitchFamily="34" charset="-122"/>
              </a:endParaRPr>
            </a:p>
          </p:txBody>
        </p:sp>
        <p:sp>
          <p:nvSpPr>
            <p:cNvPr id="12" name="公司简介"/>
            <p:cNvSpPr txBox="1"/>
            <p:nvPr/>
          </p:nvSpPr>
          <p:spPr>
            <a:xfrm>
              <a:off x="6127521" y="682554"/>
              <a:ext cx="3810001" cy="645160"/>
            </a:xfrm>
            <a:prstGeom prst="rect">
              <a:avLst/>
            </a:prstGeom>
            <a:ln w="12700">
              <a:miter lim="400000"/>
            </a:ln>
          </p:spPr>
          <p:txBody>
            <a:bodyPr lIns="45719" rIns="45719">
              <a:spAutoFit/>
            </a:bodyPr>
            <a:lstStyle>
              <a:lvl1pPr>
                <a:defRPr sz="2000" b="1">
                  <a:solidFill>
                    <a:srgbClr val="404040"/>
                  </a:solidFill>
                  <a:latin typeface="Helvetica"/>
                  <a:ea typeface="Helvetica"/>
                  <a:cs typeface="Helvetica"/>
                  <a:sym typeface="Helvetica"/>
                </a:defRPr>
              </a:lvl1pPr>
            </a:lstStyle>
            <a:p>
              <a:r>
                <a:rPr lang="zh-CN" altLang="en-US" sz="3600" b="0" dirty="0">
                  <a:solidFill>
                    <a:schemeClr val="bg1"/>
                  </a:solidFill>
                  <a:latin typeface="微软雅黑" panose="020B0503020204020204" pitchFamily="34" charset="-122"/>
                  <a:ea typeface="微软雅黑" panose="020B0503020204020204" pitchFamily="34" charset="-122"/>
                </a:rPr>
                <a:t>叁体介绍</a:t>
              </a:r>
              <a:endParaRPr lang="zh-CN" altLang="en-US" sz="3600" b="0" dirty="0">
                <a:solidFill>
                  <a:schemeClr val="bg1"/>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5458945" y="1616509"/>
            <a:ext cx="4900445" cy="665922"/>
            <a:chOff x="5019525" y="683684"/>
            <a:chExt cx="4900445" cy="665922"/>
          </a:xfrm>
        </p:grpSpPr>
        <p:sp>
          <p:nvSpPr>
            <p:cNvPr id="8" name="01"/>
            <p:cNvSpPr txBox="1"/>
            <p:nvPr/>
          </p:nvSpPr>
          <p:spPr>
            <a:xfrm>
              <a:off x="5019525" y="704446"/>
              <a:ext cx="1107997" cy="645160"/>
            </a:xfrm>
            <a:prstGeom prst="rect">
              <a:avLst/>
            </a:prstGeom>
            <a:ln w="12700">
              <a:miter lim="400000"/>
            </a:ln>
          </p:spPr>
          <p:txBody>
            <a:bodyPr lIns="45719" rIns="45719">
              <a:spAutoFit/>
            </a:bodyPr>
            <a:lstStyle>
              <a:lvl1pPr algn="ctr">
                <a:defRPr sz="4800" b="1">
                  <a:solidFill>
                    <a:srgbClr val="DC3F34"/>
                  </a:solidFill>
                  <a:latin typeface="Helvetica"/>
                  <a:ea typeface="Helvetica"/>
                  <a:cs typeface="Helvetica"/>
                  <a:sym typeface="Helvetica"/>
                </a:defRPr>
              </a:lvl1pPr>
            </a:lstStyle>
            <a:p>
              <a:r>
                <a:rPr sz="3600" b="0" dirty="0">
                  <a:solidFill>
                    <a:schemeClr val="bg1"/>
                  </a:solidFill>
                  <a:latin typeface="微软雅黑" panose="020B0503020204020204" pitchFamily="34" charset="-122"/>
                  <a:ea typeface="微软雅黑" panose="020B0503020204020204" pitchFamily="34" charset="-122"/>
                </a:rPr>
                <a:t>01</a:t>
              </a:r>
              <a:endParaRPr sz="3600" b="0" dirty="0">
                <a:solidFill>
                  <a:schemeClr val="bg1"/>
                </a:solidFill>
                <a:latin typeface="微软雅黑" panose="020B0503020204020204" pitchFamily="34" charset="-122"/>
                <a:ea typeface="微软雅黑" panose="020B0503020204020204" pitchFamily="34" charset="-122"/>
              </a:endParaRPr>
            </a:p>
          </p:txBody>
        </p:sp>
        <p:sp>
          <p:nvSpPr>
            <p:cNvPr id="9" name="公司简介"/>
            <p:cNvSpPr txBox="1"/>
            <p:nvPr/>
          </p:nvSpPr>
          <p:spPr>
            <a:xfrm>
              <a:off x="6109969" y="683684"/>
              <a:ext cx="3810001" cy="645160"/>
            </a:xfrm>
            <a:prstGeom prst="rect">
              <a:avLst/>
            </a:prstGeom>
            <a:ln w="12700">
              <a:miter lim="400000"/>
            </a:ln>
          </p:spPr>
          <p:txBody>
            <a:bodyPr lIns="45719" rIns="45719">
              <a:spAutoFit/>
            </a:bodyPr>
            <a:lstStyle>
              <a:lvl1pPr>
                <a:defRPr sz="2000" b="1">
                  <a:solidFill>
                    <a:srgbClr val="404040"/>
                  </a:solidFill>
                  <a:latin typeface="Helvetica"/>
                  <a:ea typeface="Helvetica"/>
                  <a:cs typeface="Helvetica"/>
                  <a:sym typeface="Helvetica"/>
                </a:defRPr>
              </a:lvl1pPr>
            </a:lstStyle>
            <a:p>
              <a:r>
                <a:rPr lang="zh-CN" altLang="en-US" sz="3600" b="0" dirty="0">
                  <a:solidFill>
                    <a:schemeClr val="bg1"/>
                  </a:solidFill>
                  <a:latin typeface="微软雅黑" panose="020B0503020204020204" pitchFamily="34" charset="-122"/>
                  <a:ea typeface="微软雅黑" panose="020B0503020204020204" pitchFamily="34" charset="-122"/>
                </a:rPr>
                <a:t>方案背景</a:t>
              </a:r>
              <a:endParaRPr lang="zh-CN" altLang="en-US" sz="3600" b="0" dirty="0">
                <a:solidFill>
                  <a:schemeClr val="bg1"/>
                </a:solidFill>
                <a:latin typeface="微软雅黑" panose="020B0503020204020204" pitchFamily="34" charset="-122"/>
                <a:ea typeface="微软雅黑" panose="020B0503020204020204" pitchFamily="34" charset="-122"/>
              </a:endParaRPr>
            </a:p>
          </p:txBody>
        </p:sp>
      </p:grpSp>
      <p:cxnSp>
        <p:nvCxnSpPr>
          <p:cNvPr id="13" name="直接连接符 12"/>
          <p:cNvCxnSpPr/>
          <p:nvPr/>
        </p:nvCxnSpPr>
        <p:spPr>
          <a:xfrm>
            <a:off x="4772025" y="1760220"/>
            <a:ext cx="37465" cy="318516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descr="图片包含 文字, 纵横字谜, 室内&#10;&#10;已生成极高可信度的说明"/>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253798" y="2973840"/>
            <a:ext cx="1427864" cy="1427864"/>
          </a:xfrm>
          <a:prstGeom prst="rect">
            <a:avLst/>
          </a:prstGeom>
        </p:spPr>
      </p:pic>
      <p:sp>
        <p:nvSpPr>
          <p:cNvPr id="6" name="文本框 5"/>
          <p:cNvSpPr txBox="1"/>
          <p:nvPr/>
        </p:nvSpPr>
        <p:spPr>
          <a:xfrm>
            <a:off x="4977130" y="4768850"/>
            <a:ext cx="1997075" cy="368300"/>
          </a:xfrm>
          <a:prstGeom prst="rect">
            <a:avLst/>
          </a:prstGeom>
          <a:noFill/>
        </p:spPr>
        <p:txBody>
          <a:bodyPr wrap="square" rtlCol="0">
            <a:spAutoFit/>
          </a:bodyPr>
          <a:lstStyle/>
          <a:p>
            <a:pPr algn="ctr"/>
            <a:r>
              <a:rPr lang="en-US" altLang="zh-CN">
                <a:solidFill>
                  <a:schemeClr val="bg1"/>
                </a:solidFill>
              </a:rPr>
              <a:t>0571-8607 7323</a:t>
            </a:r>
            <a:endParaRPr lang="en-US" altLang="zh-CN">
              <a:solidFill>
                <a:schemeClr val="bg1"/>
              </a:solidFill>
            </a:endParaRPr>
          </a:p>
        </p:txBody>
      </p:sp>
      <p:sp>
        <p:nvSpPr>
          <p:cNvPr id="18" name="TextBox 38"/>
          <p:cNvSpPr>
            <a:spLocks noChangeArrowheads="1"/>
          </p:cNvSpPr>
          <p:nvPr/>
        </p:nvSpPr>
        <p:spPr bwMode="auto">
          <a:xfrm>
            <a:off x="3244215" y="1594485"/>
            <a:ext cx="5703570" cy="1029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ctr" anchorCtr="0">
            <a:no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eaLnBrk="1" fontAlgn="base" hangingPunct="1">
              <a:spcBef>
                <a:spcPct val="0"/>
              </a:spcBef>
              <a:spcAft>
                <a:spcPct val="0"/>
              </a:spcAft>
              <a:buFont typeface="Arial" panose="020B0604020202020204" pitchFamily="34" charset="0"/>
              <a:buNone/>
            </a:pPr>
            <a:endParaRPr lang="zh-CN" altLang="en-US" sz="2000" spc="300" dirty="0">
              <a:solidFill>
                <a:schemeClr val="bg1"/>
              </a:solidFill>
              <a:latin typeface="微软雅黑" panose="020B0503020204020204" pitchFamily="34" charset="-122"/>
              <a:ea typeface="微软雅黑" panose="020B0503020204020204" pitchFamily="34" charset="-122"/>
            </a:endParaRPr>
          </a:p>
          <a:p>
            <a:pPr algn="ctr" eaLnBrk="1" fontAlgn="base" hangingPunct="1">
              <a:spcBef>
                <a:spcPct val="0"/>
              </a:spcBef>
              <a:spcAft>
                <a:spcPct val="0"/>
              </a:spcAft>
              <a:buFont typeface="Arial" panose="020B0604020202020204" pitchFamily="34" charset="0"/>
              <a:buNone/>
            </a:pPr>
            <a:r>
              <a:rPr lang="zh-CN" altLang="en-US" spc="300" dirty="0">
                <a:solidFill>
                  <a:schemeClr val="bg1"/>
                </a:solidFill>
                <a:latin typeface="微软雅黑" panose="020B0503020204020204" pitchFamily="34" charset="-122"/>
                <a:ea typeface="微软雅黑" panose="020B0503020204020204" pitchFamily="34" charset="-122"/>
              </a:rPr>
              <a:t>叁体网络，连接</a:t>
            </a:r>
            <a:r>
              <a:rPr lang="zh-CN" altLang="en-US" sz="5400" b="1" spc="300" dirty="0">
                <a:solidFill>
                  <a:srgbClr val="FF6203"/>
                </a:solidFill>
                <a:latin typeface="微软雅黑" panose="020B0503020204020204" pitchFamily="34" charset="-122"/>
                <a:ea typeface="微软雅黑" panose="020B0503020204020204" pitchFamily="34" charset="-122"/>
              </a:rPr>
              <a:t>视</a:t>
            </a:r>
            <a:r>
              <a:rPr lang="zh-CN" altLang="en-US" spc="300" dirty="0">
                <a:solidFill>
                  <a:schemeClr val="bg1"/>
                </a:solidFill>
                <a:latin typeface="微软雅黑" panose="020B0503020204020204" pitchFamily="34" charset="-122"/>
                <a:ea typeface="微软雅黑" panose="020B0503020204020204" pitchFamily="34" charset="-122"/>
              </a:rPr>
              <a:t>界！</a:t>
            </a:r>
            <a:endParaRPr lang="zh-CN" altLang="en-US" spc="300" dirty="0">
              <a:solidFill>
                <a:schemeClr val="bg1"/>
              </a:solidFill>
              <a:latin typeface="微软雅黑" panose="020B0503020204020204" pitchFamily="34" charset="-122"/>
              <a:ea typeface="微软雅黑" panose="020B0503020204020204" pitchFamily="34" charset="-122"/>
            </a:endParaRPr>
          </a:p>
          <a:p>
            <a:pPr algn="ctr" eaLnBrk="1" fontAlgn="base" hangingPunct="1">
              <a:spcBef>
                <a:spcPct val="0"/>
              </a:spcBef>
              <a:spcAft>
                <a:spcPct val="0"/>
              </a:spcAft>
              <a:buFont typeface="Arial" panose="020B0604020202020204" pitchFamily="34" charset="0"/>
              <a:buNone/>
            </a:pPr>
            <a:endParaRPr lang="zh-CN" altLang="en-US" sz="1600" spc="3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90739" y="2653029"/>
            <a:ext cx="4581854" cy="1569660"/>
            <a:chOff x="890739" y="2653029"/>
            <a:chExt cx="4581854" cy="1569660"/>
          </a:xfrm>
        </p:grpSpPr>
        <p:sp>
          <p:nvSpPr>
            <p:cNvPr id="3" name="02"/>
            <p:cNvSpPr txBox="1"/>
            <p:nvPr/>
          </p:nvSpPr>
          <p:spPr>
            <a:xfrm>
              <a:off x="890739" y="2653029"/>
              <a:ext cx="1661993" cy="1569660"/>
            </a:xfrm>
            <a:prstGeom prst="rect">
              <a:avLst/>
            </a:prstGeom>
            <a:ln w="12700">
              <a:miter lim="400000"/>
            </a:ln>
          </p:spPr>
          <p:txBody>
            <a:bodyPr lIns="45719" rIns="45719">
              <a:spAutoFit/>
            </a:bodyPr>
            <a:lstStyle>
              <a:lvl1pPr algn="ctr">
                <a:defRPr sz="9600" b="1">
                  <a:solidFill>
                    <a:srgbClr val="FFFFFF"/>
                  </a:solidFill>
                  <a:latin typeface="Helvetica"/>
                  <a:ea typeface="Helvetica"/>
                  <a:cs typeface="Helvetica"/>
                  <a:sym typeface="Helvetica"/>
                </a:defRPr>
              </a:lvl1pPr>
            </a:lstStyle>
            <a:p>
              <a:r>
                <a:rPr b="0" dirty="0">
                  <a:latin typeface="微软雅黑" panose="020B0503020204020204" pitchFamily="34" charset="-122"/>
                  <a:ea typeface="微软雅黑" panose="020B0503020204020204" pitchFamily="34" charset="-122"/>
                </a:rPr>
                <a:t>0</a:t>
              </a:r>
              <a:r>
                <a:rPr lang="en-US" b="0" dirty="0">
                  <a:latin typeface="微软雅黑" panose="020B0503020204020204" pitchFamily="34" charset="-122"/>
                  <a:ea typeface="微软雅黑" panose="020B0503020204020204" pitchFamily="34" charset="-122"/>
                </a:rPr>
                <a:t>1</a:t>
              </a:r>
              <a:endParaRPr b="0" dirty="0">
                <a:latin typeface="微软雅黑" panose="020B0503020204020204" pitchFamily="34" charset="-122"/>
                <a:ea typeface="微软雅黑" panose="020B0503020204020204" pitchFamily="34" charset="-122"/>
              </a:endParaRPr>
            </a:p>
          </p:txBody>
        </p:sp>
        <p:sp>
          <p:nvSpPr>
            <p:cNvPr id="4" name="远程银行发展趋势"/>
            <p:cNvSpPr txBox="1"/>
            <p:nvPr/>
          </p:nvSpPr>
          <p:spPr>
            <a:xfrm>
              <a:off x="2918050" y="3249929"/>
              <a:ext cx="2554543" cy="830997"/>
            </a:xfrm>
            <a:prstGeom prst="rect">
              <a:avLst/>
            </a:prstGeom>
            <a:ln w="12700">
              <a:miter lim="400000"/>
            </a:ln>
          </p:spPr>
          <p:txBody>
            <a:bodyPr wrap="none" lIns="45719" rIns="45719">
              <a:spAutoFit/>
            </a:bodyPr>
            <a:lstStyle>
              <a:lvl1pPr>
                <a:defRPr sz="4800" b="1">
                  <a:solidFill>
                    <a:srgbClr val="FFFFFF"/>
                  </a:solidFill>
                  <a:latin typeface="Helvetica"/>
                  <a:ea typeface="Helvetica"/>
                  <a:cs typeface="Helvetica"/>
                  <a:sym typeface="Helvetica"/>
                </a:defRPr>
              </a:lvl1pPr>
            </a:lstStyle>
            <a:p>
              <a:r>
                <a:rPr lang="zh-CN" altLang="en-US" b="0" dirty="0">
                  <a:latin typeface="微软雅黑" panose="020B0503020204020204" pitchFamily="34" charset="-122"/>
                  <a:ea typeface="微软雅黑" panose="020B0503020204020204" pitchFamily="34" charset="-122"/>
                </a:rPr>
                <a:t>方案背景</a:t>
              </a:r>
              <a:endParaRPr lang="zh-CN" altLang="en-US" b="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远程银行安全机制说明"/>
          <p:cNvSpPr txBox="1"/>
          <p:nvPr/>
        </p:nvSpPr>
        <p:spPr>
          <a:xfrm>
            <a:off x="348149" y="476041"/>
            <a:ext cx="4330667" cy="584769"/>
          </a:xfrm>
          <a:prstGeom prst="rect">
            <a:avLst/>
          </a:prstGeom>
          <a:ln w="12700">
            <a:miter lim="400000"/>
          </a:ln>
        </p:spPr>
        <p:txBody>
          <a:bodyPr wrap="none" lIns="45717" tIns="45717" rIns="45717" bIns="45717">
            <a:spAutoFit/>
          </a:bodyPr>
          <a:lstStyle>
            <a:lvl1pPr defTabSz="914400">
              <a:defRPr sz="2800">
                <a:solidFill>
                  <a:srgbClr val="595959"/>
                </a:solidFill>
                <a:latin typeface="Helvetica"/>
                <a:ea typeface="Helvetica"/>
                <a:cs typeface="Helvetica"/>
                <a:sym typeface="Helvetica"/>
              </a:defRPr>
            </a:lvl1pPr>
          </a:lstStyle>
          <a:p>
            <a:pPr algn="l"/>
            <a:r>
              <a:rPr lang="zh-CN" altLang="en-US"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金融</a:t>
            </a:r>
            <a:r>
              <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视频：</a:t>
            </a:r>
            <a:r>
              <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大驱动力</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2917686" y="2617853"/>
            <a:ext cx="6356628" cy="2028694"/>
            <a:chOff x="2492375" y="2675003"/>
            <a:chExt cx="6356628" cy="2028694"/>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54816" y="2748051"/>
              <a:ext cx="1301328" cy="1221904"/>
            </a:xfrm>
            <a:prstGeom prst="rect">
              <a:avLst/>
            </a:prstGeom>
          </p:spPr>
        </p:pic>
        <p:sp>
          <p:nvSpPr>
            <p:cNvPr id="34" name="远程银行安全机制说明"/>
            <p:cNvSpPr txBox="1"/>
            <p:nvPr/>
          </p:nvSpPr>
          <p:spPr>
            <a:xfrm>
              <a:off x="7388225" y="4182997"/>
              <a:ext cx="1426210" cy="366395"/>
            </a:xfrm>
            <a:prstGeom prst="rect">
              <a:avLst/>
            </a:prstGeom>
            <a:ln w="12700">
              <a:miter lim="400000"/>
            </a:ln>
          </p:spPr>
          <p:txBody>
            <a:bodyPr wrap="square" lIns="45717" tIns="45717" rIns="45717" bIns="45717">
              <a:spAutoFit/>
            </a:bodyPr>
            <a:lstStyle>
              <a:lvl1pPr defTabSz="914400">
                <a:defRPr sz="2800">
                  <a:solidFill>
                    <a:srgbClr val="595959"/>
                  </a:solidFill>
                  <a:latin typeface="Helvetica"/>
                  <a:ea typeface="Helvetica"/>
                  <a:cs typeface="Helvetica"/>
                  <a:sym typeface="Helvetica"/>
                </a:defRPr>
              </a:lvl1pPr>
            </a:lstStyle>
            <a:p>
              <a:pPr algn="ctr"/>
              <a:r>
                <a:rPr lang="en-US" altLang="zh-CN" dirty="0">
                  <a:solidFill>
                    <a:schemeClr val="bg1"/>
                  </a:solidFill>
                  <a:latin typeface="微软雅黑" panose="020B0503020204020204" pitchFamily="34" charset="-122"/>
                  <a:ea typeface="微软雅黑" panose="020B0503020204020204" pitchFamily="34" charset="-122"/>
                </a:rPr>
                <a:t>5G</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 name="远程银行安全机制说明"/>
            <p:cNvSpPr txBox="1"/>
            <p:nvPr/>
          </p:nvSpPr>
          <p:spPr>
            <a:xfrm>
              <a:off x="4940300" y="4182997"/>
              <a:ext cx="1426210" cy="520700"/>
            </a:xfrm>
            <a:prstGeom prst="rect">
              <a:avLst/>
            </a:prstGeom>
            <a:ln w="12700">
              <a:miter lim="400000"/>
            </a:ln>
          </p:spPr>
          <p:txBody>
            <a:bodyPr wrap="square" lIns="45717" tIns="45717" rIns="45717" bIns="45717">
              <a:spAutoFit/>
            </a:bodyPr>
            <a:lstStyle>
              <a:lvl1pPr defTabSz="914400">
                <a:defRPr sz="2800">
                  <a:solidFill>
                    <a:srgbClr val="595959"/>
                  </a:solidFill>
                  <a:latin typeface="Helvetica"/>
                  <a:ea typeface="Helvetica"/>
                  <a:cs typeface="Helvetica"/>
                  <a:sym typeface="Helvetica"/>
                </a:defRPr>
              </a:lvl1pPr>
            </a:lstStyle>
            <a:p>
              <a:pPr algn="ctr"/>
              <a:r>
                <a:rPr lang="zh-CN" altLang="en-US" dirty="0">
                  <a:solidFill>
                    <a:schemeClr val="bg1"/>
                  </a:solidFill>
                  <a:latin typeface="微软雅黑" panose="020B0503020204020204" pitchFamily="34" charset="-122"/>
                  <a:ea typeface="微软雅黑" panose="020B0503020204020204" pitchFamily="34" charset="-122"/>
                </a:rPr>
                <a:t>疫情</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远程银行安全机制说明"/>
            <p:cNvSpPr txBox="1"/>
            <p:nvPr/>
          </p:nvSpPr>
          <p:spPr>
            <a:xfrm>
              <a:off x="2492375" y="4182997"/>
              <a:ext cx="1426210" cy="520700"/>
            </a:xfrm>
            <a:prstGeom prst="rect">
              <a:avLst/>
            </a:prstGeom>
            <a:ln w="12700">
              <a:miter lim="400000"/>
            </a:ln>
          </p:spPr>
          <p:txBody>
            <a:bodyPr wrap="square" lIns="45717" tIns="45717" rIns="45717" bIns="45717">
              <a:spAutoFit/>
            </a:bodyPr>
            <a:lstStyle>
              <a:lvl1pPr defTabSz="914400">
                <a:defRPr sz="2800">
                  <a:solidFill>
                    <a:srgbClr val="595959"/>
                  </a:solidFill>
                  <a:latin typeface="Helvetica"/>
                  <a:ea typeface="Helvetica"/>
                  <a:cs typeface="Helvetica"/>
                  <a:sym typeface="Helvetica"/>
                </a:defRPr>
              </a:lvl1pPr>
            </a:lstStyle>
            <a:p>
              <a:pPr algn="ctr"/>
              <a:r>
                <a:rPr lang="zh-CN" altLang="en-US" dirty="0">
                  <a:solidFill>
                    <a:schemeClr val="bg1"/>
                  </a:solidFill>
                  <a:latin typeface="微软雅黑" panose="020B0503020204020204" pitchFamily="34" charset="-122"/>
                  <a:ea typeface="微软雅黑" panose="020B0503020204020204" pitchFamily="34" charset="-122"/>
                </a:rPr>
                <a:t>合规</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6952" y="2748803"/>
              <a:ext cx="1220400" cy="1220400"/>
            </a:xfrm>
            <a:prstGeom prst="rect">
              <a:avLst/>
            </a:prstGeom>
          </p:spPr>
        </p:pic>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8160" y="2675003"/>
              <a:ext cx="1310843" cy="1368000"/>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远程银行安全机制说明"/>
          <p:cNvSpPr txBox="1"/>
          <p:nvPr/>
        </p:nvSpPr>
        <p:spPr>
          <a:xfrm>
            <a:off x="348149" y="476041"/>
            <a:ext cx="1733802" cy="584769"/>
          </a:xfrm>
          <a:prstGeom prst="rect">
            <a:avLst/>
          </a:prstGeom>
          <a:ln w="12700">
            <a:miter lim="400000"/>
          </a:ln>
        </p:spPr>
        <p:txBody>
          <a:bodyPr wrap="none" lIns="45717" tIns="45717" rIns="45717" bIns="45717">
            <a:spAutoFit/>
          </a:bodyPr>
          <a:lstStyle>
            <a:lvl1pPr defTabSz="914400">
              <a:defRPr sz="2800">
                <a:solidFill>
                  <a:srgbClr val="595959"/>
                </a:solidFill>
                <a:latin typeface="Helvetica"/>
                <a:ea typeface="Helvetica"/>
                <a:cs typeface="Helvetica"/>
                <a:sym typeface="Helvetica"/>
              </a:defRPr>
            </a:lvl1pPr>
          </a:lstStyle>
          <a:p>
            <a:r>
              <a:rPr lang="zh-CN" altLang="en-US" sz="3200" dirty="0">
                <a:solidFill>
                  <a:schemeClr val="bg1"/>
                </a:solidFill>
                <a:latin typeface="微软雅黑" panose="020B0503020204020204" pitchFamily="34" charset="-122"/>
                <a:ea typeface="微软雅黑" panose="020B0503020204020204" pitchFamily="34" charset="-122"/>
              </a:rPr>
              <a:t>合规要求</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466178" y="1450361"/>
            <a:ext cx="2427294" cy="4122128"/>
            <a:chOff x="1065643" y="1367936"/>
            <a:chExt cx="2427294" cy="4122128"/>
          </a:xfrm>
        </p:grpSpPr>
        <p:grpSp>
          <p:nvGrpSpPr>
            <p:cNvPr id="3" name="组合 2"/>
            <p:cNvGrpSpPr/>
            <p:nvPr/>
          </p:nvGrpSpPr>
          <p:grpSpPr>
            <a:xfrm>
              <a:off x="1217315" y="1367936"/>
              <a:ext cx="2134750" cy="4122128"/>
              <a:chOff x="673100" y="1999232"/>
              <a:chExt cx="2134750" cy="4122128"/>
            </a:xfrm>
          </p:grpSpPr>
          <p:sp>
            <p:nvSpPr>
              <p:cNvPr id="4" name="1"/>
              <p:cNvSpPr/>
              <p:nvPr/>
            </p:nvSpPr>
            <p:spPr>
              <a:xfrm>
                <a:off x="673100" y="1999232"/>
                <a:ext cx="2123951" cy="371482"/>
              </a:xfrm>
              <a:prstGeom prst="roundRect">
                <a:avLst>
                  <a:gd name="adj" fmla="val 15539"/>
                </a:avLst>
              </a:prstGeom>
              <a:solidFill>
                <a:schemeClr val="bg1"/>
              </a:solidFill>
              <a:ln w="12700" cap="flat" cmpd="sng" algn="ctr">
                <a:noFill/>
                <a:prstDash val="solid"/>
                <a:miter lim="800000"/>
              </a:ln>
              <a:effectLst/>
            </p:spPr>
            <p:txBody>
              <a:bodyPr wrap="square" lIns="91440" tIns="45720" rIns="91440" bIns="45720" anchor="ctr" anchorCtr="1">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Source Han Serif SC" panose="02020400000000000000" pitchFamily="18" charset="-122"/>
                  </a:rPr>
                  <a:t>2015</a:t>
                </a:r>
                <a:endParaRPr kumimoji="0" lang="zh-CN" altLang="en-US" sz="16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Source Han Serif SC" panose="02020400000000000000" pitchFamily="18" charset="-122"/>
                </a:endParaRPr>
              </a:p>
            </p:txBody>
          </p:sp>
          <p:sp>
            <p:nvSpPr>
              <p:cNvPr id="5" name="1"/>
              <p:cNvSpPr/>
              <p:nvPr/>
            </p:nvSpPr>
            <p:spPr bwMode="auto">
              <a:xfrm>
                <a:off x="673100" y="4852102"/>
                <a:ext cx="2134750" cy="1269258"/>
              </a:xfrm>
              <a:prstGeom prst="rect">
                <a:avLst/>
              </a:prstGeom>
            </p:spPr>
            <p:txBody>
              <a:bodyPr wrap="square">
                <a:spAutoFit/>
              </a:bodyPr>
              <a:lstStyle/>
              <a:p>
                <a:pPr lvl="0">
                  <a:lnSpc>
                    <a:spcPct val="130000"/>
                  </a:lnSpc>
                  <a:spcBef>
                    <a:spcPts val="600"/>
                  </a:spcBef>
                  <a:spcAft>
                    <a:spcPts val="600"/>
                  </a:spcAft>
                  <a:defRPr/>
                </a:pPr>
                <a:r>
                  <a:rPr lang="zh-CN" altLang="en-US" sz="1200" b="1" kern="0" dirty="0">
                    <a:solidFill>
                      <a:srgbClr val="FF0000"/>
                    </a:solidFill>
                    <a:latin typeface="微软雅黑" panose="020B0503020204020204" pitchFamily="34" charset="-122"/>
                    <a:ea typeface="微软雅黑" panose="020B0503020204020204" pitchFamily="34" charset="-122"/>
                    <a:sym typeface="Source Han Serif SC" panose="02020400000000000000" pitchFamily="18" charset="-122"/>
                  </a:rPr>
                  <a:t>中国银行监督管理委员会</a:t>
                </a:r>
                <a:r>
                  <a:rPr lang="zh-CN" altLang="en-US" sz="1200" kern="0" dirty="0">
                    <a:solidFill>
                      <a:schemeClr val="bg1"/>
                    </a:solidFill>
                    <a:latin typeface="微软雅黑" panose="020B0503020204020204" pitchFamily="34" charset="-122"/>
                    <a:ea typeface="微软雅黑" panose="020B0503020204020204" pitchFamily="34" charset="-122"/>
                    <a:sym typeface="Source Han Serif SC" panose="02020400000000000000" pitchFamily="18" charset="-122"/>
                  </a:rPr>
                  <a:t>发</a:t>
                </a:r>
                <a:r>
                  <a:rPr lang="en-US" altLang="zh-CN" sz="1200" kern="0" dirty="0">
                    <a:solidFill>
                      <a:schemeClr val="bg1"/>
                    </a:solidFill>
                    <a:latin typeface="微软雅黑" panose="020B0503020204020204" pitchFamily="34" charset="-122"/>
                    <a:ea typeface="微软雅黑" panose="020B0503020204020204" pitchFamily="34" charset="-122"/>
                    <a:sym typeface="Source Han Serif SC" panose="02020400000000000000" pitchFamily="18" charset="-122"/>
                  </a:rPr>
                  <a:t>《</a:t>
                </a:r>
                <a:r>
                  <a:rPr lang="zh-CN" altLang="en-US" sz="1200" kern="0" dirty="0">
                    <a:solidFill>
                      <a:schemeClr val="bg1"/>
                    </a:solidFill>
                    <a:latin typeface="微软雅黑" panose="020B0503020204020204" pitchFamily="34" charset="-122"/>
                    <a:ea typeface="微软雅黑" panose="020B0503020204020204" pitchFamily="34" charset="-122"/>
                    <a:sym typeface="Source Han Serif SC" panose="02020400000000000000" pitchFamily="18" charset="-122"/>
                  </a:rPr>
                  <a:t>中国银监会办公厅关于加强银行业金融机构内控管理有效防范柜面业务操作风险的通知</a:t>
                </a:r>
                <a:r>
                  <a:rPr lang="en-US" altLang="zh-CN" sz="1200" kern="0" dirty="0">
                    <a:solidFill>
                      <a:schemeClr val="bg1"/>
                    </a:solidFill>
                    <a:latin typeface="微软雅黑" panose="020B0503020204020204" pitchFamily="34" charset="-122"/>
                    <a:ea typeface="微软雅黑" panose="020B0503020204020204" pitchFamily="34" charset="-122"/>
                    <a:sym typeface="Source Han Serif SC" panose="02020400000000000000" pitchFamily="18" charset="-122"/>
                  </a:rPr>
                  <a:t>》</a:t>
                </a:r>
                <a:endParaRPr lang="en-US" altLang="zh-CN" sz="1200" kern="0" dirty="0">
                  <a:solidFill>
                    <a:schemeClr val="bg1"/>
                  </a:solidFill>
                  <a:latin typeface="微软雅黑" panose="020B0503020204020204" pitchFamily="34" charset="-122"/>
                  <a:ea typeface="微软雅黑" panose="020B0503020204020204" pitchFamily="34" charset="-122"/>
                  <a:sym typeface="Source Han Serif SC" panose="02020400000000000000" pitchFamily="18" charset="-122"/>
                </a:endParaRPr>
              </a:p>
            </p:txBody>
          </p:sp>
        </p:grpSp>
        <p:pic>
          <p:nvPicPr>
            <p:cNvPr id="6" name="图片 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065643" y="2070508"/>
              <a:ext cx="2427294" cy="16196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组合 17"/>
          <p:cNvGrpSpPr/>
          <p:nvPr/>
        </p:nvGrpSpPr>
        <p:grpSpPr>
          <a:xfrm>
            <a:off x="3159289" y="1450361"/>
            <a:ext cx="4534136" cy="5003623"/>
            <a:chOff x="4462595" y="919986"/>
            <a:chExt cx="4534136" cy="5003623"/>
          </a:xfrm>
        </p:grpSpPr>
        <p:grpSp>
          <p:nvGrpSpPr>
            <p:cNvPr id="8" name="组合 7"/>
            <p:cNvGrpSpPr/>
            <p:nvPr/>
          </p:nvGrpSpPr>
          <p:grpSpPr>
            <a:xfrm>
              <a:off x="4654921" y="919986"/>
              <a:ext cx="4122374" cy="3411805"/>
              <a:chOff x="3576782" y="1993846"/>
              <a:chExt cx="4367836" cy="3411805"/>
            </a:xfrm>
          </p:grpSpPr>
          <p:sp>
            <p:nvSpPr>
              <p:cNvPr id="9" name="1"/>
              <p:cNvSpPr/>
              <p:nvPr/>
            </p:nvSpPr>
            <p:spPr>
              <a:xfrm>
                <a:off x="3605505" y="1993846"/>
                <a:ext cx="4339113" cy="371482"/>
              </a:xfrm>
              <a:prstGeom prst="roundRect">
                <a:avLst>
                  <a:gd name="adj" fmla="val 15539"/>
                </a:avLst>
              </a:prstGeom>
              <a:solidFill>
                <a:schemeClr val="bg1"/>
              </a:solidFill>
              <a:ln w="12700" cap="flat" cmpd="sng" algn="ctr">
                <a:noFill/>
                <a:prstDash val="solid"/>
                <a:miter lim="800000"/>
              </a:ln>
              <a:effectLst/>
            </p:spPr>
            <p:txBody>
              <a:bodyPr wrap="square" lIns="91440" tIns="45720" rIns="91440" bIns="45720" anchor="ctr" anchorCtr="1">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Source Han Serif SC" panose="02020400000000000000" pitchFamily="18" charset="-122"/>
                  </a:rPr>
                  <a:t>2016-2019</a:t>
                </a:r>
                <a:endParaRPr kumimoji="0" lang="zh-CN" altLang="en-US" sz="16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Source Han Serif SC" panose="02020400000000000000" pitchFamily="18" charset="-122"/>
                </a:endParaRPr>
              </a:p>
            </p:txBody>
          </p:sp>
          <p:sp>
            <p:nvSpPr>
              <p:cNvPr id="10" name="1"/>
              <p:cNvSpPr/>
              <p:nvPr/>
            </p:nvSpPr>
            <p:spPr bwMode="auto">
              <a:xfrm>
                <a:off x="3576782" y="4852102"/>
                <a:ext cx="4367835" cy="553549"/>
              </a:xfrm>
              <a:prstGeom prst="rect">
                <a:avLst/>
              </a:prstGeom>
            </p:spPr>
            <p:txBody>
              <a:bodyPr wrap="square">
                <a:spAutoFit/>
              </a:bodyPr>
              <a:lstStyle/>
              <a:p>
                <a:pPr lvl="0">
                  <a:lnSpc>
                    <a:spcPct val="130000"/>
                  </a:lnSpc>
                  <a:spcBef>
                    <a:spcPts val="600"/>
                  </a:spcBef>
                  <a:spcAft>
                    <a:spcPts val="600"/>
                  </a:spcAft>
                  <a:defRPr/>
                </a:pPr>
                <a:r>
                  <a:rPr lang="zh-CN" altLang="en-US" sz="1200" b="1" kern="0" dirty="0">
                    <a:solidFill>
                      <a:srgbClr val="FF0000"/>
                    </a:solidFill>
                    <a:latin typeface="微软雅黑" panose="020B0503020204020204" pitchFamily="34" charset="-122"/>
                    <a:ea typeface="微软雅黑" panose="020B0503020204020204" pitchFamily="34" charset="-122"/>
                    <a:sym typeface="Source Han Serif SC" panose="02020400000000000000" pitchFamily="18" charset="-122"/>
                  </a:rPr>
                  <a:t>银监办</a:t>
                </a:r>
                <a:r>
                  <a:rPr lang="zh-CN" altLang="en-US" sz="1200" kern="0" dirty="0">
                    <a:solidFill>
                      <a:schemeClr val="bg1"/>
                    </a:solidFill>
                    <a:latin typeface="微软雅黑" panose="020B0503020204020204" pitchFamily="34" charset="-122"/>
                    <a:ea typeface="微软雅黑" panose="020B0503020204020204" pitchFamily="34" charset="-122"/>
                    <a:sym typeface="Source Han Serif SC" panose="02020400000000000000" pitchFamily="18" charset="-122"/>
                  </a:rPr>
                  <a:t>发</a:t>
                </a:r>
                <a:r>
                  <a:rPr lang="en-US" altLang="zh-CN" sz="1200" kern="0" dirty="0">
                    <a:solidFill>
                      <a:schemeClr val="bg1"/>
                    </a:solidFill>
                    <a:latin typeface="微软雅黑" panose="020B0503020204020204" pitchFamily="34" charset="-122"/>
                    <a:ea typeface="微软雅黑" panose="020B0503020204020204" pitchFamily="34" charset="-122"/>
                    <a:sym typeface="Source Han Serif SC" panose="02020400000000000000" pitchFamily="18" charset="-122"/>
                  </a:rPr>
                  <a:t>《</a:t>
                </a:r>
                <a:r>
                  <a:rPr lang="zh-CN" altLang="en-US" sz="1200" kern="0" dirty="0">
                    <a:solidFill>
                      <a:schemeClr val="bg1"/>
                    </a:solidFill>
                    <a:latin typeface="微软雅黑" panose="020B0503020204020204" pitchFamily="34" charset="-122"/>
                    <a:ea typeface="微软雅黑" panose="020B0503020204020204" pitchFamily="34" charset="-122"/>
                    <a:sym typeface="Source Han Serif SC" panose="02020400000000000000" pitchFamily="18" charset="-122"/>
                  </a:rPr>
                  <a:t>中国银监会办公厅关于加强银行消费者保护解决当前群众关切问题的指导意见</a:t>
                </a:r>
                <a:r>
                  <a:rPr lang="en-US" altLang="zh-CN" sz="1200" kern="0" dirty="0">
                    <a:solidFill>
                      <a:schemeClr val="bg1"/>
                    </a:solidFill>
                    <a:latin typeface="微软雅黑" panose="020B0503020204020204" pitchFamily="34" charset="-122"/>
                    <a:ea typeface="微软雅黑" panose="020B0503020204020204" pitchFamily="34" charset="-122"/>
                    <a:sym typeface="Source Han Serif SC" panose="02020400000000000000" pitchFamily="18" charset="-122"/>
                  </a:rPr>
                  <a:t>》</a:t>
                </a:r>
                <a:endParaRPr lang="en-US" altLang="zh-CN" sz="1200" kern="0" dirty="0">
                  <a:solidFill>
                    <a:schemeClr val="bg1"/>
                  </a:solidFill>
                  <a:latin typeface="微软雅黑" panose="020B0503020204020204" pitchFamily="34" charset="-122"/>
                  <a:ea typeface="微软雅黑" panose="020B0503020204020204" pitchFamily="34" charset="-122"/>
                  <a:sym typeface="Source Han Serif SC" panose="02020400000000000000" pitchFamily="18" charset="-122"/>
                </a:endParaRPr>
              </a:p>
            </p:txBody>
          </p:sp>
        </p:grpSp>
        <p:sp>
          <p:nvSpPr>
            <p:cNvPr id="11" name="1"/>
            <p:cNvSpPr/>
            <p:nvPr/>
          </p:nvSpPr>
          <p:spPr bwMode="auto">
            <a:xfrm>
              <a:off x="4654922" y="4976106"/>
              <a:ext cx="3993076" cy="947503"/>
            </a:xfrm>
            <a:prstGeom prst="rect">
              <a:avLst/>
            </a:prstGeom>
          </p:spPr>
          <p:txBody>
            <a:bodyPr wrap="square">
              <a:spAutoFit/>
            </a:bodyPr>
            <a:lstStyle/>
            <a:p>
              <a:pPr lvl="0">
                <a:lnSpc>
                  <a:spcPct val="130000"/>
                </a:lnSpc>
                <a:spcBef>
                  <a:spcPts val="600"/>
                </a:spcBef>
                <a:spcAft>
                  <a:spcPts val="600"/>
                </a:spcAft>
                <a:defRPr/>
              </a:pPr>
              <a:r>
                <a:rPr lang="zh-CN" altLang="en-US" sz="1200" b="1" kern="0" dirty="0">
                  <a:solidFill>
                    <a:srgbClr val="FF0000"/>
                  </a:solidFill>
                  <a:latin typeface="微软雅黑" panose="020B0503020204020204" pitchFamily="34" charset="-122"/>
                  <a:ea typeface="微软雅黑" panose="020B0503020204020204" pitchFamily="34" charset="-122"/>
                  <a:sym typeface="Source Han Serif SC" panose="02020400000000000000" pitchFamily="18" charset="-122"/>
                </a:rPr>
                <a:t>银监办</a:t>
              </a:r>
              <a:r>
                <a:rPr lang="zh-CN" altLang="en-US" sz="1200" kern="0" dirty="0">
                  <a:solidFill>
                    <a:schemeClr val="bg1"/>
                  </a:solidFill>
                  <a:latin typeface="微软雅黑" panose="020B0503020204020204" pitchFamily="34" charset="-122"/>
                  <a:ea typeface="微软雅黑" panose="020B0503020204020204" pitchFamily="34" charset="-122"/>
                  <a:sym typeface="Source Han Serif SC" panose="02020400000000000000" pitchFamily="18" charset="-122"/>
                </a:rPr>
                <a:t>发</a:t>
              </a:r>
              <a:r>
                <a:rPr lang="en-US" altLang="zh-CN" sz="1200" kern="0" dirty="0">
                  <a:solidFill>
                    <a:schemeClr val="bg1"/>
                  </a:solidFill>
                  <a:latin typeface="微软雅黑" panose="020B0503020204020204" pitchFamily="34" charset="-122"/>
                  <a:ea typeface="微软雅黑" panose="020B0503020204020204" pitchFamily="34" charset="-122"/>
                  <a:sym typeface="Source Han Serif SC" panose="02020400000000000000" pitchFamily="18" charset="-122"/>
                </a:rPr>
                <a:t>《</a:t>
              </a:r>
              <a:r>
                <a:rPr lang="zh-CN" altLang="en-US" sz="1200" kern="0" dirty="0">
                  <a:solidFill>
                    <a:schemeClr val="bg1"/>
                  </a:solidFill>
                  <a:latin typeface="微软雅黑" panose="020B0503020204020204" pitchFamily="34" charset="-122"/>
                  <a:ea typeface="微软雅黑" panose="020B0503020204020204" pitchFamily="34" charset="-122"/>
                  <a:sym typeface="Source Han Serif SC" panose="02020400000000000000" pitchFamily="18" charset="-122"/>
                </a:rPr>
                <a:t>银行业金融机构销售专区录音录像管理暂行规定</a:t>
              </a:r>
              <a:r>
                <a:rPr lang="en-US" altLang="zh-CN" sz="1200" kern="0" dirty="0">
                  <a:solidFill>
                    <a:schemeClr val="bg1"/>
                  </a:solidFill>
                  <a:latin typeface="微软雅黑" panose="020B0503020204020204" pitchFamily="34" charset="-122"/>
                  <a:ea typeface="微软雅黑" panose="020B0503020204020204" pitchFamily="34" charset="-122"/>
                  <a:sym typeface="Source Han Serif SC" panose="02020400000000000000" pitchFamily="18" charset="-122"/>
                </a:rPr>
                <a:t>》</a:t>
              </a:r>
              <a:endParaRPr lang="en-US" altLang="zh-CN" sz="1200" kern="0" dirty="0">
                <a:solidFill>
                  <a:schemeClr val="bg1"/>
                </a:solidFill>
                <a:latin typeface="微软雅黑" panose="020B0503020204020204" pitchFamily="34" charset="-122"/>
                <a:ea typeface="微软雅黑" panose="020B0503020204020204" pitchFamily="34" charset="-122"/>
                <a:sym typeface="Source Han Serif SC" panose="02020400000000000000" pitchFamily="18" charset="-122"/>
              </a:endParaRPr>
            </a:p>
            <a:p>
              <a:pPr lvl="0">
                <a:lnSpc>
                  <a:spcPct val="130000"/>
                </a:lnSpc>
                <a:spcBef>
                  <a:spcPts val="600"/>
                </a:spcBef>
                <a:spcAft>
                  <a:spcPts val="600"/>
                </a:spcAft>
                <a:defRPr/>
              </a:pPr>
              <a:r>
                <a:rPr lang="zh-CN" altLang="en-US" sz="1200" b="1" kern="0" dirty="0">
                  <a:solidFill>
                    <a:srgbClr val="FF0000"/>
                  </a:solidFill>
                  <a:latin typeface="微软雅黑" panose="020B0503020204020204" pitchFamily="34" charset="-122"/>
                  <a:ea typeface="微软雅黑" panose="020B0503020204020204" pitchFamily="34" charset="-122"/>
                  <a:sym typeface="Source Han Serif SC" panose="02020400000000000000" pitchFamily="18" charset="-122"/>
                </a:rPr>
                <a:t>保监会</a:t>
              </a:r>
              <a:r>
                <a:rPr lang="zh-CN" altLang="en-US" sz="1200" kern="0" dirty="0">
                  <a:solidFill>
                    <a:schemeClr val="bg1"/>
                  </a:solidFill>
                  <a:latin typeface="微软雅黑" panose="020B0503020204020204" pitchFamily="34" charset="-122"/>
                  <a:ea typeface="微软雅黑" panose="020B0503020204020204" pitchFamily="34" charset="-122"/>
                  <a:sym typeface="Source Han Serif SC" panose="02020400000000000000" pitchFamily="18" charset="-122"/>
                </a:rPr>
                <a:t>发</a:t>
              </a:r>
              <a:r>
                <a:rPr lang="en-US" altLang="zh-CN" sz="1200" kern="0" dirty="0">
                  <a:solidFill>
                    <a:schemeClr val="bg1"/>
                  </a:solidFill>
                  <a:latin typeface="微软雅黑" panose="020B0503020204020204" pitchFamily="34" charset="-122"/>
                  <a:ea typeface="微软雅黑" panose="020B0503020204020204" pitchFamily="34" charset="-122"/>
                  <a:sym typeface="Source Han Serif SC" panose="02020400000000000000" pitchFamily="18" charset="-122"/>
                </a:rPr>
                <a:t>《</a:t>
              </a:r>
              <a:r>
                <a:rPr lang="zh-CN" altLang="en-US" sz="1200" kern="0" dirty="0">
                  <a:solidFill>
                    <a:schemeClr val="bg1"/>
                  </a:solidFill>
                  <a:latin typeface="微软雅黑" panose="020B0503020204020204" pitchFamily="34" charset="-122"/>
                  <a:ea typeface="微软雅黑" panose="020B0503020204020204" pitchFamily="34" charset="-122"/>
                  <a:sym typeface="Source Han Serif SC" panose="02020400000000000000" pitchFamily="18" charset="-122"/>
                </a:rPr>
                <a:t>保险销售行为可回溯管理暂行办法</a:t>
              </a:r>
              <a:r>
                <a:rPr lang="en-US" altLang="zh-CN" sz="1200" kern="0" dirty="0">
                  <a:solidFill>
                    <a:schemeClr val="bg1"/>
                  </a:solidFill>
                  <a:latin typeface="微软雅黑" panose="020B0503020204020204" pitchFamily="34" charset="-122"/>
                  <a:ea typeface="微软雅黑" panose="020B0503020204020204" pitchFamily="34" charset="-122"/>
                  <a:sym typeface="Source Han Serif SC" panose="02020400000000000000" pitchFamily="18" charset="-122"/>
                </a:rPr>
                <a:t>》</a:t>
              </a:r>
              <a:endParaRPr lang="en-US" altLang="zh-CN" sz="1200" kern="0" dirty="0">
                <a:solidFill>
                  <a:schemeClr val="bg1"/>
                </a:solidFill>
                <a:latin typeface="微软雅黑" panose="020B0503020204020204" pitchFamily="34" charset="-122"/>
                <a:ea typeface="微软雅黑" panose="020B0503020204020204" pitchFamily="34" charset="-122"/>
                <a:sym typeface="Source Han Serif SC" panose="02020400000000000000" pitchFamily="18" charset="-122"/>
              </a:endParaRPr>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2595" y="1367936"/>
              <a:ext cx="4534136" cy="1688501"/>
            </a:xfrm>
            <a:prstGeom prst="rect">
              <a:avLst/>
            </a:prstGeom>
          </p:spPr>
        </p:pic>
      </p:grpSp>
      <p:grpSp>
        <p:nvGrpSpPr>
          <p:cNvPr id="17" name="组合 16"/>
          <p:cNvGrpSpPr/>
          <p:nvPr/>
        </p:nvGrpSpPr>
        <p:grpSpPr>
          <a:xfrm>
            <a:off x="7959242" y="1450361"/>
            <a:ext cx="3993076" cy="4338079"/>
            <a:chOff x="7946716" y="919986"/>
            <a:chExt cx="3993076" cy="4338079"/>
          </a:xfrm>
        </p:grpSpPr>
        <p:pic>
          <p:nvPicPr>
            <p:cNvPr id="13" name="图片 12"/>
            <p:cNvPicPr>
              <a:picLocks noChangeAspect="1"/>
            </p:cNvPicPr>
            <p:nvPr/>
          </p:nvPicPr>
          <p:blipFill>
            <a:blip r:embed="rId3"/>
            <a:stretch>
              <a:fillRect/>
            </a:stretch>
          </p:blipFill>
          <p:spPr>
            <a:xfrm>
              <a:off x="7946716" y="1471504"/>
              <a:ext cx="3993076" cy="2921559"/>
            </a:xfrm>
            <a:prstGeom prst="rect">
              <a:avLst/>
            </a:prstGeom>
          </p:spPr>
        </p:pic>
        <p:grpSp>
          <p:nvGrpSpPr>
            <p:cNvPr id="14" name="组合 13"/>
            <p:cNvGrpSpPr/>
            <p:nvPr/>
          </p:nvGrpSpPr>
          <p:grpSpPr>
            <a:xfrm>
              <a:off x="7946716" y="919986"/>
              <a:ext cx="3993076" cy="4338079"/>
              <a:chOff x="9384150" y="827507"/>
              <a:chExt cx="2134750" cy="4338079"/>
            </a:xfrm>
          </p:grpSpPr>
          <p:sp>
            <p:nvSpPr>
              <p:cNvPr id="15" name="1"/>
              <p:cNvSpPr/>
              <p:nvPr/>
            </p:nvSpPr>
            <p:spPr>
              <a:xfrm>
                <a:off x="9384150" y="827507"/>
                <a:ext cx="2123951" cy="371482"/>
              </a:xfrm>
              <a:prstGeom prst="roundRect">
                <a:avLst>
                  <a:gd name="adj" fmla="val 15539"/>
                </a:avLst>
              </a:prstGeom>
              <a:solidFill>
                <a:schemeClr val="bg1"/>
              </a:solidFill>
              <a:ln w="12700" cap="flat" cmpd="sng" algn="ctr">
                <a:noFill/>
                <a:prstDash val="solid"/>
                <a:miter lim="800000"/>
              </a:ln>
              <a:effectLst/>
            </p:spPr>
            <p:txBody>
              <a:bodyPr wrap="square" lIns="91440" tIns="45720" rIns="91440" bIns="45720" anchor="ctr" anchorCtr="1">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Source Han Serif SC" panose="02020400000000000000" pitchFamily="18" charset="-122"/>
                  </a:rPr>
                  <a:t>2019-2020</a:t>
                </a:r>
                <a:endParaRPr kumimoji="0" lang="zh-CN" altLang="en-US" sz="16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Source Han Serif SC" panose="02020400000000000000" pitchFamily="18" charset="-122"/>
                </a:endParaRPr>
              </a:p>
            </p:txBody>
          </p:sp>
          <p:sp>
            <p:nvSpPr>
              <p:cNvPr id="16" name="1"/>
              <p:cNvSpPr/>
              <p:nvPr/>
            </p:nvSpPr>
            <p:spPr bwMode="auto">
              <a:xfrm>
                <a:off x="9384150" y="4852102"/>
                <a:ext cx="2134750" cy="313484"/>
              </a:xfrm>
              <a:prstGeom prst="rect">
                <a:avLst/>
              </a:prstGeom>
            </p:spPr>
            <p:txBody>
              <a:bodyPr wrap="square">
                <a:spAutoFit/>
              </a:bodyPr>
              <a:lstStyle/>
              <a:p>
                <a:pPr lvl="0">
                  <a:lnSpc>
                    <a:spcPct val="130000"/>
                  </a:lnSpc>
                  <a:spcBef>
                    <a:spcPts val="600"/>
                  </a:spcBef>
                  <a:spcAft>
                    <a:spcPts val="600"/>
                  </a:spcAft>
                  <a:defRPr/>
                </a:pPr>
                <a:r>
                  <a:rPr lang="zh-CN" altLang="en-US" sz="1200" b="1" kern="0" dirty="0">
                    <a:solidFill>
                      <a:srgbClr val="FF0000"/>
                    </a:solidFill>
                    <a:latin typeface="微软雅黑" panose="020B0503020204020204" pitchFamily="34" charset="-122"/>
                    <a:ea typeface="微软雅黑" panose="020B0503020204020204" pitchFamily="34" charset="-122"/>
                    <a:sym typeface="Source Han Serif SC" panose="02020400000000000000" pitchFamily="18" charset="-122"/>
                  </a:rPr>
                  <a:t>证监会</a:t>
                </a:r>
                <a:r>
                  <a:rPr lang="zh-CN" altLang="en-US" sz="1200" kern="0" dirty="0">
                    <a:solidFill>
                      <a:schemeClr val="bg1"/>
                    </a:solidFill>
                    <a:latin typeface="微软雅黑" panose="020B0503020204020204" pitchFamily="34" charset="-122"/>
                    <a:ea typeface="微软雅黑" panose="020B0503020204020204" pitchFamily="34" charset="-122"/>
                    <a:sym typeface="Source Han Serif SC" panose="02020400000000000000" pitchFamily="18" charset="-122"/>
                  </a:rPr>
                  <a:t>发</a:t>
                </a:r>
                <a:r>
                  <a:rPr lang="en-US" altLang="zh-CN" sz="1200" kern="0" dirty="0">
                    <a:solidFill>
                      <a:schemeClr val="bg1"/>
                    </a:solidFill>
                    <a:latin typeface="微软雅黑" panose="020B0503020204020204" pitchFamily="34" charset="-122"/>
                    <a:ea typeface="微软雅黑" panose="020B0503020204020204" pitchFamily="34" charset="-122"/>
                    <a:sym typeface="Source Han Serif SC" panose="02020400000000000000" pitchFamily="18" charset="-122"/>
                  </a:rPr>
                  <a:t>《</a:t>
                </a:r>
                <a:r>
                  <a:rPr lang="zh-CN" altLang="en-US" sz="1200" kern="0" dirty="0">
                    <a:solidFill>
                      <a:schemeClr val="bg1"/>
                    </a:solidFill>
                    <a:latin typeface="微软雅黑" panose="020B0503020204020204" pitchFamily="34" charset="-122"/>
                    <a:ea typeface="微软雅黑" panose="020B0503020204020204" pitchFamily="34" charset="-122"/>
                    <a:sym typeface="Source Han Serif SC" panose="02020400000000000000" pitchFamily="18" charset="-122"/>
                  </a:rPr>
                  <a:t>证券期货投资者适当性管理办法</a:t>
                </a:r>
                <a:r>
                  <a:rPr lang="en-US" altLang="zh-CN" sz="1200" kern="0" dirty="0">
                    <a:solidFill>
                      <a:schemeClr val="bg1"/>
                    </a:solidFill>
                    <a:latin typeface="微软雅黑" panose="020B0503020204020204" pitchFamily="34" charset="-122"/>
                    <a:ea typeface="微软雅黑" panose="020B0503020204020204" pitchFamily="34" charset="-122"/>
                    <a:sym typeface="Source Han Serif SC" panose="02020400000000000000" pitchFamily="18" charset="-122"/>
                  </a:rPr>
                  <a:t>》</a:t>
                </a:r>
                <a:endParaRPr kumimoji="0" lang="zh-CN" altLang="en-US" sz="1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Source Han Serif SC" panose="02020400000000000000" pitchFamily="18" charset="-122"/>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3792855" y="793115"/>
            <a:ext cx="7330440" cy="5072380"/>
            <a:chOff x="2994523" y="1409284"/>
            <a:chExt cx="2701396" cy="2628900"/>
          </a:xfrm>
        </p:grpSpPr>
        <p:sp>
          <p:nvSpPr>
            <p:cNvPr id="6" name="椭圆 5"/>
            <p:cNvSpPr/>
            <p:nvPr/>
          </p:nvSpPr>
          <p:spPr>
            <a:xfrm>
              <a:off x="2994523" y="1409284"/>
              <a:ext cx="2701396" cy="2628900"/>
            </a:xfrm>
            <a:prstGeom prst="ellipse">
              <a:avLst/>
            </a:prstGeom>
            <a:solidFill>
              <a:srgbClr val="00B0F0">
                <a:alpha val="98824"/>
              </a:srgbClr>
            </a:solidFill>
            <a:ln w="19050">
              <a:solidFill>
                <a:schemeClr val="bg1"/>
              </a:solid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远程银行安全机制说明"/>
            <p:cNvSpPr txBox="1"/>
            <p:nvPr/>
          </p:nvSpPr>
          <p:spPr>
            <a:xfrm>
              <a:off x="3548109" y="1714097"/>
              <a:ext cx="1528618" cy="269867"/>
            </a:xfrm>
            <a:prstGeom prst="rect">
              <a:avLst/>
            </a:prstGeom>
            <a:ln w="12700">
              <a:miter lim="400000"/>
            </a:ln>
          </p:spPr>
          <p:txBody>
            <a:bodyPr wrap="square" lIns="45717" tIns="45717" rIns="45717" bIns="45717">
              <a:spAutoFit/>
            </a:bodyPr>
            <a:lstStyle>
              <a:lvl1pPr defTabSz="914400">
                <a:defRPr sz="2800">
                  <a:solidFill>
                    <a:srgbClr val="595959"/>
                  </a:solidFill>
                  <a:latin typeface="Helvetica"/>
                  <a:ea typeface="Helvetica"/>
                  <a:cs typeface="Helvetica"/>
                  <a:sym typeface="Helvetica"/>
                </a:defRPr>
              </a:lvl1pPr>
            </a:lstStyle>
            <a:p>
              <a:pPr algn="ctr"/>
              <a:r>
                <a:rPr lang="zh-CN" altLang="en-US" dirty="0">
                  <a:solidFill>
                    <a:schemeClr val="bg1"/>
                  </a:solidFill>
                  <a:latin typeface="微软雅黑" panose="020B0503020204020204" pitchFamily="34" charset="-122"/>
                  <a:ea typeface="微软雅黑" panose="020B0503020204020204" pitchFamily="34" charset="-122"/>
                </a:rPr>
                <a:t>疫情环境</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10" name="椭圆 9"/>
          <p:cNvSpPr/>
          <p:nvPr/>
        </p:nvSpPr>
        <p:spPr>
          <a:xfrm>
            <a:off x="1068705" y="1901942"/>
            <a:ext cx="775970" cy="775970"/>
          </a:xfrm>
          <a:prstGeom prst="ellipse">
            <a:avLst/>
          </a:prstGeom>
          <a:blipFill>
            <a:blip r:embed="rId1"/>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远程银行安全机制说明"/>
          <p:cNvSpPr txBox="1"/>
          <p:nvPr/>
        </p:nvSpPr>
        <p:spPr>
          <a:xfrm>
            <a:off x="2077085" y="2028307"/>
            <a:ext cx="810260" cy="523240"/>
          </a:xfrm>
          <a:prstGeom prst="rect">
            <a:avLst/>
          </a:prstGeom>
          <a:ln w="12700">
            <a:miter lim="400000"/>
          </a:ln>
        </p:spPr>
        <p:txBody>
          <a:bodyPr wrap="none" lIns="45717" tIns="45717" rIns="45717" bIns="45717">
            <a:spAutoFit/>
          </a:bodyPr>
          <a:lstStyle>
            <a:lvl1pPr defTabSz="914400">
              <a:defRPr sz="2800">
                <a:solidFill>
                  <a:srgbClr val="595959"/>
                </a:solidFill>
                <a:latin typeface="Helvetica"/>
                <a:ea typeface="Helvetica"/>
                <a:cs typeface="Helvetica"/>
                <a:sym typeface="Helvetica"/>
              </a:defRPr>
            </a:lvl1pPr>
          </a:lstStyle>
          <a:p>
            <a:r>
              <a:rPr lang="zh-CN" altLang="en-US" dirty="0">
                <a:solidFill>
                  <a:schemeClr val="bg1"/>
                </a:solidFill>
                <a:latin typeface="微软雅黑" panose="020B0503020204020204" pitchFamily="34" charset="-122"/>
                <a:ea typeface="微软雅黑" panose="020B0503020204020204" pitchFamily="34" charset="-122"/>
              </a:rPr>
              <a:t>安全</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3" name="椭圆 12"/>
          <p:cNvSpPr/>
          <p:nvPr/>
        </p:nvSpPr>
        <p:spPr>
          <a:xfrm>
            <a:off x="1068705" y="2773797"/>
            <a:ext cx="775970" cy="775335"/>
          </a:xfrm>
          <a:prstGeom prst="ellips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远程银行安全机制说明"/>
          <p:cNvSpPr txBox="1"/>
          <p:nvPr/>
        </p:nvSpPr>
        <p:spPr>
          <a:xfrm>
            <a:off x="2077085" y="2899844"/>
            <a:ext cx="810260" cy="523240"/>
          </a:xfrm>
          <a:prstGeom prst="rect">
            <a:avLst/>
          </a:prstGeom>
          <a:ln w="12700">
            <a:miter lim="400000"/>
          </a:ln>
        </p:spPr>
        <p:txBody>
          <a:bodyPr wrap="none" lIns="45717" tIns="45717" rIns="45717" bIns="45717">
            <a:spAutoFit/>
          </a:bodyPr>
          <a:lstStyle>
            <a:lvl1pPr defTabSz="914400">
              <a:defRPr sz="2800">
                <a:solidFill>
                  <a:srgbClr val="595959"/>
                </a:solidFill>
                <a:latin typeface="Helvetica"/>
                <a:ea typeface="Helvetica"/>
                <a:cs typeface="Helvetica"/>
                <a:sym typeface="Helvetica"/>
              </a:defRPr>
            </a:lvl1pPr>
          </a:lstStyle>
          <a:p>
            <a:r>
              <a:rPr lang="zh-CN" altLang="en-US" dirty="0">
                <a:solidFill>
                  <a:schemeClr val="bg1"/>
                </a:solidFill>
                <a:latin typeface="微软雅黑" panose="020B0503020204020204" pitchFamily="34" charset="-122"/>
                <a:ea typeface="微软雅黑" panose="020B0503020204020204" pitchFamily="34" charset="-122"/>
              </a:rPr>
              <a:t>便捷</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5" name="椭圆 14"/>
          <p:cNvSpPr/>
          <p:nvPr/>
        </p:nvSpPr>
        <p:spPr>
          <a:xfrm>
            <a:off x="1068705" y="3674862"/>
            <a:ext cx="775970" cy="775335"/>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远程银行安全机制说明"/>
          <p:cNvSpPr txBox="1"/>
          <p:nvPr/>
        </p:nvSpPr>
        <p:spPr>
          <a:xfrm>
            <a:off x="2077085" y="3800909"/>
            <a:ext cx="810260" cy="523240"/>
          </a:xfrm>
          <a:prstGeom prst="rect">
            <a:avLst/>
          </a:prstGeom>
          <a:ln w="12700">
            <a:miter lim="400000"/>
          </a:ln>
        </p:spPr>
        <p:txBody>
          <a:bodyPr wrap="none" lIns="45717" tIns="45717" rIns="45717" bIns="45717">
            <a:spAutoFit/>
          </a:bodyPr>
          <a:lstStyle>
            <a:lvl1pPr defTabSz="914400">
              <a:defRPr sz="2800">
                <a:solidFill>
                  <a:srgbClr val="595959"/>
                </a:solidFill>
                <a:latin typeface="Helvetica"/>
                <a:ea typeface="Helvetica"/>
                <a:cs typeface="Helvetica"/>
                <a:sym typeface="Helvetica"/>
              </a:defRPr>
            </a:lvl1pPr>
          </a:lstStyle>
          <a:p>
            <a:r>
              <a:rPr lang="zh-CN" altLang="en-US" dirty="0">
                <a:solidFill>
                  <a:schemeClr val="bg1"/>
                </a:solidFill>
                <a:latin typeface="微软雅黑" panose="020B0503020204020204" pitchFamily="34" charset="-122"/>
                <a:ea typeface="微软雅黑" panose="020B0503020204020204" pitchFamily="34" charset="-122"/>
              </a:rPr>
              <a:t>快速</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7586345" y="2608580"/>
            <a:ext cx="2402840" cy="2402840"/>
            <a:chOff x="6326032" y="2165701"/>
            <a:chExt cx="2402708" cy="2402708"/>
          </a:xfrm>
          <a:solidFill>
            <a:srgbClr val="FF6203"/>
          </a:solidFill>
        </p:grpSpPr>
        <p:sp>
          <p:nvSpPr>
            <p:cNvPr id="7" name="椭圆 6"/>
            <p:cNvSpPr/>
            <p:nvPr/>
          </p:nvSpPr>
          <p:spPr>
            <a:xfrm>
              <a:off x="6326032" y="2165701"/>
              <a:ext cx="2402708" cy="2402708"/>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远程银行安全机制说明"/>
            <p:cNvSpPr txBox="1"/>
            <p:nvPr/>
          </p:nvSpPr>
          <p:spPr>
            <a:xfrm>
              <a:off x="6725424" y="2611447"/>
              <a:ext cx="1642655" cy="1569568"/>
            </a:xfrm>
            <a:prstGeom prst="rect">
              <a:avLst/>
            </a:prstGeom>
            <a:grpFill/>
            <a:ln w="12700">
              <a:miter lim="400000"/>
            </a:ln>
          </p:spPr>
          <p:txBody>
            <a:bodyPr wrap="square" lIns="45717" tIns="45717" rIns="45717" bIns="45717">
              <a:spAutoFit/>
            </a:bodyPr>
            <a:lstStyle>
              <a:lvl1pPr defTabSz="914400">
                <a:defRPr sz="2800">
                  <a:solidFill>
                    <a:srgbClr val="595959"/>
                  </a:solidFill>
                  <a:latin typeface="Helvetica"/>
                  <a:ea typeface="Helvetica"/>
                  <a:cs typeface="Helvetica"/>
                  <a:sym typeface="Helvetica"/>
                </a:defRPr>
              </a:lvl1pPr>
            </a:lstStyle>
            <a:p>
              <a:pPr algn="ctr"/>
              <a:r>
                <a:rPr lang="zh-CN" altLang="en-US" sz="2400" dirty="0">
                  <a:solidFill>
                    <a:schemeClr val="bg1"/>
                  </a:solidFill>
                  <a:latin typeface="微软雅黑" panose="020B0503020204020204" pitchFamily="34" charset="-122"/>
                  <a:ea typeface="微软雅黑" panose="020B0503020204020204" pitchFamily="34" charset="-122"/>
                </a:rPr>
                <a:t>无接触服务</a:t>
              </a:r>
              <a:endParaRPr lang="zh-CN" altLang="en-US" sz="2400" dirty="0">
                <a:solidFill>
                  <a:schemeClr val="bg1"/>
                </a:solidFill>
                <a:latin typeface="微软雅黑" panose="020B0503020204020204" pitchFamily="34" charset="-122"/>
                <a:ea typeface="微软雅黑" panose="020B0503020204020204" pitchFamily="34" charset="-122"/>
              </a:endParaRPr>
            </a:p>
            <a:p>
              <a:pPr algn="ctr"/>
              <a:endParaRPr lang="zh-CN" altLang="en-US" sz="1400" b="1"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远程审贷</a:t>
              </a:r>
              <a:endParaRPr lang="zh-CN" altLang="en-US"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远程面签</a:t>
              </a:r>
              <a:endParaRPr lang="zh-CN" altLang="en-US" sz="1400" dirty="0">
                <a:solidFill>
                  <a:schemeClr val="bg1"/>
                </a:solidFill>
                <a:latin typeface="微软雅黑" panose="020B0503020204020204" pitchFamily="34" charset="-122"/>
                <a:ea typeface="微软雅黑" panose="020B0503020204020204" pitchFamily="34" charset="-122"/>
              </a:endParaRPr>
            </a:p>
            <a:p>
              <a:pPr algn="ctr"/>
              <a:r>
                <a:rPr lang="en-US" altLang="zh-CN" sz="1400" b="1" dirty="0">
                  <a:solidFill>
                    <a:schemeClr val="bg1"/>
                  </a:solidFill>
                  <a:latin typeface="微软雅黑" panose="020B0503020204020204" pitchFamily="34" charset="-122"/>
                  <a:ea typeface="微软雅黑" panose="020B0503020204020204" pitchFamily="34" charset="-122"/>
                </a:rPr>
                <a:t>...</a:t>
              </a:r>
              <a:endParaRPr lang="zh-CN" altLang="en-US" sz="1600" b="1" dirty="0">
                <a:solidFill>
                  <a:schemeClr val="bg1"/>
                </a:solidFill>
                <a:latin typeface="微软雅黑" panose="020B0503020204020204" pitchFamily="34" charset="-122"/>
                <a:ea typeface="微软雅黑" panose="020B0503020204020204" pitchFamily="34" charset="-122"/>
              </a:endParaRPr>
            </a:p>
            <a:p>
              <a:pPr algn="ct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5118735" y="2623185"/>
            <a:ext cx="2439035" cy="2491740"/>
            <a:chOff x="3010411" y="2876069"/>
            <a:chExt cx="2438814" cy="2491792"/>
          </a:xfrm>
          <a:solidFill>
            <a:srgbClr val="00B050"/>
          </a:solidFill>
        </p:grpSpPr>
        <p:sp>
          <p:nvSpPr>
            <p:cNvPr id="8" name="椭圆 7"/>
            <p:cNvSpPr/>
            <p:nvPr/>
          </p:nvSpPr>
          <p:spPr>
            <a:xfrm>
              <a:off x="3010411" y="2876069"/>
              <a:ext cx="2438814" cy="2491792"/>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远程银行安全机制说明"/>
            <p:cNvSpPr txBox="1"/>
            <p:nvPr/>
          </p:nvSpPr>
          <p:spPr>
            <a:xfrm>
              <a:off x="3558327" y="3323648"/>
              <a:ext cx="1323313" cy="1323461"/>
            </a:xfrm>
            <a:prstGeom prst="rect">
              <a:avLst/>
            </a:prstGeom>
            <a:grpFill/>
            <a:ln w="12700">
              <a:miter lim="400000"/>
            </a:ln>
          </p:spPr>
          <p:txBody>
            <a:bodyPr wrap="none" lIns="45717" tIns="45717" rIns="45717" bIns="45717">
              <a:spAutoFit/>
            </a:bodyPr>
            <a:lstStyle>
              <a:lvl1pPr defTabSz="914400">
                <a:defRPr sz="2800">
                  <a:solidFill>
                    <a:srgbClr val="595959"/>
                  </a:solidFill>
                  <a:latin typeface="Helvetica"/>
                  <a:ea typeface="Helvetica"/>
                  <a:cs typeface="Helvetica"/>
                  <a:sym typeface="Helvetica"/>
                </a:defRPr>
              </a:lvl1pPr>
            </a:lstStyle>
            <a:p>
              <a:r>
                <a:rPr lang="zh-CN" altLang="en-US" sz="2400" dirty="0">
                  <a:solidFill>
                    <a:schemeClr val="bg1"/>
                  </a:solidFill>
                  <a:latin typeface="微软雅黑" panose="020B0503020204020204" pitchFamily="34" charset="-122"/>
                  <a:ea typeface="微软雅黑" panose="020B0503020204020204" pitchFamily="34" charset="-122"/>
                </a:rPr>
                <a:t>远程工作</a:t>
              </a:r>
              <a:endParaRPr lang="zh-CN" altLang="en-US" sz="2400" dirty="0">
                <a:solidFill>
                  <a:schemeClr val="bg1"/>
                </a:solidFill>
                <a:latin typeface="微软雅黑" panose="020B0503020204020204" pitchFamily="34" charset="-122"/>
                <a:ea typeface="微软雅黑" panose="020B0503020204020204" pitchFamily="34" charset="-122"/>
              </a:endParaRPr>
            </a:p>
            <a:p>
              <a:pPr algn="ctr"/>
              <a:endParaRPr lang="zh-CN" altLang="en-US" sz="1400" b="1"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会议</a:t>
              </a:r>
              <a:endParaRPr lang="zh-CN" altLang="en-US"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培训</a:t>
              </a:r>
              <a:endParaRPr lang="zh-CN" altLang="en-US" sz="1400" dirty="0">
                <a:solidFill>
                  <a:schemeClr val="bg1"/>
                </a:solidFill>
                <a:latin typeface="微软雅黑" panose="020B0503020204020204" pitchFamily="34" charset="-122"/>
                <a:ea typeface="微软雅黑" panose="020B0503020204020204" pitchFamily="34" charset="-122"/>
              </a:endParaRPr>
            </a:p>
            <a:p>
              <a:pPr algn="ctr"/>
              <a:r>
                <a:rPr lang="en-US" altLang="zh-CN" sz="1400" b="1" dirty="0">
                  <a:solidFill>
                    <a:schemeClr val="bg1"/>
                  </a:solidFill>
                  <a:latin typeface="微软雅黑" panose="020B0503020204020204" pitchFamily="34" charset="-122"/>
                  <a:ea typeface="微软雅黑" panose="020B0503020204020204" pitchFamily="34" charset="-122"/>
                </a:rPr>
                <a:t>...</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grpSp>
      <p:sp>
        <p:nvSpPr>
          <p:cNvPr id="17" name="远程银行安全机制说明"/>
          <p:cNvSpPr txBox="1"/>
          <p:nvPr/>
        </p:nvSpPr>
        <p:spPr>
          <a:xfrm>
            <a:off x="348149" y="476041"/>
            <a:ext cx="1733802" cy="584769"/>
          </a:xfrm>
          <a:prstGeom prst="rect">
            <a:avLst/>
          </a:prstGeom>
          <a:ln w="12700">
            <a:miter lim="400000"/>
          </a:ln>
        </p:spPr>
        <p:txBody>
          <a:bodyPr wrap="none" lIns="45717" tIns="45717" rIns="45717" bIns="45717">
            <a:spAutoFit/>
          </a:bodyPr>
          <a:lstStyle>
            <a:lvl1pPr defTabSz="914400">
              <a:defRPr sz="2800">
                <a:solidFill>
                  <a:srgbClr val="595959"/>
                </a:solidFill>
                <a:latin typeface="Helvetica"/>
                <a:ea typeface="Helvetica"/>
                <a:cs typeface="Helvetica"/>
                <a:sym typeface="Helvetica"/>
              </a:defRPr>
            </a:lvl1pPr>
          </a:lstStyle>
          <a:p>
            <a:r>
              <a:rPr lang="zh-CN" altLang="en-US" sz="3200" dirty="0">
                <a:solidFill>
                  <a:schemeClr val="bg1"/>
                </a:solidFill>
                <a:latin typeface="微软雅黑" panose="020B0503020204020204" pitchFamily="34" charset="-122"/>
                <a:ea typeface="微软雅黑" panose="020B0503020204020204" pitchFamily="34" charset="-122"/>
              </a:rPr>
              <a:t>疫情环境</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2100" y="48417"/>
            <a:ext cx="2660650" cy="1325563"/>
          </a:xfrm>
        </p:spPr>
        <p:txBody>
          <a:bodyPr>
            <a:normAutofit/>
          </a:bodyPr>
          <a:lstStyle/>
          <a:p>
            <a:r>
              <a:rPr lang="en-US" altLang="zh-CN" sz="3200" dirty="0"/>
              <a:t>5G</a:t>
            </a:r>
            <a:r>
              <a:rPr lang="zh-CN" altLang="en-US" sz="3200" dirty="0"/>
              <a:t>商用</a:t>
            </a:r>
            <a:endParaRPr lang="zh-CN" altLang="en-US" sz="3200" dirty="0"/>
          </a:p>
        </p:txBody>
      </p:sp>
      <p:sp>
        <p:nvSpPr>
          <p:cNvPr id="5" name="内容占位符 2"/>
          <p:cNvSpPr txBox="1"/>
          <p:nvPr/>
        </p:nvSpPr>
        <p:spPr>
          <a:xfrm>
            <a:off x="4208145" y="3346450"/>
            <a:ext cx="3323590" cy="587375"/>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3600" b="1" dirty="0">
                <a:solidFill>
                  <a:srgbClr val="FF6203"/>
                </a:solidFill>
              </a:rPr>
              <a:t>5G+</a:t>
            </a:r>
            <a:r>
              <a:rPr lang="zh-CN" altLang="en-US" sz="3600" b="1" dirty="0">
                <a:solidFill>
                  <a:srgbClr val="FF6203"/>
                </a:solidFill>
              </a:rPr>
              <a:t>视频</a:t>
            </a:r>
            <a:endParaRPr lang="zh-CN" altLang="en-US" sz="3600" b="1" dirty="0">
              <a:solidFill>
                <a:srgbClr val="FF6203"/>
              </a:solidFill>
            </a:endParaRPr>
          </a:p>
        </p:txBody>
      </p:sp>
      <p:sp>
        <p:nvSpPr>
          <p:cNvPr id="7" name="内容占位符 2"/>
          <p:cNvSpPr txBox="1"/>
          <p:nvPr/>
        </p:nvSpPr>
        <p:spPr>
          <a:xfrm>
            <a:off x="8549640" y="4351020"/>
            <a:ext cx="3021330" cy="587375"/>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dirty="0"/>
              <a:t>普惠信贷远程视频审批</a:t>
            </a:r>
            <a:endParaRPr lang="zh-CN" altLang="en-US" sz="2000" dirty="0"/>
          </a:p>
        </p:txBody>
      </p:sp>
      <p:sp>
        <p:nvSpPr>
          <p:cNvPr id="8" name="内容占位符 2"/>
          <p:cNvSpPr txBox="1"/>
          <p:nvPr/>
        </p:nvSpPr>
        <p:spPr>
          <a:xfrm>
            <a:off x="5102860" y="5521325"/>
            <a:ext cx="2106930" cy="587375"/>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400" dirty="0"/>
              <a:t>保险在线销售</a:t>
            </a:r>
            <a:endParaRPr lang="zh-CN" altLang="en-US" sz="2400" dirty="0"/>
          </a:p>
        </p:txBody>
      </p:sp>
      <p:sp>
        <p:nvSpPr>
          <p:cNvPr id="9" name="内容占位符 2"/>
          <p:cNvSpPr txBox="1"/>
          <p:nvPr/>
        </p:nvSpPr>
        <p:spPr>
          <a:xfrm>
            <a:off x="1697990" y="1430655"/>
            <a:ext cx="2124075" cy="587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800" dirty="0"/>
              <a:t>车贷视频验车</a:t>
            </a:r>
            <a:endParaRPr lang="zh-CN" altLang="en-US" sz="1800" dirty="0"/>
          </a:p>
        </p:txBody>
      </p:sp>
      <p:sp>
        <p:nvSpPr>
          <p:cNvPr id="10" name="内容占位符 2"/>
          <p:cNvSpPr txBox="1"/>
          <p:nvPr/>
        </p:nvSpPr>
        <p:spPr>
          <a:xfrm>
            <a:off x="5259070" y="2178050"/>
            <a:ext cx="1794510" cy="587375"/>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800" dirty="0" err="1"/>
              <a:t>信用卡开卡面签</a:t>
            </a:r>
            <a:endParaRPr lang="zh-CN" altLang="en-US" sz="1800" dirty="0" err="1"/>
          </a:p>
        </p:txBody>
      </p:sp>
      <p:sp>
        <p:nvSpPr>
          <p:cNvPr id="13" name="内容占位符 2"/>
          <p:cNvSpPr txBox="1"/>
          <p:nvPr/>
        </p:nvSpPr>
        <p:spPr>
          <a:xfrm>
            <a:off x="7271385" y="702310"/>
            <a:ext cx="2402840" cy="587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400" dirty="0"/>
              <a:t>视频客户签证</a:t>
            </a:r>
            <a:endParaRPr lang="zh-CN" altLang="en-US" sz="2400" dirty="0"/>
          </a:p>
        </p:txBody>
      </p:sp>
      <p:sp>
        <p:nvSpPr>
          <p:cNvPr id="14" name="内容占位符 2"/>
          <p:cNvSpPr txBox="1"/>
          <p:nvPr/>
        </p:nvSpPr>
        <p:spPr>
          <a:xfrm>
            <a:off x="2058671" y="3763959"/>
            <a:ext cx="1600200" cy="587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2400" dirty="0">
                <a:solidFill>
                  <a:srgbClr val="00B0F0"/>
                </a:solidFill>
              </a:rPr>
              <a:t>云计算</a:t>
            </a:r>
            <a:endParaRPr lang="zh-CN" altLang="en-US" sz="2400" dirty="0">
              <a:solidFill>
                <a:srgbClr val="00B0F0"/>
              </a:solidFill>
            </a:endParaRPr>
          </a:p>
        </p:txBody>
      </p:sp>
      <p:sp>
        <p:nvSpPr>
          <p:cNvPr id="15" name="内容占位符 2"/>
          <p:cNvSpPr txBox="1"/>
          <p:nvPr/>
        </p:nvSpPr>
        <p:spPr>
          <a:xfrm>
            <a:off x="7209790" y="5108575"/>
            <a:ext cx="2192020" cy="587375"/>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800" dirty="0"/>
              <a:t>汽车金融远程面签</a:t>
            </a:r>
            <a:endParaRPr lang="zh-CN" altLang="en-US" sz="1800" dirty="0"/>
          </a:p>
        </p:txBody>
      </p:sp>
      <p:sp>
        <p:nvSpPr>
          <p:cNvPr id="16" name="内容占位符 2"/>
          <p:cNvSpPr txBox="1"/>
          <p:nvPr/>
        </p:nvSpPr>
        <p:spPr>
          <a:xfrm>
            <a:off x="8836025" y="2387600"/>
            <a:ext cx="2115820" cy="587375"/>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800" dirty="0"/>
              <a:t>企业掌银远程视频</a:t>
            </a:r>
            <a:endParaRPr lang="zh-CN" altLang="en-US" sz="1800" dirty="0"/>
          </a:p>
        </p:txBody>
      </p:sp>
      <p:sp>
        <p:nvSpPr>
          <p:cNvPr id="17" name="内容占位符 2"/>
          <p:cNvSpPr txBox="1"/>
          <p:nvPr/>
        </p:nvSpPr>
        <p:spPr>
          <a:xfrm>
            <a:off x="1240155" y="2275205"/>
            <a:ext cx="2014855" cy="587375"/>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dirty="0"/>
              <a:t>POS</a:t>
            </a:r>
            <a:r>
              <a:rPr lang="zh-CN" altLang="en-US" sz="2000" dirty="0"/>
              <a:t>机视频巡检</a:t>
            </a:r>
            <a:endParaRPr lang="zh-CN" altLang="en-US" sz="2000" dirty="0"/>
          </a:p>
        </p:txBody>
      </p:sp>
      <p:sp>
        <p:nvSpPr>
          <p:cNvPr id="18" name="内容占位符 2"/>
          <p:cNvSpPr txBox="1"/>
          <p:nvPr/>
        </p:nvSpPr>
        <p:spPr>
          <a:xfrm>
            <a:off x="6696075" y="2758795"/>
            <a:ext cx="1600200" cy="587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2000" dirty="0">
                <a:solidFill>
                  <a:srgbClr val="00B0F0"/>
                </a:solidFill>
              </a:rPr>
              <a:t>大数据</a:t>
            </a:r>
            <a:endParaRPr lang="zh-CN" altLang="en-US" sz="2000" dirty="0">
              <a:solidFill>
                <a:srgbClr val="00B0F0"/>
              </a:solidFill>
            </a:endParaRPr>
          </a:p>
        </p:txBody>
      </p:sp>
      <p:sp>
        <p:nvSpPr>
          <p:cNvPr id="21" name="内容占位符 2"/>
          <p:cNvSpPr txBox="1"/>
          <p:nvPr/>
        </p:nvSpPr>
        <p:spPr>
          <a:xfrm>
            <a:off x="937895" y="5783580"/>
            <a:ext cx="2521585" cy="587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400" dirty="0"/>
              <a:t>VR</a:t>
            </a:r>
            <a:r>
              <a:rPr lang="zh-CN" altLang="en-US" sz="2400" dirty="0"/>
              <a:t>虚拟银行</a:t>
            </a:r>
            <a:endParaRPr lang="zh-CN" altLang="en-US" sz="2400" dirty="0"/>
          </a:p>
        </p:txBody>
      </p:sp>
      <p:sp>
        <p:nvSpPr>
          <p:cNvPr id="22" name="内容占位符 2"/>
          <p:cNvSpPr txBox="1"/>
          <p:nvPr/>
        </p:nvSpPr>
        <p:spPr>
          <a:xfrm>
            <a:off x="4275455" y="1008063"/>
            <a:ext cx="1600200" cy="587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dirty="0"/>
              <a:t>VTM</a:t>
            </a:r>
            <a:endParaRPr lang="en-US" altLang="zh-CN" dirty="0"/>
          </a:p>
        </p:txBody>
      </p:sp>
      <p:sp>
        <p:nvSpPr>
          <p:cNvPr id="23" name="内容占位符 2"/>
          <p:cNvSpPr txBox="1"/>
          <p:nvPr/>
        </p:nvSpPr>
        <p:spPr>
          <a:xfrm>
            <a:off x="5729605" y="1507490"/>
            <a:ext cx="1921510" cy="587375"/>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600" dirty="0"/>
              <a:t>智能网点视频咨询</a:t>
            </a:r>
            <a:endParaRPr lang="zh-CN" altLang="en-US" sz="1600" dirty="0"/>
          </a:p>
        </p:txBody>
      </p:sp>
      <p:sp>
        <p:nvSpPr>
          <p:cNvPr id="24" name="内容占位符 2"/>
          <p:cNvSpPr txBox="1"/>
          <p:nvPr/>
        </p:nvSpPr>
        <p:spPr>
          <a:xfrm>
            <a:off x="3658553" y="3933642"/>
            <a:ext cx="1600200" cy="5873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3600" dirty="0">
                <a:solidFill>
                  <a:srgbClr val="00B0F0"/>
                </a:solidFill>
              </a:rPr>
              <a:t>AI</a:t>
            </a:r>
            <a:endParaRPr lang="en-US" altLang="zh-CN" sz="3600" dirty="0">
              <a:solidFill>
                <a:srgbClr val="00B0F0"/>
              </a:solidFill>
            </a:endParaRPr>
          </a:p>
        </p:txBody>
      </p:sp>
      <p:sp>
        <p:nvSpPr>
          <p:cNvPr id="25" name="内容占位符 2"/>
          <p:cNvSpPr txBox="1"/>
          <p:nvPr/>
        </p:nvSpPr>
        <p:spPr>
          <a:xfrm>
            <a:off x="718185" y="2974975"/>
            <a:ext cx="2741295" cy="587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dirty="0"/>
              <a:t>私人银行视频客服</a:t>
            </a:r>
            <a:endParaRPr lang="zh-CN" altLang="en-US" sz="2000" dirty="0"/>
          </a:p>
        </p:txBody>
      </p:sp>
      <p:sp>
        <p:nvSpPr>
          <p:cNvPr id="28" name="内容占位符 2"/>
          <p:cNvSpPr txBox="1"/>
          <p:nvPr/>
        </p:nvSpPr>
        <p:spPr>
          <a:xfrm>
            <a:off x="5450840" y="4351020"/>
            <a:ext cx="1887220" cy="5873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2000" dirty="0">
                <a:solidFill>
                  <a:srgbClr val="00B0F0"/>
                </a:solidFill>
              </a:rPr>
              <a:t>边缘计算</a:t>
            </a:r>
            <a:endParaRPr lang="zh-CN" altLang="en-US" sz="2000" dirty="0">
              <a:solidFill>
                <a:srgbClr val="00B0F0"/>
              </a:solidFill>
            </a:endParaRPr>
          </a:p>
        </p:txBody>
      </p:sp>
      <p:sp>
        <p:nvSpPr>
          <p:cNvPr id="3" name="内容占位符 2"/>
          <p:cNvSpPr txBox="1"/>
          <p:nvPr/>
        </p:nvSpPr>
        <p:spPr>
          <a:xfrm>
            <a:off x="3658553" y="2699202"/>
            <a:ext cx="1600200" cy="5873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2400" dirty="0">
                <a:solidFill>
                  <a:srgbClr val="00B0F0"/>
                </a:solidFill>
              </a:rPr>
              <a:t>物联网</a:t>
            </a:r>
            <a:endParaRPr lang="zh-CN" altLang="en-US" sz="2400" dirty="0">
              <a:solidFill>
                <a:srgbClr val="00B0F0"/>
              </a:solidFill>
            </a:endParaRPr>
          </a:p>
        </p:txBody>
      </p:sp>
      <p:sp>
        <p:nvSpPr>
          <p:cNvPr id="31" name="内容占位符 2"/>
          <p:cNvSpPr txBox="1"/>
          <p:nvPr/>
        </p:nvSpPr>
        <p:spPr>
          <a:xfrm>
            <a:off x="8726170" y="3134715"/>
            <a:ext cx="1600200" cy="587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2000" dirty="0">
                <a:solidFill>
                  <a:srgbClr val="00B0F0"/>
                </a:solidFill>
              </a:rPr>
              <a:t>全息投影</a:t>
            </a:r>
            <a:endParaRPr lang="zh-CN" altLang="en-US" sz="2000" dirty="0">
              <a:solidFill>
                <a:srgbClr val="00B0F0"/>
              </a:solidFill>
            </a:endParaRPr>
          </a:p>
        </p:txBody>
      </p:sp>
      <p:sp>
        <p:nvSpPr>
          <p:cNvPr id="32" name="内容占位符 2"/>
          <p:cNvSpPr txBox="1"/>
          <p:nvPr/>
        </p:nvSpPr>
        <p:spPr>
          <a:xfrm>
            <a:off x="1447166" y="4521514"/>
            <a:ext cx="1600200" cy="587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400" dirty="0">
                <a:solidFill>
                  <a:srgbClr val="00B0F0"/>
                </a:solidFill>
              </a:rPr>
              <a:t>AR/VR</a:t>
            </a:r>
            <a:endParaRPr lang="en-US" altLang="zh-CN" sz="2400" dirty="0">
              <a:solidFill>
                <a:srgbClr val="00B0F0"/>
              </a:solidFill>
            </a:endParaRPr>
          </a:p>
        </p:txBody>
      </p:sp>
      <p:sp>
        <p:nvSpPr>
          <p:cNvPr id="33" name="内容占位符 2"/>
          <p:cNvSpPr txBox="1"/>
          <p:nvPr/>
        </p:nvSpPr>
        <p:spPr>
          <a:xfrm>
            <a:off x="2590800" y="5360670"/>
            <a:ext cx="2521585" cy="587375"/>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dirty="0"/>
              <a:t>全媒体远程银行中心</a:t>
            </a:r>
            <a:endParaRPr lang="zh-CN" altLang="en-US" sz="2000" dirty="0"/>
          </a:p>
        </p:txBody>
      </p:sp>
      <p:sp>
        <p:nvSpPr>
          <p:cNvPr id="34" name="内容占位符 2"/>
          <p:cNvSpPr txBox="1"/>
          <p:nvPr/>
        </p:nvSpPr>
        <p:spPr>
          <a:xfrm>
            <a:off x="8549640" y="5574030"/>
            <a:ext cx="2192020" cy="587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2000" dirty="0"/>
              <a:t>金融太空舱</a:t>
            </a:r>
            <a:endParaRPr lang="zh-CN" altLang="en-US" sz="2000" dirty="0"/>
          </a:p>
        </p:txBody>
      </p:sp>
      <p:sp>
        <p:nvSpPr>
          <p:cNvPr id="35" name="内容占位符 2"/>
          <p:cNvSpPr txBox="1"/>
          <p:nvPr/>
        </p:nvSpPr>
        <p:spPr>
          <a:xfrm>
            <a:off x="8159750" y="1557655"/>
            <a:ext cx="2402840" cy="587375"/>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dirty="0"/>
              <a:t>远程视频企业授信</a:t>
            </a: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90739" y="2653029"/>
            <a:ext cx="4531054" cy="1569660"/>
            <a:chOff x="890739" y="2653029"/>
            <a:chExt cx="4531054" cy="1569660"/>
          </a:xfrm>
        </p:grpSpPr>
        <p:sp>
          <p:nvSpPr>
            <p:cNvPr id="3" name="02"/>
            <p:cNvSpPr txBox="1"/>
            <p:nvPr/>
          </p:nvSpPr>
          <p:spPr>
            <a:xfrm>
              <a:off x="890739" y="2653029"/>
              <a:ext cx="1661993" cy="1569660"/>
            </a:xfrm>
            <a:prstGeom prst="rect">
              <a:avLst/>
            </a:prstGeom>
            <a:ln w="12700">
              <a:miter lim="400000"/>
            </a:ln>
          </p:spPr>
          <p:txBody>
            <a:bodyPr lIns="45719" rIns="45719">
              <a:spAutoFit/>
            </a:bodyPr>
            <a:lstStyle>
              <a:lvl1pPr algn="ctr">
                <a:defRPr sz="9600" b="1">
                  <a:solidFill>
                    <a:srgbClr val="FFFFFF"/>
                  </a:solidFill>
                  <a:latin typeface="Helvetica"/>
                  <a:ea typeface="Helvetica"/>
                  <a:cs typeface="Helvetica"/>
                  <a:sym typeface="Helvetica"/>
                </a:defRPr>
              </a:lvl1pPr>
            </a:lstStyle>
            <a:p>
              <a:r>
                <a:rPr b="0" dirty="0">
                  <a:latin typeface="微软雅黑" panose="020B0503020204020204" pitchFamily="34" charset="-122"/>
                  <a:ea typeface="微软雅黑" panose="020B0503020204020204" pitchFamily="34" charset="-122"/>
                </a:rPr>
                <a:t>0</a:t>
              </a:r>
              <a:r>
                <a:rPr lang="en-US" b="0" dirty="0">
                  <a:latin typeface="微软雅黑" panose="020B0503020204020204" pitchFamily="34" charset="-122"/>
                  <a:ea typeface="微软雅黑" panose="020B0503020204020204" pitchFamily="34" charset="-122"/>
                </a:rPr>
                <a:t>2</a:t>
              </a:r>
              <a:endParaRPr b="0" dirty="0">
                <a:latin typeface="微软雅黑" panose="020B0503020204020204" pitchFamily="34" charset="-122"/>
                <a:ea typeface="微软雅黑" panose="020B0503020204020204" pitchFamily="34" charset="-122"/>
              </a:endParaRPr>
            </a:p>
          </p:txBody>
        </p:sp>
        <p:sp>
          <p:nvSpPr>
            <p:cNvPr id="4" name="远程银行发展趋势"/>
            <p:cNvSpPr txBox="1"/>
            <p:nvPr/>
          </p:nvSpPr>
          <p:spPr>
            <a:xfrm>
              <a:off x="2867250" y="3211829"/>
              <a:ext cx="2554543" cy="830997"/>
            </a:xfrm>
            <a:prstGeom prst="rect">
              <a:avLst/>
            </a:prstGeom>
            <a:ln w="12700">
              <a:miter lim="400000"/>
            </a:ln>
          </p:spPr>
          <p:txBody>
            <a:bodyPr wrap="none" lIns="45719" rIns="45719">
              <a:spAutoFit/>
            </a:bodyPr>
            <a:lstStyle>
              <a:lvl1pPr>
                <a:defRPr sz="4800" b="1">
                  <a:solidFill>
                    <a:srgbClr val="FFFFFF"/>
                  </a:solidFill>
                  <a:latin typeface="Helvetica"/>
                  <a:ea typeface="Helvetica"/>
                  <a:cs typeface="Helvetica"/>
                  <a:sym typeface="Helvetica"/>
                </a:defRPr>
              </a:lvl1pPr>
            </a:lstStyle>
            <a:p>
              <a:r>
                <a:rPr lang="zh-CN" altLang="en-US" b="0" dirty="0">
                  <a:latin typeface="微软雅黑" panose="020B0503020204020204" pitchFamily="34" charset="-122"/>
                  <a:ea typeface="微软雅黑" panose="020B0503020204020204" pitchFamily="34" charset="-122"/>
                </a:rPr>
                <a:t>叁体介绍</a:t>
              </a:r>
              <a:endParaRPr lang="zh-CN" altLang="en-US" b="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dirty="0"/>
          </a:p>
          <a:p>
            <a:pPr marL="0" indent="0" algn="ctr">
              <a:buNone/>
            </a:pPr>
            <a:r>
              <a:rPr lang="en-US" altLang="zh-CN" sz="4000" b="1" dirty="0">
                <a:solidFill>
                  <a:srgbClr val="FF6203"/>
                </a:solidFill>
              </a:rPr>
              <a:t>SDK</a:t>
            </a:r>
            <a:endParaRPr lang="en-US" altLang="zh-CN" sz="4000" dirty="0"/>
          </a:p>
          <a:p>
            <a:pPr marL="0" indent="0" algn="ctr">
              <a:buNone/>
            </a:pPr>
            <a:r>
              <a:rPr lang="en-US" altLang="zh-CN" sz="4000" b="1" dirty="0">
                <a:solidFill>
                  <a:srgbClr val="FF6203"/>
                </a:solidFill>
              </a:rPr>
              <a:t>S</a:t>
            </a:r>
            <a:r>
              <a:rPr lang="en-US" altLang="zh-CN" sz="4000" dirty="0"/>
              <a:t>oftware </a:t>
            </a:r>
            <a:r>
              <a:rPr lang="en-US" altLang="zh-CN" sz="4000" b="1" dirty="0" err="1">
                <a:solidFill>
                  <a:srgbClr val="FF6203"/>
                </a:solidFill>
              </a:rPr>
              <a:t>D</a:t>
            </a:r>
            <a:r>
              <a:rPr lang="en-US" altLang="zh-CN" sz="4000" dirty="0" err="1"/>
              <a:t>evlopemnt</a:t>
            </a:r>
            <a:r>
              <a:rPr lang="en-US" altLang="zh-CN" sz="4000" dirty="0"/>
              <a:t> </a:t>
            </a:r>
            <a:r>
              <a:rPr lang="en-US" altLang="zh-CN" sz="4000" b="1" dirty="0">
                <a:solidFill>
                  <a:srgbClr val="FF6203"/>
                </a:solidFill>
              </a:rPr>
              <a:t>K</a:t>
            </a:r>
            <a:r>
              <a:rPr lang="en-US" altLang="zh-CN" sz="4000" dirty="0"/>
              <a:t>it</a:t>
            </a:r>
            <a:endParaRPr lang="en-US" altLang="zh-CN" sz="4000" dirty="0"/>
          </a:p>
          <a:p>
            <a:pPr marL="0" indent="0" algn="ctr">
              <a:buNone/>
            </a:pPr>
            <a:r>
              <a:rPr lang="zh-CN" altLang="en-US" sz="4000" dirty="0"/>
              <a:t>软件开发工具包</a:t>
            </a:r>
            <a:endParaRPr lang="zh-CN" altLang="en-US" sz="40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PP_MARK_KEY" val="bf518f68-9a7d-4222-8c79-8e4494bba8e7"/>
  <p:tag name="COMMONDATA" val="eyJoZGlkIjoiZDAzMDBiNTc4MmUxMTViNjNlNTk0M2IwMDI0ZGJmYmUifQ=="/>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1296</Words>
  <Application>WPS 演示</Application>
  <PresentationFormat>宽屏</PresentationFormat>
  <Paragraphs>331</Paragraphs>
  <Slides>20</Slides>
  <Notes>9</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20</vt:i4>
      </vt:variant>
    </vt:vector>
  </HeadingPairs>
  <TitlesOfParts>
    <vt:vector size="37" baseType="lpstr">
      <vt:lpstr>Arial</vt:lpstr>
      <vt:lpstr>宋体</vt:lpstr>
      <vt:lpstr>Wingdings</vt:lpstr>
      <vt:lpstr>微软雅黑</vt:lpstr>
      <vt:lpstr>Helvetica</vt:lpstr>
      <vt:lpstr>Trebuchet MS</vt:lpstr>
      <vt:lpstr>微软雅黑 Light</vt:lpstr>
      <vt:lpstr>Source Han Serif SC</vt:lpstr>
      <vt:lpstr>Arial Unicode MS</vt:lpstr>
      <vt:lpstr>Calibri</vt:lpstr>
      <vt:lpstr>Lao UI</vt:lpstr>
      <vt:lpstr>Segoe UI Symbol</vt:lpstr>
      <vt:lpstr>思源黑体 CN Normal</vt:lpstr>
      <vt:lpstr>黑体</vt:lpstr>
      <vt:lpstr>等线</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5G商用</vt:lpstr>
      <vt:lpstr>PowerPoint 演示文稿</vt:lpstr>
      <vt:lpstr>PowerPoint 演示文稿</vt:lpstr>
      <vt:lpstr>PowerPoint 演示文稿</vt:lpstr>
      <vt:lpstr>PowerPoint 演示文稿</vt:lpstr>
      <vt:lpstr>SDK软件分层</vt:lpstr>
      <vt:lpstr>PowerPoint 演示文稿</vt:lpstr>
      <vt:lpstr>PowerPoint 演示文稿</vt:lpstr>
      <vt:lpstr>超强安全：加密算法可替换</vt:lpstr>
      <vt:lpstr>PowerPoint 演示文稿</vt:lpstr>
      <vt:lpstr>CPU+OS</vt:lpstr>
      <vt:lpstr>PowerPoint 演示文稿</vt:lpstr>
      <vt:lpstr>连接一切-场景+设备</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Internet of Video Things</dc:title>
  <dc:creator>杨 潇俊</dc:creator>
  <cp:lastModifiedBy>Administrator</cp:lastModifiedBy>
  <cp:revision>859</cp:revision>
  <dcterms:created xsi:type="dcterms:W3CDTF">2019-08-26T08:11:00Z</dcterms:created>
  <dcterms:modified xsi:type="dcterms:W3CDTF">2023-09-08T07:58:59Z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D27B4F438E264BF595C35B172F62B94E_12</vt:lpwstr>
  </property>
</Properties>
</file>