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866" r:id="rId5"/>
    <p:sldId id="919" r:id="rId6"/>
    <p:sldId id="953" r:id="rId7"/>
    <p:sldId id="920" r:id="rId8"/>
    <p:sldId id="921" r:id="rId9"/>
    <p:sldId id="963" r:id="rId10"/>
    <p:sldId id="964" r:id="rId11"/>
    <p:sldId id="965" r:id="rId12"/>
    <p:sldId id="907" r:id="rId13"/>
    <p:sldId id="908" r:id="rId14"/>
    <p:sldId id="966" r:id="rId15"/>
    <p:sldId id="960" r:id="rId16"/>
    <p:sldId id="961" r:id="rId17"/>
    <p:sldId id="909" r:id="rId18"/>
    <p:sldId id="922" r:id="rId19"/>
    <p:sldId id="967" r:id="rId20"/>
    <p:sldId id="955" r:id="rId21"/>
    <p:sldId id="956" r:id="rId22"/>
    <p:sldId id="85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203"/>
    <a:srgbClr val="ED503F"/>
    <a:srgbClr val="1A1E2E"/>
    <a:srgbClr val="0D1528"/>
    <a:srgbClr val="141625"/>
    <a:srgbClr val="141D37"/>
    <a:srgbClr val="111729"/>
    <a:srgbClr val="161C2D"/>
    <a:srgbClr val="111932"/>
    <a:srgbClr val="11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1" autoAdjust="0"/>
    <p:restoredTop sz="92245" autoAdjust="0"/>
  </p:normalViewPr>
  <p:slideViewPr>
    <p:cSldViewPr snapToGrid="0">
      <p:cViewPr varScale="1">
        <p:scale>
          <a:sx n="113" d="100"/>
          <a:sy n="113" d="100"/>
        </p:scale>
        <p:origin x="1128" y="184"/>
      </p:cViewPr>
      <p:guideLst>
        <p:guide orient="horz" pos="215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10EC7-CB2C-4BA2-ACF5-46946E2C0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EBBB9-D682-4DFE-9A62-095310FA4E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大家好，我是杭州叁体网络的华南区销售，今天主要由我给大家介绍下我们公司的基本情况和产品信息，首先可以看到我们是视频</a:t>
            </a:r>
            <a:r>
              <a:rPr lang="en-US" altLang="zh-CN"/>
              <a:t>SDK</a:t>
            </a:r>
            <a:r>
              <a:rPr lang="zh-CN" altLang="en-US"/>
              <a:t>专家，核心产品就是视频通讯的</a:t>
            </a:r>
            <a:r>
              <a:rPr lang="en-US" altLang="zh-CN"/>
              <a:t>SDK</a:t>
            </a:r>
            <a:r>
              <a:rPr lang="zh-CN" altLang="en-US"/>
              <a:t>，有些人可能不明白视频</a:t>
            </a:r>
            <a:r>
              <a:rPr lang="en-US" altLang="zh-CN"/>
              <a:t>SDK</a:t>
            </a:r>
            <a:r>
              <a:rPr lang="zh-CN" altLang="en-US"/>
              <a:t>到底是什么东西，下面我会详细给您描述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主要给大家介绍以下四点，公司概况，公司定位，公司的产品和服务，我们的客户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下面说一下市场定位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我们支持的芯片，国内外主流的都支持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我们支持的软件操作系统，蓝色的是大家普遍都支持的，我们除此之外，特别支持了浏览器，小程序绿色部分，橙色的则是我们特别支持的，市面上支持的其他厂商几乎没有，</a:t>
            </a:r>
            <a:r>
              <a:rPr lang="en-US" altLang="zh-CN"/>
              <a:t>linux </a:t>
            </a:r>
            <a:r>
              <a:rPr lang="zh-CN" altLang="en-US"/>
              <a:t>以及嵌入式</a:t>
            </a:r>
            <a:r>
              <a:rPr lang="en-US" altLang="zh-CN"/>
              <a:t>linux</a:t>
            </a:r>
            <a:r>
              <a:rPr lang="zh-CN" altLang="en-US"/>
              <a:t>，包括国产计算机，这个在中美贸易战之后慢慢特殊行业已经变成刚需，目前主流的两种国产操作系统 麒麟</a:t>
            </a:r>
            <a:r>
              <a:rPr lang="en-US" altLang="zh-CN"/>
              <a:t>OS </a:t>
            </a:r>
            <a:r>
              <a:rPr lang="zh-CN" altLang="en-US"/>
              <a:t>和</a:t>
            </a:r>
            <a:r>
              <a:rPr lang="en-US" altLang="zh-CN"/>
              <a:t>UOS</a:t>
            </a:r>
            <a:r>
              <a:rPr lang="zh-CN" altLang="en-US"/>
              <a:t>我们都已经支持</a:t>
            </a:r>
            <a:endParaRPr lang="zh-CN" altLang="en-US"/>
          </a:p>
          <a:p>
            <a:r>
              <a:rPr lang="en-US" altLang="zh-CN"/>
              <a:t>le'si</a:t>
            </a:r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这些是我们支持的通讯协议，</a:t>
            </a:r>
            <a:r>
              <a:rPr lang="en-US" altLang="zh-CN"/>
              <a:t>sip 323  </a:t>
            </a:r>
            <a:r>
              <a:rPr lang="zh-CN" altLang="en-US"/>
              <a:t>思科中心等硬件视频会议终端  </a:t>
            </a:r>
            <a:r>
              <a:rPr lang="en-US" altLang="zh-CN"/>
              <a:t>rtmp</a:t>
            </a:r>
            <a:r>
              <a:rPr lang="zh-CN" altLang="en-US"/>
              <a:t>一些直播设备的视频流  以及大华 海康的网络摄像头的</a:t>
            </a:r>
            <a:r>
              <a:rPr lang="en-US" altLang="zh-CN"/>
              <a:t>rtsp</a:t>
            </a:r>
            <a:r>
              <a:rPr lang="zh-CN" altLang="en-US"/>
              <a:t>协议设备，包括手机电话，我们全部支持，我们的</a:t>
            </a:r>
            <a:r>
              <a:rPr lang="en-US" altLang="zh-CN"/>
              <a:t>SDK</a:t>
            </a:r>
            <a:r>
              <a:rPr lang="zh-CN" altLang="en-US"/>
              <a:t>可以</a:t>
            </a:r>
            <a:r>
              <a:rPr lang="zh-CN" altLang="en-US"/>
              <a:t>直接可以打通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这历史我们公司的核心创始人，他们和他们的团队在音视频通讯行业的平均工龄在</a:t>
            </a:r>
            <a:r>
              <a:rPr lang="en-US" altLang="zh-CN"/>
              <a:t>16</a:t>
            </a:r>
            <a:r>
              <a:rPr lang="zh-CN" altLang="en-US"/>
              <a:t>年以上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我们叁体目前的客户渠道，办事处的分布信息，目前除了杭州总部，成都分布，深圳和武汉都设有办事处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最后在总结一下，叁体</a:t>
            </a:r>
            <a:r>
              <a:rPr lang="en-US" altLang="zh-CN"/>
              <a:t>SDK</a:t>
            </a:r>
            <a:r>
              <a:rPr lang="zh-CN" altLang="en-US"/>
              <a:t>，连接一起，谢谢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F1A8-5EC3-4069-89E2-1D6D85EBF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E3F5-0D65-4141-A9C6-D757E0130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F1A8-5EC3-4069-89E2-1D6D85EBF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E3F5-0D65-4141-A9C6-D757E0130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F1A8-5EC3-4069-89E2-1D6D85EBF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E3F5-0D65-4141-A9C6-D757E0130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1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F1A8-5EC3-4069-89E2-1D6D85EBF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E3F5-0D65-4141-A9C6-D757E0130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F1A8-5EC3-4069-89E2-1D6D85EBF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E3F5-0D65-4141-A9C6-D757E0130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F1A8-5EC3-4069-89E2-1D6D85EBF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E3F5-0D65-4141-A9C6-D757E0130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F1A8-5EC3-4069-89E2-1D6D85EBF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E3F5-0D65-4141-A9C6-D757E0130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F1A8-5EC3-4069-89E2-1D6D85EBF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E3F5-0D65-4141-A9C6-D757E0130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F1A8-5EC3-4069-89E2-1D6D85EBF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E3F5-0D65-4141-A9C6-D757E0130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F1A8-5EC3-4069-89E2-1D6D85EBF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E3F5-0D65-4141-A9C6-D757E0130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F1A8-5EC3-4069-89E2-1D6D85EBF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E3F5-0D65-4141-A9C6-D757E0130D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0F1A8-5EC3-4069-89E2-1D6D85EBF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E3F5-0D65-4141-A9C6-D757E0130D28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361545" cy="6918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microsoft.com/office/2007/relationships/hdphoto" Target="../media/image29.wdp"/><Relationship Id="rId7" Type="http://schemas.openxmlformats.org/officeDocument/2006/relationships/image" Target="../media/image28.png"/><Relationship Id="rId6" Type="http://schemas.microsoft.com/office/2007/relationships/hdphoto" Target="../media/image27.wdp"/><Relationship Id="rId5" Type="http://schemas.openxmlformats.org/officeDocument/2006/relationships/image" Target="../media/image26.png"/><Relationship Id="rId4" Type="http://schemas.microsoft.com/office/2007/relationships/hdphoto" Target="../media/image25.wdp"/><Relationship Id="rId3" Type="http://schemas.openxmlformats.org/officeDocument/2006/relationships/image" Target="../media/image24.png"/><Relationship Id="rId2" Type="http://schemas.microsoft.com/office/2007/relationships/hdphoto" Target="../media/image23.wdp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jpe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0835" y="1502410"/>
            <a:ext cx="9144000" cy="1668780"/>
          </a:xfrm>
        </p:spPr>
        <p:txBody>
          <a:bodyPr>
            <a:normAutofit/>
          </a:bodyPr>
          <a:lstStyle/>
          <a:p>
            <a:r>
              <a:rPr lang="zh-CN" altLang="en-US" sz="440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叁体</a:t>
            </a:r>
            <a:r>
              <a:rPr lang="en-US" altLang="zh-CN" sz="440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440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sz="440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会议解决方案</a:t>
            </a:r>
            <a:endParaRPr lang="zh-CN" sz="4400" spc="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524000" y="3358884"/>
            <a:ext cx="9144000" cy="2187806"/>
          </a:xfrm>
        </p:spPr>
        <p:txBody>
          <a:bodyPr>
            <a:normAutofit lnSpcReduction="20000"/>
          </a:bodyPr>
          <a:lstStyle/>
          <a:p>
            <a:endParaRPr lang="en-US" altLang="zh-CN" sz="2000" spc="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spc="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spc="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杭州叁体网络科技有限公司</a:t>
            </a:r>
            <a:endParaRPr lang="zh-CN" altLang="en-US" sz="1600" spc="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spc="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2020/11</a:t>
            </a:r>
            <a:endParaRPr lang="en-US" altLang="zh-CN" sz="1600" spc="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spc="600" dirty="0"/>
              <a:t>芯片</a:t>
            </a:r>
            <a:endParaRPr lang="zh-CN" altLang="en-US" sz="3200" spc="600" dirty="0"/>
          </a:p>
        </p:txBody>
      </p:sp>
      <p:sp>
        <p:nvSpPr>
          <p:cNvPr id="14" name="椭圆 13"/>
          <p:cNvSpPr/>
          <p:nvPr/>
        </p:nvSpPr>
        <p:spPr>
          <a:xfrm>
            <a:off x="10130676" y="2159199"/>
            <a:ext cx="180000" cy="180000"/>
          </a:xfrm>
          <a:prstGeom prst="ellipse">
            <a:avLst/>
          </a:prstGeom>
          <a:solidFill>
            <a:srgbClr val="251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493135" y="1510030"/>
            <a:ext cx="1800225" cy="3256280"/>
            <a:chOff x="2932552" y="2089151"/>
            <a:chExt cx="1800000" cy="2880000"/>
          </a:xfrm>
        </p:grpSpPr>
        <p:sp>
          <p:nvSpPr>
            <p:cNvPr id="21" name="矩形: 圆角 20"/>
            <p:cNvSpPr/>
            <p:nvPr/>
          </p:nvSpPr>
          <p:spPr>
            <a:xfrm>
              <a:off x="2932552" y="2089151"/>
              <a:ext cx="1800000" cy="2880000"/>
            </a:xfrm>
            <a:prstGeom prst="roundRect">
              <a:avLst>
                <a:gd name="adj" fmla="val 607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国外芯片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英 伟 达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英 特 尔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恩 智 普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     通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3724552" y="2157159"/>
              <a:ext cx="216000" cy="216000"/>
            </a:xfrm>
            <a:prstGeom prst="ellipse">
              <a:avLst/>
            </a:prstGeom>
            <a:solidFill>
              <a:srgbClr val="251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08800" y="1511935"/>
            <a:ext cx="1800225" cy="3256280"/>
            <a:chOff x="7355926" y="2092845"/>
            <a:chExt cx="1800000" cy="2880000"/>
          </a:xfrm>
        </p:grpSpPr>
        <p:sp>
          <p:nvSpPr>
            <p:cNvPr id="24" name="矩形: 圆角 23"/>
            <p:cNvSpPr/>
            <p:nvPr/>
          </p:nvSpPr>
          <p:spPr>
            <a:xfrm>
              <a:off x="7355926" y="2092845"/>
              <a:ext cx="1800000" cy="2880000"/>
            </a:xfrm>
            <a:prstGeom prst="roundRect">
              <a:avLst>
                <a:gd name="adj" fmla="val 6079"/>
              </a:avLst>
            </a:prstGeom>
            <a:solidFill>
              <a:srgbClr val="FF6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国产芯片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龙       芯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飞       腾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海       思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鲲       鹏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8148561" y="2161035"/>
              <a:ext cx="216000" cy="216000"/>
            </a:xfrm>
            <a:prstGeom prst="ellipse">
              <a:avLst/>
            </a:prstGeom>
            <a:solidFill>
              <a:srgbClr val="251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spc="600" dirty="0"/>
              <a:t>软件操作系统</a:t>
            </a:r>
            <a:endParaRPr lang="zh-CN" altLang="en-US" sz="3200" spc="6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627856" y="2089151"/>
            <a:ext cx="1512000" cy="2700000"/>
            <a:chOff x="2932552" y="2089151"/>
            <a:chExt cx="1512000" cy="2700000"/>
          </a:xfrm>
        </p:grpSpPr>
        <p:sp>
          <p:nvSpPr>
            <p:cNvPr id="17" name="矩形: 圆角 16"/>
            <p:cNvSpPr/>
            <p:nvPr/>
          </p:nvSpPr>
          <p:spPr>
            <a:xfrm>
              <a:off x="2932552" y="2089151"/>
              <a:ext cx="1512000" cy="2700000"/>
            </a:xfrm>
            <a:prstGeom prst="roundRect">
              <a:avLst>
                <a:gd name="adj" fmla="val 607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</a:t>
              </a:r>
              <a:r>
                <a:rPr lang="en-US" altLang="zh-CN" sz="1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OS</a:t>
              </a:r>
              <a:endPara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iOS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Android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602559" y="2158756"/>
              <a:ext cx="180000" cy="180000"/>
            </a:xfrm>
            <a:prstGeom prst="ellipse">
              <a:avLst/>
            </a:prstGeom>
            <a:solidFill>
              <a:srgbClr val="251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41018" y="2082799"/>
            <a:ext cx="1512000" cy="2700000"/>
            <a:chOff x="6241018" y="2082799"/>
            <a:chExt cx="1512000" cy="2700000"/>
          </a:xfrm>
        </p:grpSpPr>
        <p:sp>
          <p:nvSpPr>
            <p:cNvPr id="20" name="矩形: 圆角 19"/>
            <p:cNvSpPr/>
            <p:nvPr/>
          </p:nvSpPr>
          <p:spPr>
            <a:xfrm>
              <a:off x="6241018" y="2082799"/>
              <a:ext cx="1512000" cy="2700000"/>
            </a:xfrm>
            <a:prstGeom prst="roundRect">
              <a:avLst>
                <a:gd name="adj" fmla="val 6079"/>
              </a:avLst>
            </a:prstGeom>
            <a:solidFill>
              <a:srgbClr val="21D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H5/WebRTC</a:t>
              </a:r>
              <a:endParaRPr lang="en-US" altLang="zh-CN" sz="1200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浏览器</a:t>
              </a:r>
              <a:endPara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Chrome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Firefox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Safari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搜狗浏览器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360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浏览器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907018" y="2158756"/>
              <a:ext cx="180000" cy="180000"/>
            </a:xfrm>
            <a:prstGeom prst="ellipse">
              <a:avLst/>
            </a:prstGeom>
            <a:solidFill>
              <a:srgbClr val="251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42979" y="2078999"/>
            <a:ext cx="1512000" cy="2700000"/>
            <a:chOff x="7916631" y="2082685"/>
            <a:chExt cx="1512000" cy="2700000"/>
          </a:xfrm>
        </p:grpSpPr>
        <p:sp>
          <p:nvSpPr>
            <p:cNvPr id="19" name="矩形: 圆角 18"/>
            <p:cNvSpPr/>
            <p:nvPr/>
          </p:nvSpPr>
          <p:spPr>
            <a:xfrm>
              <a:off x="7916631" y="2082685"/>
              <a:ext cx="1512000" cy="2700000"/>
            </a:xfrm>
            <a:prstGeom prst="roundRect">
              <a:avLst>
                <a:gd name="adj" fmla="val 6079"/>
              </a:avLst>
            </a:prstGeom>
            <a:solidFill>
              <a:srgbClr val="FF6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嵌入式</a:t>
              </a:r>
              <a:r>
                <a:rPr lang="en-US" altLang="zh-CN" sz="1400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OS</a:t>
              </a:r>
              <a:endPara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嵌入式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Linux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8582631" y="2153199"/>
              <a:ext cx="180000" cy="180000"/>
            </a:xfrm>
            <a:prstGeom prst="ellipse">
              <a:avLst/>
            </a:prstGeom>
            <a:solidFill>
              <a:srgbClr val="251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866891" y="2089433"/>
            <a:ext cx="1512000" cy="2700000"/>
            <a:chOff x="9573368" y="2089433"/>
            <a:chExt cx="1512000" cy="2700000"/>
          </a:xfrm>
        </p:grpSpPr>
        <p:sp>
          <p:nvSpPr>
            <p:cNvPr id="15" name="矩形: 圆角 14"/>
            <p:cNvSpPr/>
            <p:nvPr/>
          </p:nvSpPr>
          <p:spPr>
            <a:xfrm>
              <a:off x="9573368" y="2089433"/>
              <a:ext cx="1512000" cy="2700000"/>
            </a:xfrm>
            <a:prstGeom prst="roundRect">
              <a:avLst>
                <a:gd name="adj" fmla="val 6079"/>
              </a:avLst>
            </a:prstGeom>
            <a:solidFill>
              <a:srgbClr val="FF6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国产</a:t>
              </a:r>
              <a:r>
                <a:rPr lang="en-US" altLang="zh-CN" sz="1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OS</a:t>
              </a:r>
              <a:endPara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麒麟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OS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UOS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0239367" y="2159199"/>
              <a:ext cx="180000" cy="180000"/>
            </a:xfrm>
            <a:prstGeom prst="ellipse">
              <a:avLst/>
            </a:prstGeom>
            <a:solidFill>
              <a:srgbClr val="251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" name="图片 26" descr="图片包含 剪贴画&#10;&#10;已生成极高可信度的说明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569" y="3145204"/>
              <a:ext cx="648000" cy="567591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4434437" y="2089786"/>
            <a:ext cx="1512000" cy="2700000"/>
            <a:chOff x="4587478" y="2089786"/>
            <a:chExt cx="1296000" cy="2700000"/>
          </a:xfrm>
        </p:grpSpPr>
        <p:sp>
          <p:nvSpPr>
            <p:cNvPr id="18" name="矩形: 圆角 17"/>
            <p:cNvSpPr/>
            <p:nvPr/>
          </p:nvSpPr>
          <p:spPr>
            <a:xfrm>
              <a:off x="4587478" y="2089786"/>
              <a:ext cx="1296000" cy="2700000"/>
            </a:xfrm>
            <a:prstGeom prst="roundRect">
              <a:avLst>
                <a:gd name="adj" fmla="val 6079"/>
              </a:avLst>
            </a:prstGeom>
            <a:solidFill>
              <a:srgbClr val="21D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微信</a:t>
              </a:r>
              <a:r>
                <a:rPr lang="en-US" altLang="zh-CN" sz="1400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/QQ</a:t>
              </a:r>
              <a:endPara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微信小程序</a:t>
              </a:r>
              <a:endPara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5157741" y="2153199"/>
              <a:ext cx="154286" cy="180000"/>
            </a:xfrm>
            <a:prstGeom prst="ellipse">
              <a:avLst/>
            </a:prstGeom>
            <a:solidFill>
              <a:srgbClr val="251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2087" y="2078999"/>
            <a:ext cx="1513840" cy="2700000"/>
            <a:chOff x="1266692" y="2126579"/>
            <a:chExt cx="1301712" cy="2700000"/>
          </a:xfrm>
        </p:grpSpPr>
        <p:sp>
          <p:nvSpPr>
            <p:cNvPr id="5" name="矩形: 圆角 1"/>
            <p:cNvSpPr/>
            <p:nvPr/>
          </p:nvSpPr>
          <p:spPr>
            <a:xfrm>
              <a:off x="1267394" y="2126579"/>
              <a:ext cx="1300130" cy="2700000"/>
            </a:xfrm>
            <a:prstGeom prst="roundRect">
              <a:avLst>
                <a:gd name="adj" fmla="val 607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桌面</a:t>
              </a:r>
              <a:r>
                <a:rPr lang="en-US" altLang="zh-CN" sz="1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OS</a:t>
              </a:r>
              <a:endPara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Windows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1835371" y="2197093"/>
              <a:ext cx="154777" cy="180000"/>
            </a:xfrm>
            <a:prstGeom prst="ellipse">
              <a:avLst/>
            </a:prstGeom>
            <a:solidFill>
              <a:srgbClr val="251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: 圆顶角 36"/>
            <p:cNvSpPr/>
            <p:nvPr/>
          </p:nvSpPr>
          <p:spPr>
            <a:xfrm rot="10800000">
              <a:off x="1266692" y="4289389"/>
              <a:ext cx="1301712" cy="353060"/>
            </a:xfrm>
            <a:prstGeom prst="round2SameRect">
              <a:avLst>
                <a:gd name="adj1" fmla="val 17400"/>
                <a:gd name="adj2" fmla="val 0"/>
              </a:avLst>
            </a:prstGeom>
            <a:solidFill>
              <a:srgbClr val="FF6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460594" y="4353511"/>
              <a:ext cx="900000" cy="2880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Linux</a:t>
              </a:r>
              <a:endPara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66692" y="4074303"/>
              <a:ext cx="1301532" cy="288000"/>
            </a:xfrm>
            <a:prstGeom prst="rect">
              <a:avLst/>
            </a:prstGeom>
            <a:solidFill>
              <a:srgbClr val="21D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Mac OS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45"/>
          <a:stretch>
            <a:fillRect/>
          </a:stretch>
        </p:blipFill>
        <p:spPr>
          <a:xfrm>
            <a:off x="4866385" y="3712835"/>
            <a:ext cx="648000" cy="50038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79" y="3115433"/>
            <a:ext cx="648000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远程银行安全机制说明"/>
          <p:cNvSpPr txBox="1"/>
          <p:nvPr/>
        </p:nvSpPr>
        <p:spPr>
          <a:xfrm>
            <a:off x="254866" y="468100"/>
            <a:ext cx="1733802" cy="584769"/>
          </a:xfrm>
          <a:prstGeom prst="rect">
            <a:avLst/>
          </a:prstGeom>
          <a:ln w="12700">
            <a:miter lim="400000"/>
          </a:ln>
        </p:spPr>
        <p:txBody>
          <a:bodyPr wrap="none" lIns="45717" tIns="45717" rIns="45717" bIns="45717">
            <a:spAutoFit/>
          </a:bodyPr>
          <a:lstStyle>
            <a:lvl1pPr defTabSz="914400">
              <a:defRPr sz="2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信创产业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远程银行安全机制说明"/>
          <p:cNvSpPr txBox="1"/>
          <p:nvPr/>
        </p:nvSpPr>
        <p:spPr>
          <a:xfrm>
            <a:off x="773157" y="5805130"/>
            <a:ext cx="6461357" cy="523214"/>
          </a:xfrm>
          <a:prstGeom prst="rect">
            <a:avLst/>
          </a:prstGeom>
          <a:ln w="12700">
            <a:miter lim="400000"/>
          </a:ln>
        </p:spPr>
        <p:txBody>
          <a:bodyPr wrap="square" lIns="45717" tIns="45717" rIns="45717" bIns="45717">
            <a:spAutoFit/>
          </a:bodyPr>
          <a:lstStyle>
            <a:lvl1pPr defTabSz="914400">
              <a:defRPr sz="2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过去中国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底层标准、架构、产品、生态大多数都由美国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巨头来制定，由此存在诸多的安全、被“卡脖子”的风险。在这样的背景下，信创产业应运而生。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远程银行安全机制说明"/>
          <p:cNvSpPr txBox="1"/>
          <p:nvPr/>
        </p:nvSpPr>
        <p:spPr>
          <a:xfrm>
            <a:off x="7873363" y="3091718"/>
            <a:ext cx="3323981" cy="1169545"/>
          </a:xfrm>
          <a:prstGeom prst="rect">
            <a:avLst/>
          </a:prstGeom>
          <a:ln w="12700">
            <a:miter lim="400000"/>
          </a:ln>
        </p:spPr>
        <p:txBody>
          <a:bodyPr wrap="none" lIns="45717" tIns="45717" rIns="45717" bIns="45717">
            <a:spAutoFit/>
          </a:bodyPr>
          <a:lstStyle>
            <a:lvl1pPr defTabSz="914400">
              <a:defRPr sz="2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信创产业是一个万亿级市场，是一条庞大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的产业链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主要涉及有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基础设施、基础软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件、信息安全、应用软件这四大方面，叁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体作为基础软件中的中间件，有意为中国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生态建设贡献一份力量！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8928" y="1221604"/>
            <a:ext cx="6209816" cy="4414791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7814713" y="1168638"/>
            <a:ext cx="1584325" cy="995045"/>
          </a:xfrm>
          <a:prstGeom prst="wedgeEllipseCallout">
            <a:avLst>
              <a:gd name="adj1" fmla="val -247194"/>
              <a:gd name="adj2" fmla="val 119942"/>
            </a:avLst>
          </a:prstGeom>
          <a:solidFill>
            <a:srgbClr val="FF62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叁体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/>
              <a:t>CPU+OS</a:t>
            </a:r>
            <a:endParaRPr lang="en-US" altLang="zh-CN" sz="3200"/>
          </a:p>
        </p:txBody>
      </p:sp>
      <p:sp>
        <p:nvSpPr>
          <p:cNvPr id="21" name="矩形: 圆角 20"/>
          <p:cNvSpPr/>
          <p:nvPr/>
        </p:nvSpPr>
        <p:spPr>
          <a:xfrm>
            <a:off x="1519555" y="3571875"/>
            <a:ext cx="3665855" cy="3600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国产</a:t>
            </a:r>
            <a:r>
              <a:rPr lang="en-US" altLang="zh-CN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：龙芯</a:t>
            </a:r>
            <a:r>
              <a:rPr lang="en-US" altLang="zh-CN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飞腾</a:t>
            </a:r>
            <a:r>
              <a:rPr lang="en-US" altLang="zh-CN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海思</a:t>
            </a:r>
            <a:r>
              <a:rPr lang="en-US" altLang="zh-CN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鲲鹏等</a:t>
            </a:r>
            <a:endParaRPr lang="en-US" altLang="zh-CN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533525" y="2646680"/>
            <a:ext cx="2806065" cy="809625"/>
            <a:chOff x="2476512" y="1225626"/>
            <a:chExt cx="3254206" cy="92366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35" t="23956" r="28571" b="13636"/>
            <a:stretch>
              <a:fillRect/>
            </a:stretch>
          </p:blipFill>
          <p:spPr>
            <a:xfrm>
              <a:off x="3610114" y="1305647"/>
              <a:ext cx="1101642" cy="84364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73" b="95370" l="3165" r="93038">
                          <a14:foregroundMark x1="7552" y1="8333" x2="5063" y2="80556"/>
                          <a14:foregroundMark x1="7573" y1="7716" x2="7552" y2="8333"/>
                          <a14:foregroundMark x1="7595" y1="7099" x2="7573" y2="7716"/>
                          <a14:foregroundMark x1="5063" y1="80556" x2="26582" y2="93827"/>
                          <a14:foregroundMark x1="26582" y1="93827" x2="51266" y2="95062"/>
                          <a14:foregroundMark x1="51266" y1="95062" x2="75000" y2="92901"/>
                          <a14:foregroundMark x1="75000" y1="92901" x2="93671" y2="75926"/>
                          <a14:foregroundMark x1="93671" y1="75926" x2="95886" y2="22222"/>
                          <a14:foregroundMark x1="95886" y1="22222" x2="76582" y2="6481"/>
                          <a14:foregroundMark x1="76582" y1="6481" x2="5380" y2="7099"/>
                          <a14:foregroundMark x1="9494" y1="10494" x2="13291" y2="38889"/>
                          <a14:foregroundMark x1="13291" y1="38889" x2="39873" y2="51235"/>
                          <a14:foregroundMark x1="39873" y1="51235" x2="45253" y2="27778"/>
                          <a14:foregroundMark x1="45253" y1="27778" x2="17405" y2="32716"/>
                          <a14:foregroundMark x1="17405" y1="32716" x2="42089" y2="65123"/>
                          <a14:foregroundMark x1="42089" y1="65123" x2="68354" y2="41667"/>
                          <a14:foregroundMark x1="68354" y1="41667" x2="63608" y2="14815"/>
                          <a14:foregroundMark x1="63608" y1="14815" x2="54430" y2="19444"/>
                          <a14:foregroundMark x1="19620" y1="51543" x2="47785" y2="53704"/>
                          <a14:foregroundMark x1="47785" y1="53704" x2="81013" y2="50000"/>
                          <a14:foregroundMark x1="81013" y1="50000" x2="83544" y2="26852"/>
                          <a14:foregroundMark x1="83544" y1="26852" x2="93038" y2="41049"/>
                          <a14:foregroundMark x1="74051" y1="25617" x2="72152" y2="26852"/>
                          <a14:foregroundMark x1="72152" y1="42593" x2="69304" y2="38580"/>
                          <a14:foregroundMark x1="65823" y1="37963" x2="33544" y2="39815"/>
                          <a14:foregroundMark x1="74684" y1="69136" x2="75633" y2="70679"/>
                          <a14:foregroundMark x1="72152" y1="68519" x2="74684" y2="75926"/>
                          <a14:foregroundMark x1="93038" y1="70679" x2="90190" y2="93827"/>
                          <a14:foregroundMark x1="90190" y1="93827" x2="16139" y2="95370"/>
                          <a14:foregroundMark x1="16139" y1="95370" x2="4114" y2="82099"/>
                          <a14:foregroundMark x1="27848" y1="53704" x2="37025" y2="56790"/>
                          <a14:foregroundMark x1="3165" y1="85802" x2="10443" y2="95370"/>
                          <a14:foregroundMark x1="60759" y1="78704" x2="86709" y2="81481"/>
                          <a14:foregroundMark x1="58228" y1="81481" x2="81013" y2="85802"/>
                          <a14:foregroundMark x1="13291" y1="11111" x2="39241" y2="16049"/>
                          <a14:foregroundMark x1="39241" y1="16049" x2="14241" y2="24074"/>
                          <a14:foregroundMark x1="14241" y1="24074" x2="43354" y2="21914"/>
                          <a14:foregroundMark x1="43354" y1="21914" x2="68354" y2="25000"/>
                          <a14:foregroundMark x1="68354" y1="25000" x2="44620" y2="12963"/>
                          <a14:foregroundMark x1="44620" y1="12963" x2="27215" y2="17284"/>
                          <a14:foregroundMark x1="48101" y1="13272" x2="72468" y2="13272"/>
                          <a14:foregroundMark x1="72468" y1="13272" x2="48734" y2="12346"/>
                          <a14:foregroundMark x1="48734" y1="12346" x2="73101" y2="11420"/>
                          <a14:foregroundMark x1="73101" y1="11420" x2="81329" y2="16049"/>
                          <a14:foregroundMark x1="74684" y1="6481" x2="90190" y2="15123"/>
                          <a14:foregroundMark x1="6329" y1="47531" x2="26899" y2="59877"/>
                          <a14:foregroundMark x1="26899" y1="59877" x2="54430" y2="61111"/>
                          <a14:foregroundMark x1="54430" y1="61111" x2="81646" y2="52778"/>
                          <a14:foregroundMark x1="81646" y1="52778" x2="60127" y2="65123"/>
                          <a14:foregroundMark x1="60127" y1="65123" x2="69304" y2="54938"/>
                          <a14:backgroundMark x1="4604" y1="5917" x2="4534" y2="6998"/>
                          <a14:backgroundMark x1="8967" y1="96290" x2="10127" y2="98765"/>
                          <a14:backgroundMark x1="1537" y1="80440" x2="2686" y2="82891"/>
                          <a14:backgroundMark x1="17391" y1="98322" x2="18066" y2="98281"/>
                          <a14:backgroundMark x1="10127" y1="98765" x2="16523" y2="98375"/>
                          <a14:backgroundMark x1="91210" y1="95370" x2="92405" y2="95370"/>
                          <a14:backgroundMark x1="3481" y1="8333" x2="3481" y2="8333"/>
                          <a14:backgroundMark x1="3165" y1="7716" x2="3165" y2="7716"/>
                          <a14:backgroundMark x1="3481" y1="8333" x2="3481" y2="8333"/>
                          <a14:backgroundMark x1="2532" y1="8951" x2="3481" y2="8333"/>
                        </a14:backgroundRemoval>
                      </a14:imgEffect>
                    </a14:imgLayer>
                  </a14:imgProps>
                </a:ext>
              </a:extLst>
            </a:blip>
            <a:srcRect t="967"/>
            <a:stretch>
              <a:fillRect/>
            </a:stretch>
          </p:blipFill>
          <p:spPr>
            <a:xfrm>
              <a:off x="2476512" y="1225626"/>
              <a:ext cx="900083" cy="913942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11" t="38555" r="23751" b="33764"/>
            <a:stretch>
              <a:fillRect/>
            </a:stretch>
          </p:blipFill>
          <p:spPr>
            <a:xfrm>
              <a:off x="4830635" y="1299415"/>
              <a:ext cx="900083" cy="849873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27" name="矩形: 圆角 26"/>
          <p:cNvSpPr/>
          <p:nvPr/>
        </p:nvSpPr>
        <p:spPr>
          <a:xfrm>
            <a:off x="6811645" y="3571875"/>
            <a:ext cx="3848100" cy="3600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国产</a:t>
            </a:r>
            <a:r>
              <a:rPr lang="en-US" altLang="zh-CN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：麒麟</a:t>
            </a:r>
            <a:r>
              <a:rPr lang="en-US" altLang="zh-CN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/UOS/</a:t>
            </a:r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鸿蒙等</a:t>
            </a:r>
            <a:endParaRPr lang="zh-CN" altLang="en-US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22655" r="33520" b="30249"/>
          <a:stretch>
            <a:fillRect/>
          </a:stretch>
        </p:blipFill>
        <p:spPr>
          <a:xfrm>
            <a:off x="9057005" y="2873375"/>
            <a:ext cx="882015" cy="4965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495" y="2697480"/>
            <a:ext cx="589915" cy="733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3620" y="2887980"/>
            <a:ext cx="857885" cy="490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r="1595"/>
          <a:stretch>
            <a:fillRect/>
          </a:stretch>
        </p:blipFill>
        <p:spPr>
          <a:xfrm>
            <a:off x="8232140" y="2887980"/>
            <a:ext cx="824865" cy="490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远程银行安全机制说明"/>
          <p:cNvSpPr txBox="1"/>
          <p:nvPr/>
        </p:nvSpPr>
        <p:spPr>
          <a:xfrm>
            <a:off x="283440" y="423571"/>
            <a:ext cx="3537181" cy="584769"/>
          </a:xfrm>
          <a:prstGeom prst="rect">
            <a:avLst/>
          </a:prstGeom>
          <a:ln w="12700">
            <a:miter lim="400000"/>
          </a:ln>
        </p:spPr>
        <p:txBody>
          <a:bodyPr wrap="none" lIns="45717" tIns="45717" rIns="45717" bIns="45717">
            <a:spAutoFit/>
          </a:bodyPr>
          <a:lstStyle>
            <a:lvl1pPr defTabSz="914400">
              <a:defRPr sz="2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国产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兼容性证书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875" y="1193099"/>
            <a:ext cx="2826131" cy="415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66" y="1189622"/>
            <a:ext cx="3011559" cy="4165568"/>
          </a:xfrm>
          <a:prstGeom prst="rect">
            <a:avLst/>
          </a:prstGeom>
        </p:spPr>
      </p:pic>
      <p:sp>
        <p:nvSpPr>
          <p:cNvPr id="6" name="远程银行安全机制说明"/>
          <p:cNvSpPr txBox="1"/>
          <p:nvPr/>
        </p:nvSpPr>
        <p:spPr>
          <a:xfrm>
            <a:off x="2115820" y="5664835"/>
            <a:ext cx="8153400" cy="305435"/>
          </a:xfrm>
          <a:prstGeom prst="rect">
            <a:avLst/>
          </a:prstGeom>
          <a:ln w="12700">
            <a:miter lim="400000"/>
          </a:ln>
        </p:spPr>
        <p:txBody>
          <a:bodyPr wrap="square" lIns="45717" tIns="45717" rIns="45717" bIns="45717">
            <a:spAutoFit/>
          </a:bodyPr>
          <a:lstStyle>
            <a:lvl1pPr defTabSz="914400">
              <a:defRPr sz="2800">
                <a:solidFill>
                  <a:srgbClr val="59595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叁体佳会先后与麒麟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和统信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UOS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完成了产品兼容认证，正式成为麒麟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和统信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UOS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产品生态伙伴。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spc="600" dirty="0"/>
              <a:t>通讯协议</a:t>
            </a:r>
            <a:endParaRPr lang="zh-CN" altLang="en-US" sz="3200" spc="600" dirty="0"/>
          </a:p>
        </p:txBody>
      </p:sp>
      <p:grpSp>
        <p:nvGrpSpPr>
          <p:cNvPr id="4" name="组合 3"/>
          <p:cNvGrpSpPr/>
          <p:nvPr/>
        </p:nvGrpSpPr>
        <p:grpSpPr>
          <a:xfrm>
            <a:off x="3236192" y="2089786"/>
            <a:ext cx="1512000" cy="2700000"/>
            <a:chOff x="4587478" y="2089786"/>
            <a:chExt cx="1296000" cy="2700000"/>
          </a:xfrm>
          <a:solidFill>
            <a:srgbClr val="00B0F0"/>
          </a:solidFill>
        </p:grpSpPr>
        <p:sp>
          <p:nvSpPr>
            <p:cNvPr id="5" name="矩形: 圆角 4"/>
            <p:cNvSpPr/>
            <p:nvPr/>
          </p:nvSpPr>
          <p:spPr>
            <a:xfrm>
              <a:off x="4587478" y="2089786"/>
              <a:ext cx="1296000" cy="2700000"/>
            </a:xfrm>
            <a:prstGeom prst="roundRect">
              <a:avLst>
                <a:gd name="adj" fmla="val 60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SIP</a:t>
              </a:r>
              <a:endPara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sip</a:t>
              </a:r>
              <a:r>
                <a:rPr lang="zh-CN" altLang="en-US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话机</a:t>
              </a:r>
              <a:endPara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5157741" y="2153199"/>
              <a:ext cx="154286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47320" y="2089786"/>
            <a:ext cx="1512000" cy="2700000"/>
            <a:chOff x="4587478" y="2089786"/>
            <a:chExt cx="1296000" cy="2700000"/>
          </a:xfrm>
          <a:solidFill>
            <a:srgbClr val="00B0F0"/>
          </a:solidFill>
        </p:grpSpPr>
        <p:sp>
          <p:nvSpPr>
            <p:cNvPr id="8" name="矩形: 圆角 7"/>
            <p:cNvSpPr/>
            <p:nvPr/>
          </p:nvSpPr>
          <p:spPr>
            <a:xfrm>
              <a:off x="4587478" y="2089786"/>
              <a:ext cx="1296000" cy="2700000"/>
            </a:xfrm>
            <a:prstGeom prst="roundRect">
              <a:avLst>
                <a:gd name="adj" fmla="val 60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RTMP</a:t>
              </a:r>
              <a:endPara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直播设备</a:t>
              </a:r>
              <a:endPara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5157741" y="2153199"/>
              <a:ext cx="154286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58448" y="2089786"/>
            <a:ext cx="1512000" cy="2700000"/>
            <a:chOff x="4587478" y="2089786"/>
            <a:chExt cx="1296000" cy="2700000"/>
          </a:xfrm>
          <a:solidFill>
            <a:srgbClr val="00B0F0"/>
          </a:solidFill>
        </p:grpSpPr>
        <p:sp>
          <p:nvSpPr>
            <p:cNvPr id="11" name="矩形: 圆角 10"/>
            <p:cNvSpPr/>
            <p:nvPr/>
          </p:nvSpPr>
          <p:spPr>
            <a:xfrm>
              <a:off x="4587478" y="2089786"/>
              <a:ext cx="1296000" cy="2700000"/>
            </a:xfrm>
            <a:prstGeom prst="roundRect">
              <a:avLst>
                <a:gd name="adj" fmla="val 60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RTSP</a:t>
              </a:r>
              <a:endPara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摄像头</a:t>
              </a:r>
              <a:endPara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5157741" y="2153199"/>
              <a:ext cx="154286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25064" y="2089786"/>
            <a:ext cx="1512000" cy="2700000"/>
            <a:chOff x="4587478" y="2089786"/>
            <a:chExt cx="1296000" cy="2700000"/>
          </a:xfrm>
          <a:solidFill>
            <a:srgbClr val="00B0F0"/>
          </a:solidFill>
        </p:grpSpPr>
        <p:sp>
          <p:nvSpPr>
            <p:cNvPr id="14" name="矩形: 圆角 13"/>
            <p:cNvSpPr/>
            <p:nvPr/>
          </p:nvSpPr>
          <p:spPr>
            <a:xfrm>
              <a:off x="4587478" y="2089786"/>
              <a:ext cx="1296000" cy="2700000"/>
            </a:xfrm>
            <a:prstGeom prst="roundRect">
              <a:avLst>
                <a:gd name="adj" fmla="val 60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b="1" spc="3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H.323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会议终端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5157741" y="2153199"/>
              <a:ext cx="154286" cy="18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6" name="图片 25" descr="图片包含 电子产品, 汽车, 室内, 就坐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8250" r="90000">
                        <a14:foregroundMark x1="9750" y1="37375" x2="9250" y2="30000"/>
                        <a14:foregroundMark x1="9250" y1="30000" x2="16000" y2="27500"/>
                        <a14:foregroundMark x1="16000" y1="27500" x2="16000" y2="27500"/>
                        <a14:foregroundMark x1="9750" y1="29750" x2="8250" y2="35375"/>
                        <a14:foregroundMark x1="8500" y1="33625" x2="12500" y2="27625"/>
                        <a14:foregroundMark x1="12500" y1="27625" x2="27000" y2="25750"/>
                        <a14:foregroundMark x1="27000" y1="25750" x2="43250" y2="25875"/>
                        <a14:foregroundMark x1="43250" y1="25875" x2="68375" y2="3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3056" r="9085" b="22500"/>
          <a:stretch>
            <a:fillRect/>
          </a:stretch>
        </p:blipFill>
        <p:spPr>
          <a:xfrm>
            <a:off x="5478627" y="4051553"/>
            <a:ext cx="648000" cy="418761"/>
          </a:xfrm>
          <a:prstGeom prst="rect">
            <a:avLst/>
          </a:prstGeom>
        </p:spPr>
      </p:pic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3667499" y="3956527"/>
            <a:ext cx="648000" cy="513787"/>
            <a:chOff x="2921000" y="812800"/>
            <a:chExt cx="6350000" cy="5232400"/>
          </a:xfrm>
        </p:grpSpPr>
        <p:pic>
          <p:nvPicPr>
            <p:cNvPr id="32" name="图片 31" descr="图片包含 监视器, 墙壁, 黑色, 室内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12" b="96359" l="6400" r="90000">
                          <a14:foregroundMark x1="59000" y1="5340" x2="61000" y2="17476"/>
                          <a14:foregroundMark x1="58800" y1="4369" x2="67400" y2="4854"/>
                          <a14:foregroundMark x1="67400" y1="4854" x2="71000" y2="13350"/>
                          <a14:foregroundMark x1="71000" y1="13350" x2="82400" y2="15049"/>
                          <a14:foregroundMark x1="60200" y1="16505" x2="69400" y2="16505"/>
                          <a14:foregroundMark x1="60600" y1="11893" x2="67000" y2="13350"/>
                          <a14:foregroundMark x1="46000" y1="17961" x2="73200" y2="23058"/>
                          <a14:foregroundMark x1="49400" y1="27670" x2="69200" y2="32524"/>
                          <a14:foregroundMark x1="69200" y1="32524" x2="76000" y2="32524"/>
                          <a14:foregroundMark x1="44600" y1="21359" x2="45200" y2="25728"/>
                          <a14:foregroundMark x1="57400" y1="44175" x2="63800" y2="44417"/>
                          <a14:foregroundMark x1="68200" y1="43932" x2="68200" y2="43932"/>
                          <a14:foregroundMark x1="54800" y1="52427" x2="63000" y2="52184"/>
                          <a14:foregroundMark x1="63000" y1="52184" x2="66200" y2="52427"/>
                          <a14:foregroundMark x1="42800" y1="20631" x2="42800" y2="40049"/>
                          <a14:foregroundMark x1="42800" y1="40049" x2="45600" y2="48786"/>
                          <a14:foregroundMark x1="45600" y1="48786" x2="72600" y2="50485"/>
                          <a14:foregroundMark x1="67200" y1="52670" x2="72400" y2="52184"/>
                          <a14:foregroundMark x1="74000" y1="51699" x2="74000" y2="51699"/>
                          <a14:foregroundMark x1="20800" y1="86650" x2="12000" y2="89563"/>
                          <a14:foregroundMark x1="12000" y1="89563" x2="11400" y2="90291"/>
                          <a14:foregroundMark x1="6400" y1="91990" x2="6400" y2="91990"/>
                          <a14:foregroundMark x1="13600" y1="96359" x2="13600" y2="96359"/>
                          <a14:foregroundMark x1="30000" y1="88350" x2="44000" y2="88350"/>
                          <a14:foregroundMark x1="48400" y1="68447" x2="48000" y2="79612"/>
                          <a14:foregroundMark x1="48800" y1="82282" x2="48800" y2="82282"/>
                          <a14:foregroundMark x1="53200" y1="82282" x2="53200" y2="82282"/>
                          <a14:foregroundMark x1="54600" y1="78155" x2="54600" y2="78155"/>
                          <a14:foregroundMark x1="59600" y1="73544" x2="59600" y2="73544"/>
                          <a14:foregroundMark x1="61200" y1="77913" x2="61200" y2="77913"/>
                          <a14:foregroundMark x1="60400" y1="82282" x2="60400" y2="822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000" y="812800"/>
              <a:ext cx="6350000" cy="5232400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6727860" y="1419225"/>
              <a:ext cx="644490" cy="133350"/>
            </a:xfrm>
            <a:prstGeom prst="rect">
              <a:avLst/>
            </a:prstGeom>
            <a:solidFill>
              <a:srgbClr val="443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7090872" y="1419225"/>
              <a:ext cx="414000" cy="133350"/>
            </a:xfrm>
            <a:prstGeom prst="parallelogram">
              <a:avLst/>
            </a:prstGeom>
            <a:solidFill>
              <a:srgbClr val="0002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8" name="Picture 13" descr="Polycom HDX 9002 photo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524" l="3136" r="96167">
                        <a14:foregroundMark x1="20557" y1="9524" x2="24390" y2="9524"/>
                        <a14:foregroundMark x1="27875" y1="10476" x2="27875" y2="10476"/>
                        <a14:foregroundMark x1="30662" y1="15238" x2="30662" y2="15238"/>
                        <a14:foregroundMark x1="93728" y1="18095" x2="93728" y2="18095"/>
                        <a14:foregroundMark x1="44948" y1="77143" x2="44948" y2="77143"/>
                        <a14:foregroundMark x1="47387" y1="80952" x2="47387" y2="80952"/>
                        <a14:foregroundMark x1="49826" y1="83810" x2="49826" y2="83810"/>
                        <a14:foregroundMark x1="51916" y1="75238" x2="51916" y2="75238"/>
                        <a14:foregroundMark x1="51220" y1="73333" x2="51220" y2="73333"/>
                        <a14:foregroundMark x1="37979" y1="75238" x2="37979" y2="75238"/>
                        <a14:foregroundMark x1="42160" y1="82857" x2="42160" y2="82857"/>
                        <a14:foregroundMark x1="16028" y1="57143" x2="16028" y2="57143"/>
                        <a14:foregroundMark x1="14634" y1="51429" x2="14634" y2="51429"/>
                        <a14:foregroundMark x1="28920" y1="21905" x2="28920" y2="21905"/>
                        <a14:foregroundMark x1="6969" y1="63810" x2="6969" y2="63810"/>
                        <a14:foregroundMark x1="3136" y1="61905" x2="3136" y2="61905"/>
                        <a14:foregroundMark x1="25436" y1="23810" x2="25436" y2="23810"/>
                        <a14:foregroundMark x1="95122" y1="49524" x2="95122" y2="49524"/>
                        <a14:foregroundMark x1="96167" y1="25714" x2="96167" y2="2571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87228" y="4110314"/>
            <a:ext cx="986286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 descr="图片包含 室内&#10;&#10;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0" b="94825" l="10000" r="90000">
                        <a14:foregroundMark x1="61013" y1="39733" x2="71139" y2="43907"/>
                        <a14:foregroundMark x1="71139" y1="43907" x2="74177" y2="50250"/>
                        <a14:foregroundMark x1="72785" y1="50835" x2="69241" y2="57846"/>
                        <a14:foregroundMark x1="69241" y1="57846" x2="58608" y2="66361"/>
                        <a14:foregroundMark x1="72278" y1="56260" x2="65190" y2="61770"/>
                        <a14:foregroundMark x1="65190" y1="61770" x2="63291" y2="64858"/>
                        <a14:foregroundMark x1="72911" y1="56845" x2="67468" y2="62521"/>
                        <a14:foregroundMark x1="27215" y1="91235" x2="37215" y2="93990"/>
                        <a14:foregroundMark x1="37215" y1="93990" x2="58481" y2="94741"/>
                        <a14:foregroundMark x1="44684" y1="92738" x2="53544" y2="92738"/>
                        <a14:foregroundMark x1="59747" y1="93740" x2="68987" y2="92321"/>
                        <a14:foregroundMark x1="69367" y1="91903" x2="72911" y2="91152"/>
                        <a14:foregroundMark x1="49114" y1="94825" x2="53797" y2="94741"/>
                        <a14:backgroundMark x1="31266" y1="65109" x2="31266" y2="65109"/>
                        <a14:backgroundMark x1="69114" y1="65526" x2="69114" y2="65526"/>
                        <a14:backgroundMark x1="67848" y1="65693" x2="67848" y2="65693"/>
                        <a14:backgroundMark x1="67468" y1="65693" x2="67468" y2="65693"/>
                        <a14:backgroundMark x1="32785" y1="65442" x2="32785" y2="65442"/>
                        <a14:backgroundMark x1="67089" y1="65693" x2="67089" y2="65693"/>
                        <a14:backgroundMark x1="66835" y1="65693" x2="66835" y2="65693"/>
                        <a14:backgroundMark x1="28481" y1="35810" x2="28481" y2="35810"/>
                        <a14:backgroundMark x1="34810" y1="32471" x2="34810" y2="32471"/>
                        <a14:backgroundMark x1="43418" y1="30301" x2="43418" y2="30301"/>
                        <a14:backgroundMark x1="77975" y1="41903" x2="77975" y2="41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31397" r="20938" b="3472"/>
          <a:stretch>
            <a:fillRect/>
          </a:stretch>
        </p:blipFill>
        <p:spPr>
          <a:xfrm>
            <a:off x="7401228" y="3750314"/>
            <a:ext cx="425053" cy="720000"/>
          </a:xfrm>
          <a:prstGeom prst="rect">
            <a:avLst/>
          </a:prstGeom>
        </p:spPr>
      </p:pic>
      <p:pic>
        <p:nvPicPr>
          <p:cNvPr id="18" name="图片 17" descr="图片包含 室内&#10;&#10;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0" b="94825" l="10000" r="90000">
                        <a14:foregroundMark x1="61013" y1="39733" x2="71139" y2="43907"/>
                        <a14:foregroundMark x1="71139" y1="43907" x2="74177" y2="50250"/>
                        <a14:foregroundMark x1="72785" y1="50835" x2="69241" y2="57846"/>
                        <a14:foregroundMark x1="69241" y1="57846" x2="58608" y2="66361"/>
                        <a14:foregroundMark x1="72278" y1="56260" x2="65190" y2="61770"/>
                        <a14:foregroundMark x1="65190" y1="61770" x2="63291" y2="64858"/>
                        <a14:foregroundMark x1="72911" y1="56845" x2="67468" y2="62521"/>
                        <a14:foregroundMark x1="27215" y1="91235" x2="37215" y2="93990"/>
                        <a14:foregroundMark x1="37215" y1="93990" x2="58481" y2="94741"/>
                        <a14:foregroundMark x1="44684" y1="92738" x2="53544" y2="92738"/>
                        <a14:foregroundMark x1="59747" y1="93740" x2="68987" y2="92321"/>
                        <a14:foregroundMark x1="69367" y1="91903" x2="72911" y2="91152"/>
                        <a14:foregroundMark x1="49114" y1="94825" x2="53797" y2="94741"/>
                        <a14:backgroundMark x1="31266" y1="65109" x2="31266" y2="65109"/>
                        <a14:backgroundMark x1="69114" y1="65526" x2="69114" y2="65526"/>
                        <a14:backgroundMark x1="67848" y1="65693" x2="67848" y2="65693"/>
                        <a14:backgroundMark x1="67468" y1="65693" x2="67468" y2="65693"/>
                        <a14:backgroundMark x1="32785" y1="65442" x2="32785" y2="65442"/>
                        <a14:backgroundMark x1="67089" y1="65693" x2="67089" y2="65693"/>
                        <a14:backgroundMark x1="66835" y1="65693" x2="66835" y2="65693"/>
                        <a14:backgroundMark x1="28481" y1="35810" x2="28481" y2="35810"/>
                        <a14:backgroundMark x1="34810" y1="32471" x2="34810" y2="32471"/>
                        <a14:backgroundMark x1="43418" y1="30301" x2="43418" y2="30301"/>
                        <a14:backgroundMark x1="77975" y1="41903" x2="77975" y2="41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31397" r="20938" b="3472"/>
          <a:stretch>
            <a:fillRect/>
          </a:stretch>
        </p:blipFill>
        <p:spPr>
          <a:xfrm>
            <a:off x="7528228" y="3877314"/>
            <a:ext cx="425053" cy="720000"/>
          </a:xfrm>
          <a:prstGeom prst="rect">
            <a:avLst/>
          </a:prstGeom>
        </p:spPr>
      </p:pic>
      <p:sp>
        <p:nvSpPr>
          <p:cNvPr id="19" name="矩形: 圆角 10"/>
          <p:cNvSpPr/>
          <p:nvPr/>
        </p:nvSpPr>
        <p:spPr>
          <a:xfrm>
            <a:off x="8672008" y="2089786"/>
            <a:ext cx="1512000" cy="2700000"/>
          </a:xfrm>
          <a:prstGeom prst="roundRect">
            <a:avLst>
              <a:gd name="adj" fmla="val 6079"/>
            </a:avLst>
          </a:prstGeom>
          <a:solidFill>
            <a:srgbClr val="21C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en-US" altLang="zh-CN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PSTN</a:t>
            </a: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电话</a:t>
            </a:r>
            <a:endParaRPr lang="zh-CN" altLang="en-US" b="1" spc="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en-US" altLang="zh-CN" b="1" spc="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 descr="摄图网_400904664_卡通手机正面元素（非企业商用）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0180" y="3862070"/>
            <a:ext cx="735330" cy="73533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7523603" y="2153041"/>
            <a:ext cx="180000" cy="180000"/>
          </a:xfrm>
          <a:prstGeom prst="ellipse">
            <a:avLst/>
          </a:prstGeom>
          <a:solidFill>
            <a:srgbClr val="251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659243" y="2158756"/>
            <a:ext cx="180000" cy="180000"/>
          </a:xfrm>
          <a:prstGeom prst="ellipse">
            <a:avLst/>
          </a:prstGeom>
          <a:solidFill>
            <a:srgbClr val="251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316843" y="2158756"/>
            <a:ext cx="180000" cy="180000"/>
          </a:xfrm>
          <a:prstGeom prst="ellipse">
            <a:avLst/>
          </a:prstGeom>
          <a:solidFill>
            <a:srgbClr val="251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01563" y="2158756"/>
            <a:ext cx="180000" cy="180000"/>
          </a:xfrm>
          <a:prstGeom prst="ellipse">
            <a:avLst/>
          </a:prstGeom>
          <a:solidFill>
            <a:srgbClr val="251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090543" y="2153041"/>
            <a:ext cx="180000" cy="180000"/>
          </a:xfrm>
          <a:prstGeom prst="ellipse">
            <a:avLst/>
          </a:prstGeom>
          <a:solidFill>
            <a:srgbClr val="251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800"/>
              <a:t>4</a:t>
            </a:r>
            <a:r>
              <a:rPr lang="zh-CN" altLang="en-US"/>
              <a:t>功能特点</a:t>
            </a:r>
            <a:endParaRPr lang="zh-CN" altLang="en-US"/>
          </a:p>
        </p:txBody>
      </p:sp>
      <p:pic>
        <p:nvPicPr>
          <p:cNvPr id="6" name="图片 5" descr="未标题-2-恢复的"/>
          <p:cNvPicPr>
            <a:picLocks noChangeAspect="1"/>
          </p:cNvPicPr>
          <p:nvPr/>
        </p:nvPicPr>
        <p:blipFill>
          <a:blip r:embed="rId1"/>
          <a:srcRect b="40486"/>
          <a:stretch>
            <a:fillRect/>
          </a:stretch>
        </p:blipFill>
        <p:spPr>
          <a:xfrm>
            <a:off x="1179830" y="3881120"/>
            <a:ext cx="7923530" cy="2828290"/>
          </a:xfrm>
          <a:prstGeom prst="rect">
            <a:avLst/>
          </a:prstGeom>
        </p:spPr>
      </p:pic>
      <p:pic>
        <p:nvPicPr>
          <p:cNvPr id="7" name="图片 6" descr="未标题-1-恢复的"/>
          <p:cNvPicPr>
            <a:picLocks noChangeAspect="1"/>
          </p:cNvPicPr>
          <p:nvPr/>
        </p:nvPicPr>
        <p:blipFill>
          <a:blip r:embed="rId2"/>
          <a:srcRect t="50669"/>
          <a:stretch>
            <a:fillRect/>
          </a:stretch>
        </p:blipFill>
        <p:spPr>
          <a:xfrm>
            <a:off x="1143000" y="1845945"/>
            <a:ext cx="8082915" cy="2392045"/>
          </a:xfrm>
          <a:prstGeom prst="rect">
            <a:avLst/>
          </a:prstGeom>
        </p:spPr>
      </p:pic>
      <p:pic>
        <p:nvPicPr>
          <p:cNvPr id="34" name="图片 33" descr="未标题-2"/>
          <p:cNvPicPr>
            <a:picLocks noChangeAspect="1"/>
          </p:cNvPicPr>
          <p:nvPr/>
        </p:nvPicPr>
        <p:blipFill>
          <a:blip r:embed="rId3"/>
          <a:srcRect r="20378"/>
          <a:stretch>
            <a:fillRect/>
          </a:stretch>
        </p:blipFill>
        <p:spPr>
          <a:xfrm>
            <a:off x="4872990" y="427990"/>
            <a:ext cx="6145530" cy="4629785"/>
          </a:xfrm>
          <a:prstGeom prst="rect">
            <a:avLst/>
          </a:prstGeom>
        </p:spPr>
      </p:pic>
      <p:pic>
        <p:nvPicPr>
          <p:cNvPr id="18" name="图片 17" descr="未标题-1"/>
          <p:cNvPicPr>
            <a:picLocks noChangeAspect="1"/>
          </p:cNvPicPr>
          <p:nvPr/>
        </p:nvPicPr>
        <p:blipFill>
          <a:blip r:embed="rId4"/>
          <a:srcRect l="25985"/>
          <a:stretch>
            <a:fillRect/>
          </a:stretch>
        </p:blipFill>
        <p:spPr>
          <a:xfrm>
            <a:off x="3187065" y="1652905"/>
            <a:ext cx="5905500" cy="4785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84885" y="3310255"/>
            <a:ext cx="2056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FF620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视频直播</a:t>
            </a:r>
            <a:endParaRPr lang="zh-CN" altLang="en-US" sz="3200" b="1">
              <a:solidFill>
                <a:srgbClr val="FF620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80490" y="5614670"/>
            <a:ext cx="1660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文字聊天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28365" y="3406775"/>
            <a:ext cx="1660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音频互动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66715" y="3433445"/>
            <a:ext cx="1660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视频互动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88555" y="3446145"/>
            <a:ext cx="1660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白板批注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99790" y="5630545"/>
            <a:ext cx="1660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桌面共享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74005" y="5630545"/>
            <a:ext cx="1962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音视频录制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57770" y="5614670"/>
            <a:ext cx="1962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控制功能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432290" y="3446145"/>
            <a:ext cx="1660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动态码流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856470" y="5647055"/>
            <a:ext cx="10090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更多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530" y="4064000"/>
            <a:ext cx="1480820" cy="14808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800"/>
              <a:t>5</a:t>
            </a:r>
            <a:r>
              <a:rPr lang="zh-CN" altLang="en-US"/>
              <a:t>公司背景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88880" y="2781423"/>
            <a:ext cx="3128205" cy="1063380"/>
            <a:chOff x="739871" y="2917138"/>
            <a:chExt cx="3128205" cy="1063380"/>
          </a:xfrm>
        </p:grpSpPr>
        <p:sp>
          <p:nvSpPr>
            <p:cNvPr id="7" name="文本框 6"/>
            <p:cNvSpPr txBox="1"/>
            <p:nvPr/>
          </p:nvSpPr>
          <p:spPr>
            <a:xfrm>
              <a:off x="739871" y="3641964"/>
              <a:ext cx="3128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全球最大视频会议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SaaS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63974" y="2917138"/>
              <a:ext cx="288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385" y="3097138"/>
              <a:ext cx="2135178" cy="36000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790" y="2775585"/>
            <a:ext cx="1898015" cy="661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40890" y="3501169"/>
            <a:ext cx="31282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Nasdaq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3200" spc="600" dirty="0"/>
              <a:t>创始人</a:t>
            </a:r>
            <a:endParaRPr lang="zh-CN" altLang="en-US" sz="3200" spc="6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8833800" y="1979558"/>
            <a:ext cx="2520000" cy="2955817"/>
            <a:chOff x="8211025" y="1969770"/>
            <a:chExt cx="2520000" cy="2955817"/>
          </a:xfrm>
        </p:grpSpPr>
        <p:sp>
          <p:nvSpPr>
            <p:cNvPr id="15" name="文本框 10"/>
            <p:cNvSpPr txBox="1">
              <a:spLocks noChangeArrowheads="1"/>
            </p:cNvSpPr>
            <p:nvPr/>
          </p:nvSpPr>
          <p:spPr bwMode="auto">
            <a:xfrm>
              <a:off x="8391025" y="3567375"/>
              <a:ext cx="21600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刘  波 </a:t>
              </a:r>
              <a:r>
                <a: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Bob Liu</a:t>
              </a:r>
              <a:endPara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架构师</a:t>
              </a:r>
              <a:endPara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0"/>
            <p:cNvSpPr txBox="1">
              <a:spLocks noChangeArrowheads="1"/>
            </p:cNvSpPr>
            <p:nvPr/>
          </p:nvSpPr>
          <p:spPr bwMode="auto">
            <a:xfrm>
              <a:off x="8211025" y="4133587"/>
              <a:ext cx="2520000" cy="792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浙大计算机 硕士</a:t>
              </a:r>
              <a:endParaRPr lang="en-US" altLang="zh-CN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前红杉树信息资深研发</a:t>
              </a:r>
              <a:endParaRPr lang="zh-CN" altLang="en-US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 descr="BOb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696960" y="1969770"/>
              <a:ext cx="1548130" cy="154813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174931" y="1974403"/>
            <a:ext cx="2520000" cy="2955817"/>
            <a:chOff x="5958045" y="1969770"/>
            <a:chExt cx="2520000" cy="2955817"/>
          </a:xfrm>
        </p:grpSpPr>
        <p:sp>
          <p:nvSpPr>
            <p:cNvPr id="12" name="文本框 10"/>
            <p:cNvSpPr txBox="1">
              <a:spLocks noChangeArrowheads="1"/>
            </p:cNvSpPr>
            <p:nvPr/>
          </p:nvSpPr>
          <p:spPr bwMode="auto">
            <a:xfrm>
              <a:off x="6138045" y="3570577"/>
              <a:ext cx="21600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姚新明 </a:t>
              </a:r>
              <a:r>
                <a: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Sam Yao</a:t>
              </a:r>
              <a:endPara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r>
                <a: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VP</a:t>
              </a:r>
              <a:endPara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0"/>
            <p:cNvSpPr txBox="1">
              <a:spLocks noChangeArrowheads="1"/>
            </p:cNvSpPr>
            <p:nvPr/>
          </p:nvSpPr>
          <p:spPr bwMode="auto">
            <a:xfrm>
              <a:off x="5958045" y="4133587"/>
              <a:ext cx="2520000" cy="792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湖南工大机械 本科</a:t>
              </a:r>
              <a:endParaRPr lang="en-US" altLang="zh-CN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前中国安防杭研院高管</a:t>
              </a:r>
              <a:endParaRPr lang="zh-CN" altLang="en-US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片 17" descr="SAm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3980" y="1969770"/>
              <a:ext cx="1548130" cy="154813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50917" y="1969770"/>
            <a:ext cx="2520000" cy="2965605"/>
            <a:chOff x="1452084" y="1969770"/>
            <a:chExt cx="2520000" cy="2965605"/>
          </a:xfrm>
        </p:grpSpPr>
        <p:sp>
          <p:nvSpPr>
            <p:cNvPr id="5" name="文本框 10"/>
            <p:cNvSpPr txBox="1">
              <a:spLocks noChangeArrowheads="1"/>
            </p:cNvSpPr>
            <p:nvPr/>
          </p:nvSpPr>
          <p:spPr bwMode="auto">
            <a:xfrm>
              <a:off x="1632084" y="3570577"/>
              <a:ext cx="21600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邹学军 </a:t>
              </a:r>
              <a:r>
                <a: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Frank Zou</a:t>
              </a:r>
              <a:endPara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董事长，</a:t>
              </a:r>
              <a:r>
                <a: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CEO</a:t>
              </a:r>
              <a:endPara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10"/>
            <p:cNvSpPr txBox="1">
              <a:spLocks noChangeArrowheads="1"/>
            </p:cNvSpPr>
            <p:nvPr/>
          </p:nvSpPr>
          <p:spPr bwMode="auto">
            <a:xfrm>
              <a:off x="1452084" y="4143375"/>
              <a:ext cx="2520000" cy="792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buNone/>
              </a:pPr>
              <a:endParaRPr lang="zh-CN" altLang="en-US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浙大计算机 本科</a:t>
              </a:r>
              <a:endParaRPr lang="en-US" altLang="zh-CN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前红杉树信息</a:t>
              </a:r>
              <a:r>
                <a:rPr lang="en-US" altLang="zh-CN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CTO</a:t>
              </a:r>
              <a:endParaRPr lang="zh-CN" altLang="en-US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前美国</a:t>
              </a:r>
              <a:r>
                <a:rPr lang="en-US" altLang="zh-CN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WebEx</a:t>
              </a: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苏州研发管理</a:t>
              </a:r>
              <a:endParaRPr lang="en-US" altLang="zh-CN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18" descr="frank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8019" y="1969770"/>
              <a:ext cx="1548130" cy="1548130"/>
            </a:xfrm>
            <a:prstGeom prst="rect">
              <a:avLst/>
            </a:prstGeom>
          </p:spPr>
        </p:pic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394587"/>
            <a:ext cx="10515600" cy="746760"/>
          </a:xfrm>
          <a:effectLst>
            <a:outerShdw blurRad="76200" dist="50800" dir="2700000" algn="tl" rotWithShape="0">
              <a:schemeClr val="bg1">
                <a:lumMod val="95000"/>
                <a:alpha val="19000"/>
              </a:schemeClr>
            </a:outerShdw>
          </a:effectLst>
        </p:spPr>
        <p:txBody>
          <a:bodyPr anchor="ctr" anchorCtr="0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创始团队成员在音视频通讯领域的平均工龄</a:t>
            </a:r>
            <a:r>
              <a:rPr lang="en-US" altLang="zh-CN" sz="4400" b="1" spc="3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11878" y="1969770"/>
            <a:ext cx="2520000" cy="2961723"/>
            <a:chOff x="3700619" y="1969770"/>
            <a:chExt cx="2520000" cy="2961723"/>
          </a:xfrm>
        </p:grpSpPr>
        <p:sp>
          <p:nvSpPr>
            <p:cNvPr id="9" name="文本框 10"/>
            <p:cNvSpPr txBox="1">
              <a:spLocks noChangeArrowheads="1"/>
            </p:cNvSpPr>
            <p:nvPr/>
          </p:nvSpPr>
          <p:spPr bwMode="auto">
            <a:xfrm>
              <a:off x="3880619" y="3567375"/>
              <a:ext cx="21600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李  红 </a:t>
              </a:r>
              <a:r>
                <a:rPr lang="en-US" altLang="zh-CN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Hong Li</a:t>
              </a: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董事</a:t>
              </a:r>
              <a:endPara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10"/>
            <p:cNvSpPr txBox="1">
              <a:spLocks noChangeArrowheads="1"/>
            </p:cNvSpPr>
            <p:nvPr/>
          </p:nvSpPr>
          <p:spPr bwMode="auto">
            <a:xfrm>
              <a:off x="3700619" y="4139493"/>
              <a:ext cx="2520000" cy="792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  <a:buNone/>
              </a:pPr>
              <a:endParaRPr lang="zh-CN" altLang="en-US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北大计算机 硕士</a:t>
              </a:r>
              <a:endParaRPr lang="en-US" altLang="zh-CN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美国北卡计算机 硕士</a:t>
              </a:r>
              <a:endParaRPr lang="en-US" altLang="zh-CN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前美国</a:t>
              </a:r>
              <a:r>
                <a:rPr lang="en-US" altLang="zh-CN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WebEx/Cisco</a:t>
              </a: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高管</a:t>
              </a:r>
              <a:endParaRPr lang="zh-CN" altLang="en-US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19" descr="图片包含 树, 户外, 天空, 地面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3" t="31771" r="27820" b="43767"/>
            <a:stretch>
              <a:fillRect/>
            </a:stretch>
          </p:blipFill>
          <p:spPr>
            <a:xfrm>
              <a:off x="4191000" y="1969770"/>
              <a:ext cx="1548130" cy="1548130"/>
            </a:xfrm>
            <a:custGeom>
              <a:avLst/>
              <a:gdLst>
                <a:gd name="connsiteX0" fmla="*/ 838800 w 1677600"/>
                <a:gd name="connsiteY0" fmla="*/ 0 h 1677600"/>
                <a:gd name="connsiteX1" fmla="*/ 1677600 w 1677600"/>
                <a:gd name="connsiteY1" fmla="*/ 838800 h 1677600"/>
                <a:gd name="connsiteX2" fmla="*/ 838800 w 1677600"/>
                <a:gd name="connsiteY2" fmla="*/ 1677600 h 1677600"/>
                <a:gd name="connsiteX3" fmla="*/ 0 w 1677600"/>
                <a:gd name="connsiteY3" fmla="*/ 838800 h 1677600"/>
                <a:gd name="connsiteX4" fmla="*/ 838800 w 1677600"/>
                <a:gd name="connsiteY4" fmla="*/ 0 h 167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7600" h="1677600">
                  <a:moveTo>
                    <a:pt x="838800" y="0"/>
                  </a:moveTo>
                  <a:cubicBezTo>
                    <a:pt x="1302056" y="0"/>
                    <a:pt x="1677600" y="375544"/>
                    <a:pt x="1677600" y="838800"/>
                  </a:cubicBezTo>
                  <a:cubicBezTo>
                    <a:pt x="1677600" y="1302056"/>
                    <a:pt x="1302056" y="1677600"/>
                    <a:pt x="838800" y="1677600"/>
                  </a:cubicBezTo>
                  <a:cubicBezTo>
                    <a:pt x="375544" y="1677600"/>
                    <a:pt x="0" y="1302056"/>
                    <a:pt x="0" y="838800"/>
                  </a:cubicBezTo>
                  <a:cubicBezTo>
                    <a:pt x="0" y="375544"/>
                    <a:pt x="375544" y="0"/>
                    <a:pt x="838800" y="0"/>
                  </a:cubicBez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文字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86" y="486688"/>
            <a:ext cx="5232803" cy="6010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spc="600" dirty="0"/>
              <a:t>团队</a:t>
            </a:r>
            <a:r>
              <a:rPr lang="en-US" altLang="zh-CN" sz="3200" spc="600" dirty="0"/>
              <a:t>+</a:t>
            </a:r>
            <a:r>
              <a:rPr lang="zh-CN" altLang="en-US" sz="3200" spc="600" dirty="0"/>
              <a:t>客户</a:t>
            </a:r>
            <a:r>
              <a:rPr lang="en-US" altLang="zh-CN" sz="3200" spc="600" dirty="0"/>
              <a:t>+</a:t>
            </a:r>
            <a:r>
              <a:rPr lang="zh-CN" altLang="en-US" sz="3200" spc="600" dirty="0"/>
              <a:t>渠道</a:t>
            </a:r>
            <a:endParaRPr lang="zh-CN" altLang="en-US" sz="3200" spc="600" dirty="0"/>
          </a:p>
        </p:txBody>
      </p:sp>
      <p:grpSp>
        <p:nvGrpSpPr>
          <p:cNvPr id="27" name="组合 26"/>
          <p:cNvGrpSpPr/>
          <p:nvPr/>
        </p:nvGrpSpPr>
        <p:grpSpPr>
          <a:xfrm>
            <a:off x="2811811" y="4234788"/>
            <a:ext cx="1659600" cy="1294615"/>
            <a:chOff x="3251849" y="4834412"/>
            <a:chExt cx="1659600" cy="1294615"/>
          </a:xfrm>
        </p:grpSpPr>
        <p:grpSp>
          <p:nvGrpSpPr>
            <p:cNvPr id="23" name="组合 22"/>
            <p:cNvGrpSpPr/>
            <p:nvPr/>
          </p:nvGrpSpPr>
          <p:grpSpPr>
            <a:xfrm>
              <a:off x="3251849" y="4834412"/>
              <a:ext cx="939600" cy="297726"/>
              <a:chOff x="3251849" y="4834412"/>
              <a:chExt cx="939600" cy="297726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3471449" y="4839275"/>
                <a:ext cx="720000" cy="2880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zh-CN" altLang="en-US" sz="1100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</a:t>
                </a:r>
                <a:endPara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1849" y="4834412"/>
                <a:ext cx="216000" cy="297726"/>
              </a:xfrm>
              <a:prstGeom prst="rect">
                <a:avLst/>
              </a:prstGeom>
            </p:spPr>
          </p:pic>
        </p:grpSp>
        <p:grpSp>
          <p:nvGrpSpPr>
            <p:cNvPr id="24" name="组合 23"/>
            <p:cNvGrpSpPr/>
            <p:nvPr/>
          </p:nvGrpSpPr>
          <p:grpSpPr>
            <a:xfrm>
              <a:off x="3251849" y="5176434"/>
              <a:ext cx="939600" cy="288000"/>
              <a:chOff x="3251849" y="5189056"/>
              <a:chExt cx="939600" cy="288000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471449" y="5189056"/>
                <a:ext cx="720000" cy="2880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zh-CN" altLang="en-US" sz="1100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渠道</a:t>
                </a:r>
                <a:endPara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1849" y="5193791"/>
                <a:ext cx="216000" cy="278530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>
              <a:off x="3251849" y="5508730"/>
              <a:ext cx="939600" cy="288000"/>
              <a:chOff x="3251849" y="5542401"/>
              <a:chExt cx="939600" cy="288000"/>
            </a:xfrm>
          </p:grpSpPr>
          <p:sp>
            <p:nvSpPr>
              <p:cNvPr id="13" name="星形: 五角 12"/>
              <p:cNvSpPr>
                <a:spLocks noChangeAspect="1"/>
              </p:cNvSpPr>
              <p:nvPr/>
            </p:nvSpPr>
            <p:spPr>
              <a:xfrm>
                <a:off x="3251849" y="5578401"/>
                <a:ext cx="216000" cy="216000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471449" y="5542401"/>
                <a:ext cx="720000" cy="2880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zh-CN" altLang="en-US" sz="1100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总部</a:t>
                </a:r>
                <a:endPara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271649" y="5841027"/>
              <a:ext cx="1639800" cy="288000"/>
              <a:chOff x="3271649" y="5841027"/>
              <a:chExt cx="1639800" cy="28800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271649" y="5896487"/>
                <a:ext cx="180000" cy="180000"/>
                <a:chOff x="1715435" y="4120943"/>
                <a:chExt cx="180000" cy="180000"/>
              </a:xfrm>
            </p:grpSpPr>
            <p:sp>
              <p:nvSpPr>
                <p:cNvPr id="4" name="椭圆 3"/>
                <p:cNvSpPr>
                  <a:spLocks noChangeAspect="1"/>
                </p:cNvSpPr>
                <p:nvPr/>
              </p:nvSpPr>
              <p:spPr>
                <a:xfrm>
                  <a:off x="1715435" y="4120943"/>
                  <a:ext cx="180000" cy="180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椭圆 11"/>
                <p:cNvSpPr>
                  <a:spLocks noChangeAspect="1"/>
                </p:cNvSpPr>
                <p:nvPr/>
              </p:nvSpPr>
              <p:spPr>
                <a:xfrm>
                  <a:off x="1751435" y="415694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3471449" y="5841027"/>
                <a:ext cx="1440000" cy="2880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zh-CN" altLang="en-US" sz="1100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分公司、办事处</a:t>
                </a:r>
                <a:endPara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8024813" y="3200400"/>
            <a:ext cx="276225" cy="157163"/>
          </a:xfrm>
          <a:prstGeom prst="rect">
            <a:avLst/>
          </a:prstGeom>
          <a:solidFill>
            <a:srgbClr val="FF6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208988" y="3229818"/>
            <a:ext cx="276225" cy="157163"/>
          </a:xfrm>
          <a:prstGeom prst="rect">
            <a:avLst/>
          </a:prstGeom>
          <a:solidFill>
            <a:srgbClr val="FF6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星形: 五角 27"/>
          <p:cNvSpPr>
            <a:spLocks noChangeAspect="1"/>
          </p:cNvSpPr>
          <p:nvPr/>
        </p:nvSpPr>
        <p:spPr>
          <a:xfrm>
            <a:off x="8254364" y="3190238"/>
            <a:ext cx="216000" cy="216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8092364" y="3362962"/>
            <a:ext cx="540000" cy="1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杭州</a:t>
            </a:r>
            <a:endParaRPr lang="zh-CN" altLang="en-US" sz="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802611" y="3063555"/>
            <a:ext cx="124806" cy="135583"/>
          </a:xfrm>
          <a:prstGeom prst="rect">
            <a:avLst/>
          </a:prstGeom>
          <a:solidFill>
            <a:srgbClr val="FF6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607289" y="4207788"/>
            <a:ext cx="124806" cy="135583"/>
          </a:xfrm>
          <a:prstGeom prst="rect">
            <a:avLst/>
          </a:prstGeom>
          <a:solidFill>
            <a:srgbClr val="FF6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980172" y="4163027"/>
            <a:ext cx="90000" cy="90000"/>
            <a:chOff x="7980172" y="4165408"/>
            <a:chExt cx="90000" cy="90000"/>
          </a:xfrm>
        </p:grpSpPr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7980172" y="4165408"/>
              <a:ext cx="90000" cy="9000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7998172" y="4183408"/>
              <a:ext cx="54000" cy="5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15628" y="3070795"/>
            <a:ext cx="90000" cy="90000"/>
            <a:chOff x="7980172" y="4165408"/>
            <a:chExt cx="90000" cy="90000"/>
          </a:xfrm>
        </p:grpSpPr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7980172" y="4165408"/>
              <a:ext cx="90000" cy="9000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7998172" y="4183408"/>
              <a:ext cx="54000" cy="5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07903" y="2827738"/>
            <a:ext cx="90000" cy="90000"/>
            <a:chOff x="7980172" y="4165408"/>
            <a:chExt cx="90000" cy="90000"/>
          </a:xfrm>
        </p:grpSpPr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7980172" y="4165408"/>
              <a:ext cx="90000" cy="9000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7998172" y="4183408"/>
              <a:ext cx="54000" cy="5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936503" y="3122599"/>
            <a:ext cx="90000" cy="90000"/>
            <a:chOff x="7980172" y="4165408"/>
            <a:chExt cx="90000" cy="90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7980172" y="4165408"/>
              <a:ext cx="90000" cy="9000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7998172" y="4183408"/>
              <a:ext cx="54000" cy="5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提纲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/>
              <a:t>行业分析</a:t>
            </a:r>
            <a:endParaRPr lang="zh-CN" altLang="en-US" sz="2800"/>
          </a:p>
          <a:p>
            <a:r>
              <a:rPr lang="zh-CN" altLang="en-US" sz="2800"/>
              <a:t>产品说明</a:t>
            </a:r>
            <a:endParaRPr lang="zh-CN" altLang="en-US" sz="2800"/>
          </a:p>
          <a:p>
            <a:r>
              <a:rPr lang="zh-CN" altLang="en-US" sz="2800"/>
              <a:t>产品优势</a:t>
            </a:r>
            <a:endParaRPr lang="zh-CN" altLang="en-US" sz="2800"/>
          </a:p>
          <a:p>
            <a:r>
              <a:rPr lang="zh-CN" altLang="en-US" sz="2800"/>
              <a:t>功能特点</a:t>
            </a:r>
            <a:endParaRPr lang="zh-CN" altLang="en-US" sz="2800"/>
          </a:p>
          <a:p>
            <a:r>
              <a:rPr lang="zh-CN" altLang="en-US" sz="2800"/>
              <a:t>公司背景</a:t>
            </a:r>
            <a:endParaRPr lang="zh-CN" altLang="en-US" sz="2800"/>
          </a:p>
          <a:p>
            <a:pPr>
              <a:buNone/>
            </a:pPr>
            <a:endParaRPr lang="zh-CN" alt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8"/>
          <p:cNvSpPr>
            <a:spLocks noChangeArrowheads="1"/>
          </p:cNvSpPr>
          <p:nvPr/>
        </p:nvSpPr>
        <p:spPr bwMode="auto">
          <a:xfrm>
            <a:off x="2329815" y="2508250"/>
            <a:ext cx="753300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 anchorCtr="0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sz="4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sz="4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05730" y="3579495"/>
            <a:ext cx="1628140" cy="1703355"/>
            <a:chOff x="5196000" y="4037936"/>
            <a:chExt cx="1800000" cy="1828289"/>
          </a:xfrm>
        </p:grpSpPr>
        <p:pic>
          <p:nvPicPr>
            <p:cNvPr id="19" name="图片 18" descr="图片包含 文字, 纵横字谜, 室内&#10;&#10;描述已自动生成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588" y="4037936"/>
              <a:ext cx="1520827" cy="1520827"/>
            </a:xfrm>
            <a:prstGeom prst="rect">
              <a:avLst/>
            </a:prstGeom>
          </p:spPr>
        </p:pic>
        <p:sp>
          <p:nvSpPr>
            <p:cNvPr id="20" name="TextBox 38"/>
            <p:cNvSpPr>
              <a:spLocks noChangeArrowheads="1"/>
            </p:cNvSpPr>
            <p:nvPr/>
          </p:nvSpPr>
          <p:spPr bwMode="auto">
            <a:xfrm>
              <a:off x="5196000" y="5571785"/>
              <a:ext cx="1800000" cy="29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200" spc="3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3tee.cn</a:t>
              </a:r>
              <a:endParaRPr lang="en-US" altLang="zh-CN" sz="12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9120" y="3608070"/>
            <a:ext cx="8493760" cy="3249930"/>
          </a:xfrm>
        </p:spPr>
        <p:txBody>
          <a:bodyPr>
            <a:normAutofit fontScale="80000"/>
          </a:bodyPr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       伴随着</a:t>
            </a:r>
            <a:r>
              <a:rPr lang="en-US" altLang="zh-CN"/>
              <a:t>5G</a:t>
            </a:r>
            <a:r>
              <a:rPr lang="zh-CN" altLang="en-US"/>
              <a:t>时代的到来，视频会议系统的市场规模逐年扩大，有三大发展趋势：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</a:t>
            </a:r>
            <a:r>
              <a:rPr lang="zh-CN" altLang="en-US">
                <a:solidFill>
                  <a:srgbClr val="FF6203"/>
                </a:solidFill>
              </a:rPr>
              <a:t>商业应用迅速发展、软件发展优于硬件、移动视频会议系统</a:t>
            </a:r>
            <a:r>
              <a:rPr lang="zh-CN" altLang="en-US"/>
              <a:t>越来越普及。场景从简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单的异地视频会议扩展到：互动云会议，远程教育培训，远程医疗，远程招聘，在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线直播等领域。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       </a:t>
            </a:r>
            <a:r>
              <a:rPr lang="en-US" altLang="zh-CN">
                <a:sym typeface="+mn-ea"/>
              </a:rPr>
              <a:t>2020</a:t>
            </a:r>
            <a:r>
              <a:rPr lang="zh-CN" altLang="en-US">
                <a:sym typeface="+mn-ea"/>
              </a:rPr>
              <a:t>年由于新冠疫情的到来，大家也越来越接受和使用远程的工作学习模式，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视频会议行业迎来了爆发期。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   </a:t>
            </a:r>
            <a:endParaRPr lang="zh-CN" altLang="en-US"/>
          </a:p>
          <a:p>
            <a:endParaRPr lang="zh-CN" altLang="en-US"/>
          </a:p>
          <a:p>
            <a:pPr marL="0" indent="0" algn="ctr">
              <a:buNone/>
            </a:pPr>
            <a:endParaRPr lang="zh-CN" altLang="en-US" sz="4800"/>
          </a:p>
        </p:txBody>
      </p:sp>
      <p:pic>
        <p:nvPicPr>
          <p:cNvPr id="4" name="图片 3" descr="摄图网_400192733_banner_视频会议（非企业商用）"/>
          <p:cNvPicPr>
            <a:picLocks noChangeAspect="1"/>
          </p:cNvPicPr>
          <p:nvPr/>
        </p:nvPicPr>
        <p:blipFill>
          <a:blip r:embed="rId1"/>
          <a:srcRect t="8002" b="54675"/>
          <a:stretch>
            <a:fillRect/>
          </a:stretch>
        </p:blipFill>
        <p:spPr>
          <a:xfrm>
            <a:off x="2169160" y="1598930"/>
            <a:ext cx="7854315" cy="200914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800">
                <a:sym typeface="+mn-ea"/>
              </a:rPr>
              <a:t>1</a:t>
            </a:r>
            <a:r>
              <a:rPr lang="zh-CN" altLang="en-US">
                <a:sym typeface="+mn-ea"/>
              </a:rPr>
              <a:t>行业分析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/>
          <a:p>
            <a:r>
              <a:rPr lang="zh-CN" altLang="en-US"/>
              <a:t>应用场景</a:t>
            </a:r>
            <a:endParaRPr lang="zh-CN" altLang="en-US"/>
          </a:p>
        </p:txBody>
      </p:sp>
      <p:sp>
        <p:nvSpPr>
          <p:cNvPr id="21" name="矩形: 圆角 20"/>
          <p:cNvSpPr/>
          <p:nvPr/>
        </p:nvSpPr>
        <p:spPr>
          <a:xfrm>
            <a:off x="1329690" y="2597785"/>
            <a:ext cx="2146935" cy="2537460"/>
          </a:xfrm>
          <a:prstGeom prst="roundRect">
            <a:avLst>
              <a:gd name="adj" fmla="val 6079"/>
            </a:avLst>
          </a:prstGeom>
          <a:solidFill>
            <a:srgbClr val="21C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企业会议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远程招聘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跨国会议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移动会议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···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17"/>
          <p:cNvSpPr/>
          <p:nvPr/>
        </p:nvSpPr>
        <p:spPr>
          <a:xfrm>
            <a:off x="3789680" y="2597785"/>
            <a:ext cx="2213610" cy="2571750"/>
          </a:xfrm>
          <a:prstGeom prst="roundRect">
            <a:avLst>
              <a:gd name="adj" fmla="val 607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endParaRPr lang="zh-CN" altLang="en-US" sz="1600" spc="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在线教育</a:t>
            </a:r>
            <a:endParaRPr lang="zh-CN" altLang="en-US" sz="1600" spc="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远程培训</a:t>
            </a:r>
            <a:endParaRPr lang="zh-CN" altLang="en-US" sz="1600" spc="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学术交流</a:t>
            </a:r>
            <a:endParaRPr lang="zh-CN" altLang="en-US" sz="1600" spc="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客服系统</a:t>
            </a:r>
            <a:endParaRPr lang="zh-CN" altLang="en-US" sz="1600" spc="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</a:t>
            </a:r>
            <a:endParaRPr lang="en-US" altLang="zh-CN" sz="1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41450" y="1914525"/>
            <a:ext cx="1924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远程会议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17"/>
          <p:cNvSpPr/>
          <p:nvPr/>
        </p:nvSpPr>
        <p:spPr>
          <a:xfrm>
            <a:off x="8872220" y="2614930"/>
            <a:ext cx="2213610" cy="2571750"/>
          </a:xfrm>
          <a:prstGeom prst="roundRect">
            <a:avLst>
              <a:gd name="adj" fmla="val 607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endParaRPr lang="zh-CN" altLang="en-US" sz="1600" spc="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互动娱乐</a:t>
            </a:r>
            <a:endParaRPr lang="zh-CN" altLang="en-US" sz="1600" spc="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spc="3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节目直播</a:t>
            </a:r>
            <a:endParaRPr lang="zh-CN" altLang="en-US" sz="1600" spc="3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</a:t>
            </a:r>
            <a:endParaRPr lang="en-US" altLang="zh-CN" sz="1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20"/>
          <p:cNvSpPr/>
          <p:nvPr/>
        </p:nvSpPr>
        <p:spPr>
          <a:xfrm>
            <a:off x="6354445" y="2614930"/>
            <a:ext cx="2146935" cy="2537460"/>
          </a:xfrm>
          <a:prstGeom prst="roundRect">
            <a:avLst>
              <a:gd name="adj" fmla="val 6079"/>
            </a:avLst>
          </a:prstGeom>
          <a:solidFill>
            <a:srgbClr val="21C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手术示教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远程会诊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远程探视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···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34460" y="1914525"/>
            <a:ext cx="1924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培训教育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66205" y="1914525"/>
            <a:ext cx="1924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远程医疗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17000" y="1914525"/>
            <a:ext cx="1924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在线直播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800">
                <a:sym typeface="+mn-ea"/>
              </a:rPr>
              <a:t>2</a:t>
            </a:r>
            <a:r>
              <a:rPr lang="zh-CN" altLang="en-US">
                <a:sym typeface="+mn-ea"/>
              </a:rPr>
              <a:t>产品说明</a:t>
            </a: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822450" y="3149600"/>
            <a:ext cx="2990850" cy="9893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佳会</a:t>
            </a:r>
            <a:endParaRPr lang="zh-CN" sz="1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22450" y="4216400"/>
            <a:ext cx="2991485" cy="899795"/>
          </a:xfrm>
          <a:prstGeom prst="rect">
            <a:avLst/>
          </a:prstGeom>
          <a:solidFill>
            <a:srgbClr val="FF6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6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叁体</a:t>
            </a:r>
            <a:r>
              <a:rPr lang="en-US" altLang="zh-CN" sz="16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Open-AVD</a:t>
            </a:r>
            <a:r>
              <a:rPr lang="zh-CN" altLang="en-US" sz="16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en-US" altLang="zh-CN" sz="16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SDK</a:t>
            </a:r>
            <a:endParaRPr lang="en-US" altLang="zh-CN" sz="1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内容占位符 30"/>
          <p:cNvSpPr>
            <a:spLocks noGrp="1"/>
          </p:cNvSpPr>
          <p:nvPr>
            <p:ph idx="1"/>
          </p:nvPr>
        </p:nvSpPr>
        <p:spPr>
          <a:xfrm>
            <a:off x="5145405" y="2975610"/>
            <a:ext cx="5693410" cy="2374265"/>
          </a:xfrm>
        </p:spPr>
        <p:txBody>
          <a:bodyPr>
            <a:normAutofit/>
          </a:bodyPr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     叁体佳会视频会议平台以叁体</a:t>
            </a:r>
            <a:r>
              <a:rPr lang="zh-CN" altLang="en-US">
                <a:solidFill>
                  <a:srgbClr val="FF6203"/>
                </a:solidFill>
              </a:rPr>
              <a:t>自研音视频引擎</a:t>
            </a:r>
            <a:r>
              <a:rPr lang="zh-CN" altLang="en-US"/>
              <a:t>为基础，提供超低延迟、高清流畅的视听体验，支持多路实时互动，参会人数无上限，自研私有协议在数据处理上支持全程加密，灵活配置角色权限等。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</a:t>
            </a:r>
            <a:endParaRPr lang="zh-CN" altLang="en-US"/>
          </a:p>
          <a:p>
            <a:endParaRPr lang="zh-CN" altLang="en-US"/>
          </a:p>
          <a:p>
            <a:pPr marL="0" indent="0" algn="ctr">
              <a:buNone/>
            </a:pPr>
            <a:endParaRPr lang="zh-CN" altLang="en-US"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4800"/>
              <a:t>3</a:t>
            </a:r>
            <a:r>
              <a:rPr lang="zh-CN" altLang="en-US"/>
              <a:t>产品优势</a:t>
            </a: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545716" y="2719705"/>
            <a:ext cx="1944370" cy="1829435"/>
            <a:chOff x="2128709" y="1576248"/>
            <a:chExt cx="1364383" cy="1325563"/>
          </a:xfrm>
        </p:grpSpPr>
        <p:sp>
          <p:nvSpPr>
            <p:cNvPr id="16" name="矩形: 圆角 15"/>
            <p:cNvSpPr/>
            <p:nvPr/>
          </p:nvSpPr>
          <p:spPr>
            <a:xfrm>
              <a:off x="2269383" y="1576248"/>
              <a:ext cx="1107995" cy="1325563"/>
            </a:xfrm>
            <a:prstGeom prst="roundRect">
              <a:avLst/>
            </a:prstGeom>
            <a:noFill/>
            <a:ln w="22225">
              <a:solidFill>
                <a:srgbClr val="ED5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128709" y="1717978"/>
              <a:ext cx="136438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0E1528"/>
              </a:solidFill>
            </a:ln>
          </p:spPr>
          <p:txBody>
            <a:bodyPr wrap="none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E1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不用下载</a:t>
              </a:r>
              <a:endParaRPr lang="zh-CN" altLang="en-US" b="1" dirty="0">
                <a:solidFill>
                  <a:srgbClr val="0E15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53051" y="2719705"/>
            <a:ext cx="1944370" cy="1829435"/>
            <a:chOff x="2141631" y="1576248"/>
            <a:chExt cx="1364383" cy="1325563"/>
          </a:xfrm>
        </p:grpSpPr>
        <p:sp>
          <p:nvSpPr>
            <p:cNvPr id="7" name="矩形: 圆角 15"/>
            <p:cNvSpPr/>
            <p:nvPr/>
          </p:nvSpPr>
          <p:spPr>
            <a:xfrm>
              <a:off x="2269383" y="1576248"/>
              <a:ext cx="1107995" cy="1325563"/>
            </a:xfrm>
            <a:prstGeom prst="roundRect">
              <a:avLst/>
            </a:prstGeom>
            <a:noFill/>
            <a:ln w="22225">
              <a:solidFill>
                <a:srgbClr val="ED5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141631" y="1717977"/>
              <a:ext cx="136438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0E1528"/>
              </a:solidFill>
            </a:ln>
          </p:spPr>
          <p:txBody>
            <a:bodyPr wrap="none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FF62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开放源码</a:t>
              </a:r>
              <a:endParaRPr lang="zh-CN" altLang="en-US" b="1" dirty="0">
                <a:solidFill>
                  <a:srgbClr val="FF62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17229" y="2719705"/>
            <a:ext cx="1944370" cy="1829435"/>
            <a:chOff x="2141184" y="1576248"/>
            <a:chExt cx="1364383" cy="1325563"/>
          </a:xfrm>
        </p:grpSpPr>
        <p:sp>
          <p:nvSpPr>
            <p:cNvPr id="10" name="矩形: 圆角 15"/>
            <p:cNvSpPr/>
            <p:nvPr/>
          </p:nvSpPr>
          <p:spPr>
            <a:xfrm>
              <a:off x="2269383" y="1576248"/>
              <a:ext cx="1107995" cy="1325563"/>
            </a:xfrm>
            <a:prstGeom prst="roundRect">
              <a:avLst/>
            </a:prstGeom>
            <a:noFill/>
            <a:ln w="22225">
              <a:solidFill>
                <a:srgbClr val="ED5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141184" y="1717977"/>
              <a:ext cx="136438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0E1528"/>
              </a:solidFill>
            </a:ln>
          </p:spPr>
          <p:txBody>
            <a:bodyPr wrap="none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E15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不限平台</a:t>
              </a:r>
              <a:endParaRPr lang="zh-CN" altLang="en-US" b="1" dirty="0">
                <a:solidFill>
                  <a:srgbClr val="0E152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948305" y="3655060"/>
            <a:ext cx="1138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开创</a:t>
            </a:r>
            <a:endParaRPr lang="zh-CN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极致体验</a:t>
            </a:r>
            <a:endParaRPr lang="zh-CN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56275" y="3655060"/>
            <a:ext cx="1138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</a:t>
            </a:r>
            <a:endParaRPr lang="zh-CN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专属产品</a:t>
            </a:r>
            <a:endParaRPr lang="zh-CN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20455" y="3655060"/>
            <a:ext cx="1138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一切终端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810" y="1656080"/>
            <a:ext cx="10690860" cy="38169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2345" y="1418590"/>
            <a:ext cx="10515600" cy="4020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225" y="1166495"/>
            <a:ext cx="9876155" cy="45250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</Words>
  <Application>WPS 演示</Application>
  <PresentationFormat>宽屏</PresentationFormat>
  <Paragraphs>296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Helvetica</vt:lpstr>
      <vt:lpstr>Calibri</vt:lpstr>
      <vt:lpstr>Office 主题​​</vt:lpstr>
      <vt:lpstr>叁体·视频会议解决方案</vt:lpstr>
      <vt:lpstr>提纲</vt:lpstr>
      <vt:lpstr>1行业分析</vt:lpstr>
      <vt:lpstr>应用场景</vt:lpstr>
      <vt:lpstr>2产品说明</vt:lpstr>
      <vt:lpstr>3产品优势</vt:lpstr>
      <vt:lpstr>PowerPoint 演示文稿</vt:lpstr>
      <vt:lpstr>PowerPoint 演示文稿</vt:lpstr>
      <vt:lpstr>PowerPoint 演示文稿</vt:lpstr>
      <vt:lpstr>芯片</vt:lpstr>
      <vt:lpstr>软件操作系统</vt:lpstr>
      <vt:lpstr>PowerPoint 演示文稿</vt:lpstr>
      <vt:lpstr>CPU+OS</vt:lpstr>
      <vt:lpstr>PowerPoint 演示文稿</vt:lpstr>
      <vt:lpstr>通讯协议</vt:lpstr>
      <vt:lpstr>4功能特点</vt:lpstr>
      <vt:lpstr>5公司背景</vt:lpstr>
      <vt:lpstr>创始人</vt:lpstr>
      <vt:lpstr>团队+客户+渠道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328</cp:revision>
  <dcterms:created xsi:type="dcterms:W3CDTF">2018-05-05T03:25:00Z</dcterms:created>
  <dcterms:modified xsi:type="dcterms:W3CDTF">2020-11-04T07:28:26Z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