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98" r:id="rId4"/>
    <p:sldId id="274" r:id="rId5"/>
    <p:sldId id="303" r:id="rId6"/>
    <p:sldId id="296" r:id="rId7"/>
    <p:sldId id="299" r:id="rId8"/>
    <p:sldId id="304" r:id="rId9"/>
    <p:sldId id="292" r:id="rId10"/>
    <p:sldId id="300" r:id="rId11"/>
    <p:sldId id="307" r:id="rId12"/>
    <p:sldId id="290" r:id="rId13"/>
    <p:sldId id="257" r:id="rId14"/>
    <p:sldId id="262" r:id="rId15"/>
    <p:sldId id="264" r:id="rId16"/>
    <p:sldId id="261" r:id="rId17"/>
    <p:sldId id="293" r:id="rId18"/>
    <p:sldId id="260" r:id="rId19"/>
    <p:sldId id="301" r:id="rId20"/>
    <p:sldId id="259" r:id="rId21"/>
    <p:sldId id="302" r:id="rId22"/>
    <p:sldId id="273" r:id="rId23"/>
    <p:sldId id="305" r:id="rId24"/>
    <p:sldId id="276" r:id="rId25"/>
    <p:sldId id="30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潇俊" initials="杨" lastIdx="2" clrIdx="0">
    <p:extLst>
      <p:ext uri="{19B8F6BF-5375-455C-9EA6-DF929625EA0E}">
        <p15:presenceInfo xmlns:p15="http://schemas.microsoft.com/office/powerpoint/2012/main" userId="3d8a0e5c796062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0C18"/>
    <a:srgbClr val="B27906"/>
    <a:srgbClr val="724D04"/>
    <a:srgbClr val="F7AC12"/>
    <a:srgbClr val="DC5A2F"/>
    <a:srgbClr val="A5C067"/>
    <a:srgbClr val="03AE97"/>
    <a:srgbClr val="3A5063"/>
    <a:srgbClr val="3095C6"/>
    <a:srgbClr val="FF31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4" autoAdjust="0"/>
    <p:restoredTop sz="94660"/>
  </p:normalViewPr>
  <p:slideViewPr>
    <p:cSldViewPr snapToGrid="0">
      <p:cViewPr varScale="1">
        <p:scale>
          <a:sx n="119" d="100"/>
          <a:sy n="119" d="100"/>
        </p:scale>
        <p:origin x="102" y="102"/>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F8889-5F72-4BE8-A92E-B1CFBA1E216C}" type="datetimeFigureOut">
              <a:rPr lang="zh-CN" altLang="en-US" smtClean="0"/>
              <a:t>2019/5/30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F5A72-C567-45DF-8E12-046EFB20F55D}" type="slidenum">
              <a:rPr lang="zh-CN" altLang="en-US" smtClean="0"/>
              <a:t>‹#›</a:t>
            </a:fld>
            <a:endParaRPr lang="zh-CN" altLang="en-US"/>
          </a:p>
        </p:txBody>
      </p:sp>
    </p:spTree>
    <p:extLst>
      <p:ext uri="{BB962C8B-B14F-4D97-AF65-F5344CB8AC3E}">
        <p14:creationId xmlns:p14="http://schemas.microsoft.com/office/powerpoint/2010/main" val="257935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326CE7-CD46-4CCD-B439-82B9E7D32F2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3830DD2-31BF-45EC-ABED-37CFBBB11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7850B8E-7413-42AE-BC28-A967A9CBBB6A}"/>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5" name="页脚占位符 4">
            <a:extLst>
              <a:ext uri="{FF2B5EF4-FFF2-40B4-BE49-F238E27FC236}">
                <a16:creationId xmlns:a16="http://schemas.microsoft.com/office/drawing/2014/main" id="{A0BC9B83-5F0C-4B11-BCB8-2F1763621B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6F6F1A-A2A7-4C21-9647-C342957DBA1A}"/>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320464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94976A-F41E-4122-A1FF-2736CB68F69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DD37B2E-760B-4306-B945-ED66FE5CC38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DC68A3-CE1C-42F5-A3B6-5C04BB1034FA}"/>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5" name="页脚占位符 4">
            <a:extLst>
              <a:ext uri="{FF2B5EF4-FFF2-40B4-BE49-F238E27FC236}">
                <a16:creationId xmlns:a16="http://schemas.microsoft.com/office/drawing/2014/main" id="{5E42AAC7-FDA3-413C-8469-AAC3F50D37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CD52EB-80EC-45DD-822B-3D893324DC59}"/>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134648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BA43431-7BA9-4A42-AB91-89E8E2737FA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A8AEFD-5986-435D-862C-72EA15DA8F2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FB929-6947-43C3-B0F6-618E2E4626B5}"/>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5" name="页脚占位符 4">
            <a:extLst>
              <a:ext uri="{FF2B5EF4-FFF2-40B4-BE49-F238E27FC236}">
                <a16:creationId xmlns:a16="http://schemas.microsoft.com/office/drawing/2014/main" id="{0983B176-54F8-420D-9997-012538F28C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BB436D5-9D99-4308-A70A-8B46B9241BE9}"/>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341048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443FF2-344F-4AFB-8517-4C2463C5C36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F3E480D-93DA-4424-9D1F-5D99044AC23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C64B31-A8AB-4A00-9A3D-CBA58A1BB841}"/>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5" name="页脚占位符 4">
            <a:extLst>
              <a:ext uri="{FF2B5EF4-FFF2-40B4-BE49-F238E27FC236}">
                <a16:creationId xmlns:a16="http://schemas.microsoft.com/office/drawing/2014/main" id="{11E97B73-1AFD-449F-89C9-1D5ED2BC47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F92B0D-41A5-46D4-9065-2CA61CCE829B}"/>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230905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B3732-FD3C-4F07-BDC2-2D3533C8635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F4298F0-5230-4491-83A9-F58A33BB01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A2064BB-8707-42EA-9D84-768B1A31F894}"/>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5" name="页脚占位符 4">
            <a:extLst>
              <a:ext uri="{FF2B5EF4-FFF2-40B4-BE49-F238E27FC236}">
                <a16:creationId xmlns:a16="http://schemas.microsoft.com/office/drawing/2014/main" id="{CFCFEA1F-FE8D-4D30-9814-CD67337DC1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EBC96E-9BFD-4C2D-A5FC-D53674B94439}"/>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264364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12EB1D-F142-4581-959C-C9E5FC7CB6B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13BA99-B6AC-4FFF-87BA-21884BFD765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292CEB1-65B7-436C-A970-F037FA00F3C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58A5240-5A70-49A2-9071-8343A869D1BD}"/>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6" name="页脚占位符 5">
            <a:extLst>
              <a:ext uri="{FF2B5EF4-FFF2-40B4-BE49-F238E27FC236}">
                <a16:creationId xmlns:a16="http://schemas.microsoft.com/office/drawing/2014/main" id="{CB6993DB-E79F-4F59-B8FB-C94F7BBC3E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F3688E6-04C1-4599-93D1-740EC32E6E87}"/>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215787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54D904-9576-4EE9-9454-33A6E0C7B6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541C2AB-B1CD-4625-B727-214C4FC6D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61AF1E7-C371-431A-88D9-3723EB9E5B8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9C6C8E2-80B3-4C6B-BBD2-7DFAE7846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ABE8AC9-266B-4B81-82DF-72B53A6879E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9289456-240A-4A41-821A-13380D93982F}"/>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8" name="页脚占位符 7">
            <a:extLst>
              <a:ext uri="{FF2B5EF4-FFF2-40B4-BE49-F238E27FC236}">
                <a16:creationId xmlns:a16="http://schemas.microsoft.com/office/drawing/2014/main" id="{27437A44-8393-4B0D-A0B7-F18FD3B3FA0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D804578-DF91-4205-8E52-56147950C2E8}"/>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401878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00A0C6-F28C-4304-9B77-66877370218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DFD7C2-DBEE-49DF-A304-0D3F4C7F2543}"/>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4" name="页脚占位符 3">
            <a:extLst>
              <a:ext uri="{FF2B5EF4-FFF2-40B4-BE49-F238E27FC236}">
                <a16:creationId xmlns:a16="http://schemas.microsoft.com/office/drawing/2014/main" id="{31861239-7210-44E1-BC0F-2B5BEBAFA43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D1B289D-0DFE-4B68-ABCE-6649D4A785BE}"/>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321661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BE845FB-70B9-46EE-AE36-B507F90EAF04}"/>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3" name="页脚占位符 2">
            <a:extLst>
              <a:ext uri="{FF2B5EF4-FFF2-40B4-BE49-F238E27FC236}">
                <a16:creationId xmlns:a16="http://schemas.microsoft.com/office/drawing/2014/main" id="{72DF4DE5-D576-48C0-961D-0FE7B998FB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1FAAFEB-6996-4308-BBB6-BE3F2C2AF9A8}"/>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86653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60A3C1-5757-4E19-88DA-506097D3C6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AC98244-66DB-4505-A48E-61064CC8F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20EC843-D780-4B6E-8F7A-AA7427DBF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DCE1744-4C73-42B9-BD34-521A9B56D6CB}"/>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6" name="页脚占位符 5">
            <a:extLst>
              <a:ext uri="{FF2B5EF4-FFF2-40B4-BE49-F238E27FC236}">
                <a16:creationId xmlns:a16="http://schemas.microsoft.com/office/drawing/2014/main" id="{33182601-10AD-470A-A857-D762C7D689F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BD6081-45A1-4C88-8808-CA33F6540D7A}"/>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286351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BA9AAB-75AC-40E1-AF17-594229D782B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0946F50-8284-4F9E-92CF-A591BCB8F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32F6E04-4C1E-4AB3-95C2-41791FAE1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96B1B18-F2C2-4785-A796-0DDBB340858C}"/>
              </a:ext>
            </a:extLst>
          </p:cNvPr>
          <p:cNvSpPr>
            <a:spLocks noGrp="1"/>
          </p:cNvSpPr>
          <p:nvPr>
            <p:ph type="dt" sz="half" idx="10"/>
          </p:nvPr>
        </p:nvSpPr>
        <p:spPr/>
        <p:txBody>
          <a:bodyPr/>
          <a:lstStyle/>
          <a:p>
            <a:fld id="{D4688729-8EED-4113-B30F-3A90109A93EB}" type="datetimeFigureOut">
              <a:rPr lang="zh-CN" altLang="en-US" smtClean="0"/>
              <a:t>2019/5/30</a:t>
            </a:fld>
            <a:endParaRPr lang="zh-CN" altLang="en-US"/>
          </a:p>
        </p:txBody>
      </p:sp>
      <p:sp>
        <p:nvSpPr>
          <p:cNvPr id="6" name="页脚占位符 5">
            <a:extLst>
              <a:ext uri="{FF2B5EF4-FFF2-40B4-BE49-F238E27FC236}">
                <a16:creationId xmlns:a16="http://schemas.microsoft.com/office/drawing/2014/main" id="{FEF74DD0-5877-40BF-848D-948A5A3B1DD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5AA75D3-3BE7-48FF-B4F9-42F37B457B3A}"/>
              </a:ext>
            </a:extLst>
          </p:cNvPr>
          <p:cNvSpPr>
            <a:spLocks noGrp="1"/>
          </p:cNvSpPr>
          <p:nvPr>
            <p:ph type="sldNum" sz="quarter" idx="12"/>
          </p:nvPr>
        </p:nvSpPr>
        <p:spPr/>
        <p:txBody>
          <a:body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91556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ABDC2F-7109-49D1-BC54-D4F7DF291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053EA63-575E-4F64-A9DE-5C8EFC4295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2F0A822-D0B8-44D9-BBDD-896337384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88729-8EED-4113-B30F-3A90109A93EB}" type="datetimeFigureOut">
              <a:rPr lang="zh-CN" altLang="en-US" smtClean="0"/>
              <a:t>2019/5/30</a:t>
            </a:fld>
            <a:endParaRPr lang="zh-CN" altLang="en-US"/>
          </a:p>
        </p:txBody>
      </p:sp>
      <p:sp>
        <p:nvSpPr>
          <p:cNvPr id="5" name="页脚占位符 4">
            <a:extLst>
              <a:ext uri="{FF2B5EF4-FFF2-40B4-BE49-F238E27FC236}">
                <a16:creationId xmlns:a16="http://schemas.microsoft.com/office/drawing/2014/main" id="{5BBFE84F-3E69-4877-9EE6-D5D25EA93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0D2C24C-2737-4288-AB34-BE1523A6A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81F22-31F2-4A9E-9E98-0A3368091721}" type="slidenum">
              <a:rPr lang="zh-CN" altLang="en-US" smtClean="0"/>
              <a:t>‹#›</a:t>
            </a:fld>
            <a:endParaRPr lang="zh-CN" altLang="en-US"/>
          </a:p>
        </p:txBody>
      </p:sp>
    </p:spTree>
    <p:extLst>
      <p:ext uri="{BB962C8B-B14F-4D97-AF65-F5344CB8AC3E}">
        <p14:creationId xmlns:p14="http://schemas.microsoft.com/office/powerpoint/2010/main" val="3120676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jpg"/><Relationship Id="rId4" Type="http://schemas.openxmlformats.org/officeDocument/2006/relationships/image" Target="../media/image11.jpe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E62555-47BC-4543-85FD-9B250AD540D3}"/>
              </a:ext>
            </a:extLst>
          </p:cNvPr>
          <p:cNvSpPr>
            <a:spLocks noGrp="1"/>
          </p:cNvSpPr>
          <p:nvPr>
            <p:ph type="ctrTitle"/>
          </p:nvPr>
        </p:nvSpPr>
        <p:spPr/>
        <p:txBody>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叁体 </a:t>
            </a:r>
            <a:r>
              <a:rPr lang="en-US" altLang="zh-CN" dirty="0">
                <a:solidFill>
                  <a:schemeClr val="bg1">
                    <a:lumMod val="95000"/>
                  </a:schemeClr>
                </a:solidFill>
                <a:latin typeface="微软雅黑" panose="020B0503020204020204" pitchFamily="34" charset="-122"/>
                <a:ea typeface="微软雅黑" panose="020B0503020204020204" pitchFamily="34" charset="-122"/>
              </a:rPr>
              <a:t>· </a:t>
            </a:r>
            <a:r>
              <a:rPr lang="zh-CN" altLang="en-US" dirty="0">
                <a:solidFill>
                  <a:schemeClr val="bg1">
                    <a:lumMod val="95000"/>
                  </a:schemeClr>
                </a:solidFill>
                <a:latin typeface="微软雅黑" panose="020B0503020204020204" pitchFamily="34" charset="-122"/>
                <a:ea typeface="微软雅黑" panose="020B0503020204020204" pitchFamily="34" charset="-122"/>
              </a:rPr>
              <a:t>佳会</a:t>
            </a:r>
          </a:p>
        </p:txBody>
      </p:sp>
      <p:sp>
        <p:nvSpPr>
          <p:cNvPr id="3" name="副标题 2">
            <a:extLst>
              <a:ext uri="{FF2B5EF4-FFF2-40B4-BE49-F238E27FC236}">
                <a16:creationId xmlns:a16="http://schemas.microsoft.com/office/drawing/2014/main" id="{72D09330-8E1A-45DF-B74F-F17FAA7A38E5}"/>
              </a:ext>
            </a:extLst>
          </p:cNvPr>
          <p:cNvSpPr>
            <a:spLocks noGrp="1"/>
          </p:cNvSpPr>
          <p:nvPr>
            <p:ph type="subTitle" idx="1"/>
          </p:nvPr>
        </p:nvSpPr>
        <p:spPr/>
        <p:txBody>
          <a:bodyPr>
            <a:normAutofit fontScale="92500" lnSpcReduction="10000"/>
          </a:bodyPr>
          <a:lstStyle/>
          <a:p>
            <a:r>
              <a:rPr lang="en-US" altLang="zh-CN" sz="2600" dirty="0">
                <a:solidFill>
                  <a:schemeClr val="bg1">
                    <a:lumMod val="95000"/>
                  </a:schemeClr>
                </a:solidFill>
                <a:latin typeface="微软雅黑" panose="020B0503020204020204" pitchFamily="34" charset="-122"/>
                <a:ea typeface="微软雅黑" panose="020B0503020204020204" pitchFamily="34" charset="-122"/>
              </a:rPr>
              <a:t>——</a:t>
            </a:r>
            <a:r>
              <a:rPr lang="zh-CN" altLang="en-US" sz="2600" dirty="0">
                <a:solidFill>
                  <a:schemeClr val="bg1">
                    <a:lumMod val="95000"/>
                  </a:schemeClr>
                </a:solidFill>
                <a:latin typeface="微软雅黑" panose="020B0503020204020204" pitchFamily="34" charset="-122"/>
                <a:ea typeface="微软雅黑" panose="020B0503020204020204" pitchFamily="34" charset="-122"/>
              </a:rPr>
              <a:t>自主可控视频会议软件，就用佳会</a:t>
            </a:r>
            <a:endParaRPr lang="en-US" altLang="zh-CN" sz="2600" dirty="0">
              <a:solidFill>
                <a:schemeClr val="bg1">
                  <a:lumMod val="95000"/>
                </a:schemeClr>
              </a:solidFill>
              <a:latin typeface="微软雅黑" panose="020B0503020204020204" pitchFamily="34" charset="-122"/>
              <a:ea typeface="微软雅黑" panose="020B0503020204020204" pitchFamily="34" charset="-122"/>
            </a:endParaRPr>
          </a:p>
          <a:p>
            <a:endParaRPr lang="en-US" altLang="zh-CN" sz="2600" dirty="0">
              <a:solidFill>
                <a:schemeClr val="bg1">
                  <a:lumMod val="95000"/>
                </a:schemeClr>
              </a:solidFill>
              <a:latin typeface="微软雅黑" panose="020B0503020204020204" pitchFamily="34" charset="-122"/>
              <a:ea typeface="微软雅黑" panose="020B0503020204020204" pitchFamily="34" charset="-122"/>
            </a:endParaRPr>
          </a:p>
          <a:p>
            <a:endParaRPr lang="en-US" altLang="zh-CN" sz="2600" dirty="0">
              <a:solidFill>
                <a:schemeClr val="bg1">
                  <a:lumMod val="95000"/>
                </a:schemeClr>
              </a:solidFill>
              <a:latin typeface="微软雅黑" panose="020B0503020204020204" pitchFamily="34" charset="-122"/>
              <a:ea typeface="微软雅黑" panose="020B0503020204020204" pitchFamily="34" charset="-122"/>
            </a:endParaRPr>
          </a:p>
          <a:p>
            <a:r>
              <a:rPr lang="zh-CN" altLang="en-US" sz="2600" dirty="0">
                <a:solidFill>
                  <a:schemeClr val="bg1">
                    <a:lumMod val="95000"/>
                  </a:schemeClr>
                </a:solidFill>
                <a:latin typeface="微软雅黑" panose="020B0503020204020204" pitchFamily="34" charset="-122"/>
                <a:ea typeface="微软雅黑" panose="020B0503020204020204" pitchFamily="34" charset="-122"/>
              </a:rPr>
              <a:t>杭州叁体网络科技有限公司</a:t>
            </a:r>
            <a:endParaRPr lang="en-US" altLang="zh-CN" sz="2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BA84286-79E1-44AC-8CD9-A3647D941A3D}"/>
              </a:ext>
            </a:extLst>
          </p:cNvPr>
          <p:cNvSpPr txBox="1"/>
          <p:nvPr/>
        </p:nvSpPr>
        <p:spPr>
          <a:xfrm>
            <a:off x="7777044" y="2464779"/>
            <a:ext cx="1210588" cy="338554"/>
          </a:xfrm>
          <a:prstGeom prst="rect">
            <a:avLst/>
          </a:prstGeom>
          <a:solidFill>
            <a:srgbClr val="FF3300"/>
          </a:solidFill>
        </p:spPr>
        <p:txBody>
          <a:bodyPr wrap="none" rtlCol="0" anchor="ctr" anchorCtr="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自主可控版</a:t>
            </a:r>
          </a:p>
        </p:txBody>
      </p:sp>
      <p:pic>
        <p:nvPicPr>
          <p:cNvPr id="13" name="图片 12">
            <a:extLst>
              <a:ext uri="{FF2B5EF4-FFF2-40B4-BE49-F238E27FC236}">
                <a16:creationId xmlns:a16="http://schemas.microsoft.com/office/drawing/2014/main" id="{8643FF17-5B74-442A-BE55-ED05D0252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26" y="596000"/>
            <a:ext cx="1732547" cy="526363"/>
          </a:xfrm>
          <a:prstGeom prst="rect">
            <a:avLst/>
          </a:prstGeom>
        </p:spPr>
      </p:pic>
    </p:spTree>
    <p:extLst>
      <p:ext uri="{BB962C8B-B14F-4D97-AF65-F5344CB8AC3E}">
        <p14:creationId xmlns:p14="http://schemas.microsoft.com/office/powerpoint/2010/main" val="331754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7290544-F556-439F-B251-8EA225A71A46}"/>
              </a:ext>
            </a:extLst>
          </p:cNvPr>
          <p:cNvGrpSpPr/>
          <p:nvPr/>
        </p:nvGrpSpPr>
        <p:grpSpPr>
          <a:xfrm>
            <a:off x="2685033" y="2245983"/>
            <a:ext cx="6821934" cy="2362171"/>
            <a:chOff x="414364" y="1485910"/>
            <a:chExt cx="6821934" cy="2362171"/>
          </a:xfrm>
        </p:grpSpPr>
        <p:sp>
          <p:nvSpPr>
            <p:cNvPr id="8" name="文本框 3">
              <a:extLst>
                <a:ext uri="{FF2B5EF4-FFF2-40B4-BE49-F238E27FC236}">
                  <a16:creationId xmlns:a16="http://schemas.microsoft.com/office/drawing/2014/main" id="{3622D086-D82A-4C4D-8A29-C9871CB343B3}"/>
                </a:ext>
              </a:extLst>
            </p:cNvPr>
            <p:cNvSpPr txBox="1"/>
            <p:nvPr/>
          </p:nvSpPr>
          <p:spPr>
            <a:xfrm>
              <a:off x="414364" y="1485910"/>
              <a:ext cx="3357563" cy="2362171"/>
            </a:xfrm>
            <a:prstGeom prst="rect">
              <a:avLst/>
            </a:prstGeom>
            <a:noFill/>
          </p:spPr>
          <p:txBody>
            <a:bodyPr wrap="square" lIns="68517" tIns="34283" rIns="68517" bIns="34283" rtlCol="0">
              <a:spAutoFit/>
            </a:bodyPr>
            <a:lstStyle/>
            <a:p>
              <a:pPr algn="ctr" defTabSz="685205"/>
              <a:r>
                <a:rPr lang="en-US" altLang="zh-CN" sz="14900" b="1" dirty="0">
                  <a:solidFill>
                    <a:schemeClr val="bg1"/>
                  </a:solidFill>
                  <a:latin typeface="微软雅黑"/>
                  <a:ea typeface="微软雅黑"/>
                </a:rPr>
                <a:t>3</a:t>
              </a:r>
              <a:endParaRPr lang="zh-CN" altLang="en-US" sz="14900" b="1" dirty="0">
                <a:solidFill>
                  <a:schemeClr val="bg1"/>
                </a:solidFill>
                <a:latin typeface="微软雅黑"/>
                <a:ea typeface="微软雅黑"/>
              </a:endParaRPr>
            </a:p>
          </p:txBody>
        </p:sp>
        <p:sp>
          <p:nvSpPr>
            <p:cNvPr id="9" name="矩形 8">
              <a:extLst>
                <a:ext uri="{FF2B5EF4-FFF2-40B4-BE49-F238E27FC236}">
                  <a16:creationId xmlns:a16="http://schemas.microsoft.com/office/drawing/2014/main" id="{8DB15E1D-0B1C-416B-A6F6-0D53C9F41688}"/>
                </a:ext>
              </a:extLst>
            </p:cNvPr>
            <p:cNvSpPr/>
            <p:nvPr/>
          </p:nvSpPr>
          <p:spPr bwMode="auto">
            <a:xfrm>
              <a:off x="2986560" y="2428944"/>
              <a:ext cx="4249738" cy="479952"/>
            </a:xfrm>
            <a:prstGeom prst="rect">
              <a:avLst/>
            </a:prstGeom>
            <a:noFill/>
            <a:ln w="6350" cap="flat" cmpd="sng" algn="ctr">
              <a:solidFill>
                <a:schemeClr val="bg1"/>
              </a:solidFill>
              <a:prstDash val="solid"/>
              <a:miter lim="800000"/>
            </a:ln>
            <a:effectLst/>
          </p:spPr>
          <p:txBody>
            <a:bodyPr wrap="square" lIns="53958" tIns="24295" rIns="53958" bIns="24295" rtlCol="0" anchor="t">
              <a:spAutoFit/>
            </a:bodyPr>
            <a:lstStyle/>
            <a:p>
              <a:pPr algn="ctr" defTabSz="685205">
                <a:defRPr/>
              </a:pPr>
              <a:r>
                <a:rPr lang="zh-CN" altLang="en-US" sz="2800" b="1" kern="0" cap="small" dirty="0">
                  <a:solidFill>
                    <a:srgbClr val="C00000"/>
                  </a:solidFill>
                  <a:latin typeface="微软雅黑"/>
                  <a:ea typeface="微软雅黑"/>
                </a:rPr>
                <a:t>叁 体 佳 会 产 品 介 绍</a:t>
              </a:r>
              <a:endParaRPr lang="en-US" altLang="zh-CN" sz="2800" b="1" kern="0" cap="small" dirty="0">
                <a:solidFill>
                  <a:srgbClr val="C00000"/>
                </a:solidFill>
                <a:latin typeface="微软雅黑"/>
                <a:ea typeface="微软雅黑"/>
              </a:endParaRPr>
            </a:p>
          </p:txBody>
        </p:sp>
        <p:sp>
          <p:nvSpPr>
            <p:cNvPr id="10" name="直接连接符 6">
              <a:extLst>
                <a:ext uri="{FF2B5EF4-FFF2-40B4-BE49-F238E27FC236}">
                  <a16:creationId xmlns:a16="http://schemas.microsoft.com/office/drawing/2014/main" id="{976D9F80-E552-4319-B101-17216EFDF221}"/>
                </a:ext>
              </a:extLst>
            </p:cNvPr>
            <p:cNvSpPr>
              <a:spLocks noChangeShapeType="1"/>
            </p:cNvSpPr>
            <p:nvPr/>
          </p:nvSpPr>
          <p:spPr bwMode="auto">
            <a:xfrm>
              <a:off x="2986560" y="3435848"/>
              <a:ext cx="4249738"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sp>
          <p:nvSpPr>
            <p:cNvPr id="11" name="直接连接符 7">
              <a:extLst>
                <a:ext uri="{FF2B5EF4-FFF2-40B4-BE49-F238E27FC236}">
                  <a16:creationId xmlns:a16="http://schemas.microsoft.com/office/drawing/2014/main" id="{650BCA8B-25E6-457E-84DB-45C4386B339B}"/>
                </a:ext>
              </a:extLst>
            </p:cNvPr>
            <p:cNvSpPr>
              <a:spLocks noChangeShapeType="1"/>
            </p:cNvSpPr>
            <p:nvPr/>
          </p:nvSpPr>
          <p:spPr bwMode="auto">
            <a:xfrm>
              <a:off x="2986560" y="1819275"/>
              <a:ext cx="4249738" cy="1588"/>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grpSp>
    </p:spTree>
    <p:extLst>
      <p:ext uri="{BB962C8B-B14F-4D97-AF65-F5344CB8AC3E}">
        <p14:creationId xmlns:p14="http://schemas.microsoft.com/office/powerpoint/2010/main" val="391348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63CC78D-05A4-49B1-9F4F-F8361DB5E7F5}"/>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258DBB6C-1FAA-4A68-84F9-E749B611E2CA}"/>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叁体 </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a:solidFill>
                  <a:schemeClr val="bg1"/>
                </a:solidFill>
                <a:latin typeface="微软雅黑" panose="020B0503020204020204" pitchFamily="34" charset="-122"/>
                <a:ea typeface="微软雅黑" panose="020B0503020204020204" pitchFamily="34" charset="-122"/>
              </a:rPr>
              <a:t> 佳</a:t>
            </a:r>
            <a:r>
              <a:rPr lang="zh-CN" altLang="en-US" sz="2800" b="1" dirty="0">
                <a:solidFill>
                  <a:schemeClr val="bg1"/>
                </a:solidFill>
                <a:latin typeface="微软雅黑" panose="020B0503020204020204" pitchFamily="34" charset="-122"/>
                <a:ea typeface="微软雅黑" panose="020B0503020204020204" pitchFamily="34" charset="-122"/>
              </a:rPr>
              <a:t>会 自主可控版</a:t>
            </a:r>
          </a:p>
        </p:txBody>
      </p:sp>
      <p:grpSp>
        <p:nvGrpSpPr>
          <p:cNvPr id="10" name="组合 9">
            <a:extLst>
              <a:ext uri="{FF2B5EF4-FFF2-40B4-BE49-F238E27FC236}">
                <a16:creationId xmlns:a16="http://schemas.microsoft.com/office/drawing/2014/main" id="{C276E7FB-0DDC-3C49-B635-5AC4AA0084DA}"/>
              </a:ext>
            </a:extLst>
          </p:cNvPr>
          <p:cNvGrpSpPr/>
          <p:nvPr/>
        </p:nvGrpSpPr>
        <p:grpSpPr>
          <a:xfrm>
            <a:off x="5078766" y="3021633"/>
            <a:ext cx="2006551" cy="1134109"/>
            <a:chOff x="4619890" y="2060306"/>
            <a:chExt cx="2674550" cy="1511664"/>
          </a:xfrm>
          <a:solidFill>
            <a:srgbClr val="0070C0"/>
          </a:solidFill>
        </p:grpSpPr>
        <p:grpSp>
          <p:nvGrpSpPr>
            <p:cNvPr id="11" name="组合 10">
              <a:extLst>
                <a:ext uri="{FF2B5EF4-FFF2-40B4-BE49-F238E27FC236}">
                  <a16:creationId xmlns:a16="http://schemas.microsoft.com/office/drawing/2014/main" id="{2EEA747F-773D-354C-8B4D-71AF899116D6}"/>
                </a:ext>
              </a:extLst>
            </p:cNvPr>
            <p:cNvGrpSpPr/>
            <p:nvPr/>
          </p:nvGrpSpPr>
          <p:grpSpPr>
            <a:xfrm>
              <a:off x="4619890" y="2060306"/>
              <a:ext cx="2674550" cy="1511664"/>
              <a:chOff x="4619890" y="2060306"/>
              <a:chExt cx="2674550" cy="1511664"/>
            </a:xfrm>
            <a:grpFill/>
          </p:grpSpPr>
          <p:sp>
            <p:nvSpPr>
              <p:cNvPr id="13" name="椭圆 12">
                <a:extLst>
                  <a:ext uri="{FF2B5EF4-FFF2-40B4-BE49-F238E27FC236}">
                    <a16:creationId xmlns:a16="http://schemas.microsoft.com/office/drawing/2014/main" id="{62D8A89A-0487-D54C-A5D5-07DD0DF2B075}"/>
                  </a:ext>
                </a:extLst>
              </p:cNvPr>
              <p:cNvSpPr/>
              <p:nvPr/>
            </p:nvSpPr>
            <p:spPr>
              <a:xfrm>
                <a:off x="4619890" y="2442417"/>
                <a:ext cx="2674550" cy="112955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0B5E5073-1431-EC4D-8052-AE6340B2D7E7}"/>
                  </a:ext>
                </a:extLst>
              </p:cNvPr>
              <p:cNvSpPr/>
              <p:nvPr/>
            </p:nvSpPr>
            <p:spPr>
              <a:xfrm rot="21025181">
                <a:off x="5157537" y="2060306"/>
                <a:ext cx="1876926" cy="139207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a16="http://schemas.microsoft.com/office/drawing/2014/main" id="{1F57A8BB-24DA-DC4B-9642-394C9CF3C19E}"/>
                </a:ext>
              </a:extLst>
            </p:cNvPr>
            <p:cNvSpPr txBox="1"/>
            <p:nvPr/>
          </p:nvSpPr>
          <p:spPr>
            <a:xfrm>
              <a:off x="5125286" y="2634102"/>
              <a:ext cx="1828800" cy="369332"/>
            </a:xfrm>
            <a:prstGeom prst="rect">
              <a:avLst/>
            </a:prstGeom>
            <a:noFill/>
          </p:spPr>
          <p:txBody>
            <a:bodyPr wrap="square" rtlCol="0" anchor="ctr" anchorCtr="0">
              <a:noAutofit/>
            </a:bodyPr>
            <a:lstStyle/>
            <a:p>
              <a:pPr algn="ctr"/>
              <a:r>
                <a:rPr lang="zh-CN" altLang="en-US" dirty="0">
                  <a:solidFill>
                    <a:schemeClr val="bg1"/>
                  </a:solidFill>
                  <a:latin typeface="Microsoft YaHei" panose="020B0503020204020204" pitchFamily="34" charset="-122"/>
                  <a:ea typeface="Microsoft YaHei" panose="020B0503020204020204" pitchFamily="34" charset="-122"/>
                </a:rPr>
                <a:t>佳会</a:t>
              </a:r>
              <a:endParaRPr lang="en-US" altLang="zh-CN" dirty="0">
                <a:solidFill>
                  <a:schemeClr val="bg1"/>
                </a:solidFill>
                <a:latin typeface="Microsoft YaHei" panose="020B0503020204020204" pitchFamily="34" charset="-122"/>
                <a:ea typeface="Microsoft YaHei" panose="020B0503020204020204" pitchFamily="34" charset="-122"/>
              </a:endParaRPr>
            </a:p>
            <a:p>
              <a:pPr algn="ctr"/>
              <a:r>
                <a:rPr lang="zh-CN" altLang="en-US" dirty="0">
                  <a:solidFill>
                    <a:schemeClr val="bg1"/>
                  </a:solidFill>
                  <a:latin typeface="Microsoft YaHei" panose="020B0503020204020204" pitchFamily="34" charset="-122"/>
                  <a:ea typeface="Microsoft YaHei" panose="020B0503020204020204" pitchFamily="34" charset="-122"/>
                </a:rPr>
                <a:t>自主可控版</a:t>
              </a:r>
            </a:p>
          </p:txBody>
        </p:sp>
      </p:grpSp>
      <p:grpSp>
        <p:nvGrpSpPr>
          <p:cNvPr id="15" name="组合 14">
            <a:extLst>
              <a:ext uri="{FF2B5EF4-FFF2-40B4-BE49-F238E27FC236}">
                <a16:creationId xmlns:a16="http://schemas.microsoft.com/office/drawing/2014/main" id="{9828FCEE-6714-4542-81C4-E2B802504A52}"/>
              </a:ext>
            </a:extLst>
          </p:cNvPr>
          <p:cNvGrpSpPr/>
          <p:nvPr/>
        </p:nvGrpSpPr>
        <p:grpSpPr>
          <a:xfrm>
            <a:off x="5396753" y="776385"/>
            <a:ext cx="1398494" cy="1398494"/>
            <a:chOff x="1113105" y="2241763"/>
            <a:chExt cx="1398494" cy="1398494"/>
          </a:xfrm>
        </p:grpSpPr>
        <p:sp>
          <p:nvSpPr>
            <p:cNvPr id="16" name="椭圆 15">
              <a:extLst>
                <a:ext uri="{FF2B5EF4-FFF2-40B4-BE49-F238E27FC236}">
                  <a16:creationId xmlns:a16="http://schemas.microsoft.com/office/drawing/2014/main" id="{49D68104-8CDF-8F4E-AEC6-D6CCF763FFA0}"/>
                </a:ext>
              </a:extLst>
            </p:cNvPr>
            <p:cNvSpPr/>
            <p:nvPr/>
          </p:nvSpPr>
          <p:spPr>
            <a:xfrm>
              <a:off x="1113105" y="2241763"/>
              <a:ext cx="1398494" cy="13984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3E85AF17-FB0E-4C44-8993-44C08EF4841E}"/>
                </a:ext>
              </a:extLst>
            </p:cNvPr>
            <p:cNvSpPr/>
            <p:nvPr/>
          </p:nvSpPr>
          <p:spPr>
            <a:xfrm>
              <a:off x="1163372" y="2292030"/>
              <a:ext cx="1297960" cy="12979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C6023933-0761-F443-B9B9-E518601CFC93}"/>
              </a:ext>
            </a:extLst>
          </p:cNvPr>
          <p:cNvGrpSpPr/>
          <p:nvPr/>
        </p:nvGrpSpPr>
        <p:grpSpPr>
          <a:xfrm>
            <a:off x="1400108" y="3474439"/>
            <a:ext cx="1264182" cy="1264182"/>
            <a:chOff x="1113105" y="2241763"/>
            <a:chExt cx="1398494" cy="1398494"/>
          </a:xfrm>
        </p:grpSpPr>
        <p:sp>
          <p:nvSpPr>
            <p:cNvPr id="19" name="椭圆 18">
              <a:extLst>
                <a:ext uri="{FF2B5EF4-FFF2-40B4-BE49-F238E27FC236}">
                  <a16:creationId xmlns:a16="http://schemas.microsoft.com/office/drawing/2014/main" id="{B903C890-8195-3343-A070-B77E128DD682}"/>
                </a:ext>
              </a:extLst>
            </p:cNvPr>
            <p:cNvSpPr/>
            <p:nvPr/>
          </p:nvSpPr>
          <p:spPr>
            <a:xfrm>
              <a:off x="1113105" y="2241763"/>
              <a:ext cx="1398494" cy="1398494"/>
            </a:xfrm>
            <a:prstGeom prst="ellipse">
              <a:avLst/>
            </a:prstGeom>
            <a:noFill/>
            <a:ln>
              <a:solidFill>
                <a:srgbClr val="05A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16232AAF-2560-E14C-B420-E160C14EC8DC}"/>
                </a:ext>
              </a:extLst>
            </p:cNvPr>
            <p:cNvSpPr/>
            <p:nvPr/>
          </p:nvSpPr>
          <p:spPr>
            <a:xfrm>
              <a:off x="1163372" y="2292030"/>
              <a:ext cx="1297960" cy="1297960"/>
            </a:xfrm>
            <a:prstGeom prst="ellipse">
              <a:avLst/>
            </a:prstGeom>
            <a:solidFill>
              <a:srgbClr val="05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a:extLst>
              <a:ext uri="{FF2B5EF4-FFF2-40B4-BE49-F238E27FC236}">
                <a16:creationId xmlns:a16="http://schemas.microsoft.com/office/drawing/2014/main" id="{A6326B08-25F9-4544-B641-B478932D2632}"/>
              </a:ext>
            </a:extLst>
          </p:cNvPr>
          <p:cNvSpPr txBox="1"/>
          <p:nvPr/>
        </p:nvSpPr>
        <p:spPr>
          <a:xfrm>
            <a:off x="5193618" y="2225146"/>
            <a:ext cx="1800000" cy="288000"/>
          </a:xfrm>
          <a:prstGeom prst="rect">
            <a:avLst/>
          </a:prstGeom>
          <a:noFill/>
        </p:spPr>
        <p:txBody>
          <a:bodyPr wrap="none" rtlCol="0" anchor="ctr" anchorCtr="0">
            <a:no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国产计算机系统</a:t>
            </a:r>
          </a:p>
        </p:txBody>
      </p:sp>
      <p:pic>
        <p:nvPicPr>
          <p:cNvPr id="31" name="图片 30">
            <a:extLst>
              <a:ext uri="{FF2B5EF4-FFF2-40B4-BE49-F238E27FC236}">
                <a16:creationId xmlns:a16="http://schemas.microsoft.com/office/drawing/2014/main" id="{2DC2618A-C010-B14E-970F-7542A4D6BAB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528841" y="863594"/>
            <a:ext cx="1129553" cy="1129553"/>
          </a:xfrm>
          <a:prstGeom prst="rect">
            <a:avLst/>
          </a:prstGeom>
        </p:spPr>
      </p:pic>
      <p:sp>
        <p:nvSpPr>
          <p:cNvPr id="32" name="文本框 31">
            <a:extLst>
              <a:ext uri="{FF2B5EF4-FFF2-40B4-BE49-F238E27FC236}">
                <a16:creationId xmlns:a16="http://schemas.microsoft.com/office/drawing/2014/main" id="{BAA54BF1-7143-424D-AD7F-D65738CC792D}"/>
              </a:ext>
            </a:extLst>
          </p:cNvPr>
          <p:cNvSpPr txBox="1"/>
          <p:nvPr/>
        </p:nvSpPr>
        <p:spPr>
          <a:xfrm>
            <a:off x="5239877" y="4175728"/>
            <a:ext cx="1800000" cy="288000"/>
          </a:xfrm>
          <a:prstGeom prst="rect">
            <a:avLst/>
          </a:prstGeom>
          <a:noFill/>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自主可控云视频会议</a:t>
            </a:r>
          </a:p>
        </p:txBody>
      </p:sp>
      <p:sp>
        <p:nvSpPr>
          <p:cNvPr id="52" name="文本框 51">
            <a:extLst>
              <a:ext uri="{FF2B5EF4-FFF2-40B4-BE49-F238E27FC236}">
                <a16:creationId xmlns:a16="http://schemas.microsoft.com/office/drawing/2014/main" id="{4E2D3D91-4D85-2841-BD33-7EBB44E64CA8}"/>
              </a:ext>
            </a:extLst>
          </p:cNvPr>
          <p:cNvSpPr txBox="1"/>
          <p:nvPr/>
        </p:nvSpPr>
        <p:spPr>
          <a:xfrm>
            <a:off x="1132199" y="4742670"/>
            <a:ext cx="1800000" cy="288000"/>
          </a:xfrm>
          <a:prstGeom prst="rect">
            <a:avLst/>
          </a:prstGeom>
          <a:noFill/>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硬件视频会议系统</a:t>
            </a:r>
          </a:p>
        </p:txBody>
      </p:sp>
      <p:sp>
        <p:nvSpPr>
          <p:cNvPr id="53" name="文本框 52">
            <a:extLst>
              <a:ext uri="{FF2B5EF4-FFF2-40B4-BE49-F238E27FC236}">
                <a16:creationId xmlns:a16="http://schemas.microsoft.com/office/drawing/2014/main" id="{95E68464-2940-0340-AE0B-E51376FDDDF3}"/>
              </a:ext>
            </a:extLst>
          </p:cNvPr>
          <p:cNvSpPr txBox="1"/>
          <p:nvPr/>
        </p:nvSpPr>
        <p:spPr>
          <a:xfrm>
            <a:off x="2690031" y="5999126"/>
            <a:ext cx="1800000" cy="288000"/>
          </a:xfrm>
          <a:prstGeom prst="rect">
            <a:avLst/>
          </a:prstGeom>
          <a:noFill/>
        </p:spPr>
        <p:txBody>
          <a:bodyPr wrap="none" rtlCol="0" anchor="ctr" anchorCtr="0">
            <a:no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PC</a:t>
            </a:r>
            <a:r>
              <a:rPr lang="zh-CN" altLang="en-US" sz="1200" b="1" dirty="0">
                <a:solidFill>
                  <a:schemeClr val="bg1"/>
                </a:solidFill>
                <a:latin typeface="微软雅黑" panose="020B0503020204020204" pitchFamily="34" charset="-122"/>
                <a:ea typeface="微软雅黑" panose="020B0503020204020204" pitchFamily="34" charset="-122"/>
              </a:rPr>
              <a:t>客户端</a:t>
            </a:r>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定制浏览器</a:t>
            </a:r>
          </a:p>
        </p:txBody>
      </p:sp>
      <p:sp>
        <p:nvSpPr>
          <p:cNvPr id="54" name="文本框 53">
            <a:extLst>
              <a:ext uri="{FF2B5EF4-FFF2-40B4-BE49-F238E27FC236}">
                <a16:creationId xmlns:a16="http://schemas.microsoft.com/office/drawing/2014/main" id="{DDC51799-C859-EF44-B68C-9CB0251CD90A}"/>
              </a:ext>
            </a:extLst>
          </p:cNvPr>
          <p:cNvSpPr txBox="1"/>
          <p:nvPr/>
        </p:nvSpPr>
        <p:spPr>
          <a:xfrm>
            <a:off x="4282041" y="6252607"/>
            <a:ext cx="1800000" cy="288000"/>
          </a:xfrm>
          <a:prstGeom prst="rect">
            <a:avLst/>
          </a:prstGeom>
          <a:noFill/>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移动客户端</a:t>
            </a:r>
          </a:p>
        </p:txBody>
      </p:sp>
      <p:sp>
        <p:nvSpPr>
          <p:cNvPr id="55" name="文本框 54">
            <a:extLst>
              <a:ext uri="{FF2B5EF4-FFF2-40B4-BE49-F238E27FC236}">
                <a16:creationId xmlns:a16="http://schemas.microsoft.com/office/drawing/2014/main" id="{539C9D19-353D-6646-A885-C9D410B788C1}"/>
              </a:ext>
            </a:extLst>
          </p:cNvPr>
          <p:cNvSpPr txBox="1"/>
          <p:nvPr/>
        </p:nvSpPr>
        <p:spPr>
          <a:xfrm>
            <a:off x="6196891" y="6226056"/>
            <a:ext cx="1800000" cy="288000"/>
          </a:xfrm>
          <a:prstGeom prst="rect">
            <a:avLst/>
          </a:prstGeom>
          <a:noFill/>
        </p:spPr>
        <p:txBody>
          <a:bodyPr wrap="none" rtlCol="0" anchor="ctr" anchorCtr="0">
            <a:no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SIP</a:t>
            </a:r>
            <a:r>
              <a:rPr lang="zh-CN" altLang="en-US" sz="1200" b="1" dirty="0">
                <a:solidFill>
                  <a:schemeClr val="bg1"/>
                </a:solidFill>
                <a:latin typeface="微软雅黑" panose="020B0503020204020204" pitchFamily="34" charset="-122"/>
                <a:ea typeface="微软雅黑" panose="020B0503020204020204" pitchFamily="34" charset="-122"/>
              </a:rPr>
              <a:t>电话会议</a:t>
            </a:r>
          </a:p>
        </p:txBody>
      </p:sp>
      <p:sp>
        <p:nvSpPr>
          <p:cNvPr id="56" name="文本框 55">
            <a:extLst>
              <a:ext uri="{FF2B5EF4-FFF2-40B4-BE49-F238E27FC236}">
                <a16:creationId xmlns:a16="http://schemas.microsoft.com/office/drawing/2014/main" id="{4F9F309A-92F7-5647-9054-521FED689FE6}"/>
              </a:ext>
            </a:extLst>
          </p:cNvPr>
          <p:cNvSpPr txBox="1"/>
          <p:nvPr/>
        </p:nvSpPr>
        <p:spPr>
          <a:xfrm>
            <a:off x="8063752" y="5957361"/>
            <a:ext cx="1800000" cy="288000"/>
          </a:xfrm>
          <a:prstGeom prst="rect">
            <a:avLst/>
          </a:prstGeom>
          <a:noFill/>
        </p:spPr>
        <p:txBody>
          <a:bodyPr wrap="none" rtlCol="0" anchor="ctr" anchorCtr="0">
            <a:no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H.323</a:t>
            </a:r>
            <a:r>
              <a:rPr lang="zh-CN" altLang="en-US" sz="1200" b="1" dirty="0">
                <a:solidFill>
                  <a:schemeClr val="bg1"/>
                </a:solidFill>
                <a:latin typeface="微软雅黑" panose="020B0503020204020204" pitchFamily="34" charset="-122"/>
                <a:ea typeface="微软雅黑" panose="020B0503020204020204" pitchFamily="34" charset="-122"/>
              </a:rPr>
              <a:t>等其它视频终端</a:t>
            </a:r>
          </a:p>
        </p:txBody>
      </p:sp>
      <p:sp>
        <p:nvSpPr>
          <p:cNvPr id="57" name="文本框 56">
            <a:extLst>
              <a:ext uri="{FF2B5EF4-FFF2-40B4-BE49-F238E27FC236}">
                <a16:creationId xmlns:a16="http://schemas.microsoft.com/office/drawing/2014/main" id="{8FE23978-FBBA-464F-98FF-A3CC882E53A4}"/>
              </a:ext>
            </a:extLst>
          </p:cNvPr>
          <p:cNvSpPr txBox="1"/>
          <p:nvPr/>
        </p:nvSpPr>
        <p:spPr>
          <a:xfrm>
            <a:off x="9625953" y="4738617"/>
            <a:ext cx="1800000" cy="288000"/>
          </a:xfrm>
          <a:prstGeom prst="rect">
            <a:avLst/>
          </a:prstGeom>
          <a:noFill/>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第三方应用软件</a:t>
            </a:r>
          </a:p>
        </p:txBody>
      </p:sp>
      <p:grpSp>
        <p:nvGrpSpPr>
          <p:cNvPr id="58" name="组合 57">
            <a:extLst>
              <a:ext uri="{FF2B5EF4-FFF2-40B4-BE49-F238E27FC236}">
                <a16:creationId xmlns:a16="http://schemas.microsoft.com/office/drawing/2014/main" id="{B461069A-BAB4-F041-B8F6-936B5B94D2E0}"/>
              </a:ext>
            </a:extLst>
          </p:cNvPr>
          <p:cNvGrpSpPr/>
          <p:nvPr/>
        </p:nvGrpSpPr>
        <p:grpSpPr>
          <a:xfrm>
            <a:off x="4603118" y="4987281"/>
            <a:ext cx="1264182" cy="1264182"/>
            <a:chOff x="1113105" y="2241763"/>
            <a:chExt cx="1398494" cy="1398494"/>
          </a:xfrm>
        </p:grpSpPr>
        <p:sp>
          <p:nvSpPr>
            <p:cNvPr id="59" name="椭圆 58">
              <a:extLst>
                <a:ext uri="{FF2B5EF4-FFF2-40B4-BE49-F238E27FC236}">
                  <a16:creationId xmlns:a16="http://schemas.microsoft.com/office/drawing/2014/main" id="{13E0C2D3-55C9-014C-B796-6621878E107A}"/>
                </a:ext>
              </a:extLst>
            </p:cNvPr>
            <p:cNvSpPr/>
            <p:nvPr/>
          </p:nvSpPr>
          <p:spPr>
            <a:xfrm>
              <a:off x="1113105" y="2241763"/>
              <a:ext cx="1398494" cy="1398494"/>
            </a:xfrm>
            <a:prstGeom prst="ellipse">
              <a:avLst/>
            </a:prstGeom>
            <a:noFill/>
            <a:ln>
              <a:solidFill>
                <a:srgbClr val="05A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88122A8D-EC9D-5345-B9E6-15012FF39811}"/>
                </a:ext>
              </a:extLst>
            </p:cNvPr>
            <p:cNvSpPr/>
            <p:nvPr/>
          </p:nvSpPr>
          <p:spPr>
            <a:xfrm>
              <a:off x="1163372" y="2292030"/>
              <a:ext cx="1297960" cy="1297960"/>
            </a:xfrm>
            <a:prstGeom prst="ellipse">
              <a:avLst/>
            </a:prstGeom>
            <a:solidFill>
              <a:srgbClr val="05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a:extLst>
              <a:ext uri="{FF2B5EF4-FFF2-40B4-BE49-F238E27FC236}">
                <a16:creationId xmlns:a16="http://schemas.microsoft.com/office/drawing/2014/main" id="{93666BDD-6FEE-5B40-9E62-E948989DB8CD}"/>
              </a:ext>
            </a:extLst>
          </p:cNvPr>
          <p:cNvGrpSpPr/>
          <p:nvPr/>
        </p:nvGrpSpPr>
        <p:grpSpPr>
          <a:xfrm>
            <a:off x="6462794" y="4983889"/>
            <a:ext cx="1264182" cy="1264182"/>
            <a:chOff x="1113105" y="2241763"/>
            <a:chExt cx="1398494" cy="1398494"/>
          </a:xfrm>
        </p:grpSpPr>
        <p:sp>
          <p:nvSpPr>
            <p:cNvPr id="62" name="椭圆 61">
              <a:extLst>
                <a:ext uri="{FF2B5EF4-FFF2-40B4-BE49-F238E27FC236}">
                  <a16:creationId xmlns:a16="http://schemas.microsoft.com/office/drawing/2014/main" id="{E5018E32-7AFF-6740-97F2-1CC75CAD551E}"/>
                </a:ext>
              </a:extLst>
            </p:cNvPr>
            <p:cNvSpPr/>
            <p:nvPr/>
          </p:nvSpPr>
          <p:spPr>
            <a:xfrm>
              <a:off x="1113105" y="2241763"/>
              <a:ext cx="1398494" cy="1398494"/>
            </a:xfrm>
            <a:prstGeom prst="ellipse">
              <a:avLst/>
            </a:prstGeom>
            <a:noFill/>
            <a:ln>
              <a:solidFill>
                <a:srgbClr val="05A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B61DC23-FECC-CC40-9B81-40610D76F51B}"/>
                </a:ext>
              </a:extLst>
            </p:cNvPr>
            <p:cNvSpPr/>
            <p:nvPr/>
          </p:nvSpPr>
          <p:spPr>
            <a:xfrm>
              <a:off x="1163372" y="2292030"/>
              <a:ext cx="1297960" cy="1297960"/>
            </a:xfrm>
            <a:prstGeom prst="ellipse">
              <a:avLst/>
            </a:prstGeom>
            <a:solidFill>
              <a:srgbClr val="05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a:extLst>
              <a:ext uri="{FF2B5EF4-FFF2-40B4-BE49-F238E27FC236}">
                <a16:creationId xmlns:a16="http://schemas.microsoft.com/office/drawing/2014/main" id="{B29B6CC9-86B3-4F44-95EC-D034AAB43200}"/>
              </a:ext>
            </a:extLst>
          </p:cNvPr>
          <p:cNvGrpSpPr/>
          <p:nvPr/>
        </p:nvGrpSpPr>
        <p:grpSpPr>
          <a:xfrm>
            <a:off x="8333611" y="4693178"/>
            <a:ext cx="1264182" cy="1264182"/>
            <a:chOff x="1113105" y="2241763"/>
            <a:chExt cx="1398494" cy="1398494"/>
          </a:xfrm>
        </p:grpSpPr>
        <p:sp>
          <p:nvSpPr>
            <p:cNvPr id="65" name="椭圆 64">
              <a:extLst>
                <a:ext uri="{FF2B5EF4-FFF2-40B4-BE49-F238E27FC236}">
                  <a16:creationId xmlns:a16="http://schemas.microsoft.com/office/drawing/2014/main" id="{62EFC199-1ACA-FC4D-A710-BDAB298ECC41}"/>
                </a:ext>
              </a:extLst>
            </p:cNvPr>
            <p:cNvSpPr/>
            <p:nvPr/>
          </p:nvSpPr>
          <p:spPr>
            <a:xfrm>
              <a:off x="1113105" y="2241763"/>
              <a:ext cx="1398494" cy="1398494"/>
            </a:xfrm>
            <a:prstGeom prst="ellipse">
              <a:avLst/>
            </a:prstGeom>
            <a:noFill/>
            <a:ln>
              <a:solidFill>
                <a:srgbClr val="05A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D0EDC59D-34CF-974C-8BB5-F413E06A297C}"/>
                </a:ext>
              </a:extLst>
            </p:cNvPr>
            <p:cNvSpPr/>
            <p:nvPr/>
          </p:nvSpPr>
          <p:spPr>
            <a:xfrm>
              <a:off x="1163372" y="2292030"/>
              <a:ext cx="1297960" cy="1297960"/>
            </a:xfrm>
            <a:prstGeom prst="ellipse">
              <a:avLst/>
            </a:prstGeom>
            <a:solidFill>
              <a:srgbClr val="05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a:extLst>
              <a:ext uri="{FF2B5EF4-FFF2-40B4-BE49-F238E27FC236}">
                <a16:creationId xmlns:a16="http://schemas.microsoft.com/office/drawing/2014/main" id="{D7A955E8-F0BA-0040-A5B0-60F30B7A6256}"/>
              </a:ext>
            </a:extLst>
          </p:cNvPr>
          <p:cNvGrpSpPr/>
          <p:nvPr/>
        </p:nvGrpSpPr>
        <p:grpSpPr>
          <a:xfrm>
            <a:off x="9893863" y="3474439"/>
            <a:ext cx="1264182" cy="1264182"/>
            <a:chOff x="1113105" y="2241763"/>
            <a:chExt cx="1398494" cy="1398494"/>
          </a:xfrm>
        </p:grpSpPr>
        <p:sp>
          <p:nvSpPr>
            <p:cNvPr id="68" name="椭圆 67">
              <a:extLst>
                <a:ext uri="{FF2B5EF4-FFF2-40B4-BE49-F238E27FC236}">
                  <a16:creationId xmlns:a16="http://schemas.microsoft.com/office/drawing/2014/main" id="{A293567B-5679-A347-98B1-1243C5B9EE93}"/>
                </a:ext>
              </a:extLst>
            </p:cNvPr>
            <p:cNvSpPr/>
            <p:nvPr/>
          </p:nvSpPr>
          <p:spPr>
            <a:xfrm>
              <a:off x="1113105" y="2241763"/>
              <a:ext cx="1398494" cy="1398494"/>
            </a:xfrm>
            <a:prstGeom prst="ellipse">
              <a:avLst/>
            </a:prstGeom>
            <a:noFill/>
            <a:ln>
              <a:solidFill>
                <a:srgbClr val="05A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3A5D82B7-E8E1-5A40-8D14-BF6A737A7B75}"/>
                </a:ext>
              </a:extLst>
            </p:cNvPr>
            <p:cNvSpPr/>
            <p:nvPr/>
          </p:nvSpPr>
          <p:spPr>
            <a:xfrm>
              <a:off x="1163372" y="2292030"/>
              <a:ext cx="1297960" cy="1297960"/>
            </a:xfrm>
            <a:prstGeom prst="ellipse">
              <a:avLst/>
            </a:prstGeom>
            <a:solidFill>
              <a:srgbClr val="05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a:extLst>
              <a:ext uri="{FF2B5EF4-FFF2-40B4-BE49-F238E27FC236}">
                <a16:creationId xmlns:a16="http://schemas.microsoft.com/office/drawing/2014/main" id="{5D127CD0-7272-A74F-A7D6-84DE164C023D}"/>
              </a:ext>
            </a:extLst>
          </p:cNvPr>
          <p:cNvGrpSpPr/>
          <p:nvPr/>
        </p:nvGrpSpPr>
        <p:grpSpPr>
          <a:xfrm>
            <a:off x="2954140" y="4693179"/>
            <a:ext cx="1264182" cy="1264182"/>
            <a:chOff x="1113105" y="2241763"/>
            <a:chExt cx="1398494" cy="1398494"/>
          </a:xfrm>
        </p:grpSpPr>
        <p:sp>
          <p:nvSpPr>
            <p:cNvPr id="71" name="椭圆 70">
              <a:extLst>
                <a:ext uri="{FF2B5EF4-FFF2-40B4-BE49-F238E27FC236}">
                  <a16:creationId xmlns:a16="http://schemas.microsoft.com/office/drawing/2014/main" id="{E1A0D804-56CD-4E42-A81F-732AF917DA25}"/>
                </a:ext>
              </a:extLst>
            </p:cNvPr>
            <p:cNvSpPr/>
            <p:nvPr/>
          </p:nvSpPr>
          <p:spPr>
            <a:xfrm>
              <a:off x="1113105" y="2241763"/>
              <a:ext cx="1398494" cy="1398494"/>
            </a:xfrm>
            <a:prstGeom prst="ellipse">
              <a:avLst/>
            </a:prstGeom>
            <a:noFill/>
            <a:ln>
              <a:solidFill>
                <a:srgbClr val="05A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A8BC451D-4B10-614F-BE5C-5CDA39F034D1}"/>
                </a:ext>
              </a:extLst>
            </p:cNvPr>
            <p:cNvSpPr/>
            <p:nvPr/>
          </p:nvSpPr>
          <p:spPr>
            <a:xfrm>
              <a:off x="1163372" y="2292030"/>
              <a:ext cx="1297960" cy="1297960"/>
            </a:xfrm>
            <a:prstGeom prst="ellipse">
              <a:avLst/>
            </a:prstGeom>
            <a:solidFill>
              <a:srgbClr val="05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4" name="直线箭头连接符 73">
            <a:extLst>
              <a:ext uri="{FF2B5EF4-FFF2-40B4-BE49-F238E27FC236}">
                <a16:creationId xmlns:a16="http://schemas.microsoft.com/office/drawing/2014/main" id="{99C984B0-F021-CF48-B11E-452DAD0B18C5}"/>
              </a:ext>
            </a:extLst>
          </p:cNvPr>
          <p:cNvCxnSpPr>
            <a:cxnSpLocks/>
            <a:stCxn id="30" idx="2"/>
            <a:endCxn id="14" idx="0"/>
          </p:cNvCxnSpPr>
          <p:nvPr/>
        </p:nvCxnSpPr>
        <p:spPr>
          <a:xfrm>
            <a:off x="6093618" y="2513146"/>
            <a:ext cx="5675" cy="515770"/>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直线箭头连接符 76">
            <a:extLst>
              <a:ext uri="{FF2B5EF4-FFF2-40B4-BE49-F238E27FC236}">
                <a16:creationId xmlns:a16="http://schemas.microsoft.com/office/drawing/2014/main" id="{2521F227-2789-A140-B3B1-276B2C8CA84C}"/>
              </a:ext>
            </a:extLst>
          </p:cNvPr>
          <p:cNvCxnSpPr>
            <a:cxnSpLocks/>
            <a:stCxn id="19" idx="7"/>
            <a:endCxn id="13" idx="1"/>
          </p:cNvCxnSpPr>
          <p:nvPr/>
        </p:nvCxnSpPr>
        <p:spPr>
          <a:xfrm flipV="1">
            <a:off x="2479155" y="3432412"/>
            <a:ext cx="2893464" cy="227162"/>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线箭头连接符 79">
            <a:extLst>
              <a:ext uri="{FF2B5EF4-FFF2-40B4-BE49-F238E27FC236}">
                <a16:creationId xmlns:a16="http://schemas.microsoft.com/office/drawing/2014/main" id="{D9B32C57-5195-BD4A-A576-22D55C93C326}"/>
              </a:ext>
            </a:extLst>
          </p:cNvPr>
          <p:cNvCxnSpPr>
            <a:cxnSpLocks/>
            <a:stCxn id="71" idx="7"/>
            <a:endCxn id="13" idx="2"/>
          </p:cNvCxnSpPr>
          <p:nvPr/>
        </p:nvCxnSpPr>
        <p:spPr>
          <a:xfrm flipV="1">
            <a:off x="4033187" y="3732025"/>
            <a:ext cx="1045579" cy="1146289"/>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直线箭头连接符 82">
            <a:extLst>
              <a:ext uri="{FF2B5EF4-FFF2-40B4-BE49-F238E27FC236}">
                <a16:creationId xmlns:a16="http://schemas.microsoft.com/office/drawing/2014/main" id="{A1D3E850-DAA3-4048-8B61-90D671AF0F1F}"/>
              </a:ext>
            </a:extLst>
          </p:cNvPr>
          <p:cNvCxnSpPr>
            <a:cxnSpLocks/>
            <a:stCxn id="59" idx="0"/>
            <a:endCxn id="13" idx="3"/>
          </p:cNvCxnSpPr>
          <p:nvPr/>
        </p:nvCxnSpPr>
        <p:spPr>
          <a:xfrm flipV="1">
            <a:off x="5235209" y="4031638"/>
            <a:ext cx="137410" cy="955643"/>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直线箭头连接符 86">
            <a:extLst>
              <a:ext uri="{FF2B5EF4-FFF2-40B4-BE49-F238E27FC236}">
                <a16:creationId xmlns:a16="http://schemas.microsoft.com/office/drawing/2014/main" id="{629928FA-EE64-8547-8570-BAD95D21576F}"/>
              </a:ext>
            </a:extLst>
          </p:cNvPr>
          <p:cNvCxnSpPr>
            <a:cxnSpLocks/>
            <a:stCxn id="62" idx="0"/>
            <a:endCxn id="13" idx="5"/>
          </p:cNvCxnSpPr>
          <p:nvPr/>
        </p:nvCxnSpPr>
        <p:spPr>
          <a:xfrm flipH="1" flipV="1">
            <a:off x="6791464" y="4031638"/>
            <a:ext cx="303421" cy="952251"/>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直线箭头连接符 89">
            <a:extLst>
              <a:ext uri="{FF2B5EF4-FFF2-40B4-BE49-F238E27FC236}">
                <a16:creationId xmlns:a16="http://schemas.microsoft.com/office/drawing/2014/main" id="{663B94F6-4A1A-174F-BD49-30F6DAA64C6E}"/>
              </a:ext>
            </a:extLst>
          </p:cNvPr>
          <p:cNvCxnSpPr>
            <a:cxnSpLocks/>
            <a:stCxn id="65" idx="0"/>
            <a:endCxn id="13" idx="6"/>
          </p:cNvCxnSpPr>
          <p:nvPr/>
        </p:nvCxnSpPr>
        <p:spPr>
          <a:xfrm flipH="1" flipV="1">
            <a:off x="7085317" y="3732025"/>
            <a:ext cx="1880385" cy="961153"/>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直线箭头连接符 92">
            <a:extLst>
              <a:ext uri="{FF2B5EF4-FFF2-40B4-BE49-F238E27FC236}">
                <a16:creationId xmlns:a16="http://schemas.microsoft.com/office/drawing/2014/main" id="{DE7EDD4F-BC0F-4F45-B875-FB8FB2D4097A}"/>
              </a:ext>
            </a:extLst>
          </p:cNvPr>
          <p:cNvCxnSpPr>
            <a:cxnSpLocks/>
            <a:stCxn id="69" idx="1"/>
            <a:endCxn id="14" idx="6"/>
          </p:cNvCxnSpPr>
          <p:nvPr/>
        </p:nvCxnSpPr>
        <p:spPr>
          <a:xfrm flipH="1" flipV="1">
            <a:off x="6880454" y="3426649"/>
            <a:ext cx="3230674" cy="265055"/>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6" name="Picture 15" descr="VVX1500 Pic1">
            <a:extLst>
              <a:ext uri="{FF2B5EF4-FFF2-40B4-BE49-F238E27FC236}">
                <a16:creationId xmlns:a16="http://schemas.microsoft.com/office/drawing/2014/main" id="{C1C89893-6364-479D-9380-7FC3B8C942DC}"/>
              </a:ext>
            </a:extLst>
          </p:cNvPr>
          <p:cNvPicPr>
            <a:picLocks noChangeAspect="1" noChangeArrowheads="1"/>
          </p:cNvPicPr>
          <p:nvPr/>
        </p:nvPicPr>
        <p:blipFill>
          <a:blip r:embed="rId3"/>
          <a:srcRect/>
          <a:stretch>
            <a:fillRect/>
          </a:stretch>
        </p:blipFill>
        <p:spPr bwMode="auto">
          <a:xfrm>
            <a:off x="6388916" y="5148545"/>
            <a:ext cx="1156894" cy="935722"/>
          </a:xfrm>
          <a:prstGeom prst="rect">
            <a:avLst/>
          </a:prstGeom>
          <a:noFill/>
          <a:ln w="9525">
            <a:noFill/>
            <a:miter lim="800000"/>
            <a:headEnd/>
            <a:tailEnd/>
          </a:ln>
        </p:spPr>
      </p:pic>
      <p:pic>
        <p:nvPicPr>
          <p:cNvPr id="47" name="Picture 26">
            <a:extLst>
              <a:ext uri="{FF2B5EF4-FFF2-40B4-BE49-F238E27FC236}">
                <a16:creationId xmlns:a16="http://schemas.microsoft.com/office/drawing/2014/main" id="{0555A59E-3B1E-456F-ACCC-23D7127DEC77}"/>
              </a:ext>
            </a:extLst>
          </p:cNvPr>
          <p:cNvPicPr>
            <a:picLocks noChangeAspect="1"/>
          </p:cNvPicPr>
          <p:nvPr/>
        </p:nvPicPr>
        <p:blipFill rotWithShape="1">
          <a:blip r:embed="rId4" cstate="screen">
            <a:clrChange>
              <a:clrFrom>
                <a:srgbClr val="FFFFFF"/>
              </a:clrFrom>
              <a:clrTo>
                <a:srgbClr val="FFFFFF">
                  <a:alpha val="0"/>
                </a:srgbClr>
              </a:clrTo>
            </a:clrChange>
          </a:blip>
          <a:srcRect t="7956" r="7090" b="13421"/>
          <a:stretch>
            <a:fillRect/>
          </a:stretch>
        </p:blipFill>
        <p:spPr>
          <a:xfrm>
            <a:off x="1332133" y="3683233"/>
            <a:ext cx="1357898" cy="846591"/>
          </a:xfrm>
          <a:prstGeom prst="rect">
            <a:avLst/>
          </a:prstGeom>
        </p:spPr>
      </p:pic>
      <p:pic>
        <p:nvPicPr>
          <p:cNvPr id="50" name="图片 49">
            <a:extLst>
              <a:ext uri="{FF2B5EF4-FFF2-40B4-BE49-F238E27FC236}">
                <a16:creationId xmlns:a16="http://schemas.microsoft.com/office/drawing/2014/main" id="{D4F12CA0-8DE1-4E14-9F30-CFE244BCBE2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237" b="94177" l="10000" r="90000">
                        <a14:foregroundMark x1="11400" y1="83735" x2="15800" y2="93173"/>
                        <a14:foregroundMark x1="15800" y1="93173" x2="36600" y2="91365"/>
                        <a14:foregroundMark x1="36600" y1="91365" x2="68200" y2="92169"/>
                        <a14:foregroundMark x1="68200" y1="92169" x2="79200" y2="91767"/>
                        <a14:foregroundMark x1="79200" y1="91767" x2="71000" y2="84940"/>
                        <a14:foregroundMark x1="71000" y1="84940" x2="14600" y2="82129"/>
                        <a14:foregroundMark x1="14600" y1="82129" x2="25000" y2="87550"/>
                        <a14:foregroundMark x1="25000" y1="87550" x2="68600" y2="88755"/>
                        <a14:foregroundMark x1="68600" y1="88755" x2="25200" y2="85341"/>
                        <a14:foregroundMark x1="25200" y1="85341" x2="13800" y2="89157"/>
                        <a14:foregroundMark x1="13800" y1="89157" x2="60200" y2="90562"/>
                        <a14:foregroundMark x1="11000" y1="90161" x2="12000" y2="91566"/>
                        <a14:foregroundMark x1="74800" y1="92169" x2="85400" y2="94177"/>
                        <a14:foregroundMark x1="85400" y1="94177" x2="78600" y2="92369"/>
                        <a14:foregroundMark x1="41200" y1="80522" x2="47600" y2="80924"/>
                        <a14:foregroundMark x1="49400" y1="80924" x2="54600" y2="81727"/>
                        <a14:foregroundMark x1="26000" y1="67470" x2="35600" y2="71084"/>
                        <a14:foregroundMark x1="35600" y1="71084" x2="70600" y2="73092"/>
                        <a14:foregroundMark x1="70600" y1="73092" x2="59800" y2="67470"/>
                        <a14:foregroundMark x1="59800" y1="67470" x2="27800" y2="67470"/>
                        <a14:foregroundMark x1="27800" y1="67470" x2="37200" y2="74297"/>
                        <a14:foregroundMark x1="37200" y1="74297" x2="49000" y2="74900"/>
                        <a14:foregroundMark x1="19600" y1="55020" x2="20000" y2="58434"/>
                        <a14:foregroundMark x1="17800" y1="9639" x2="26800" y2="9639"/>
                        <a14:foregroundMark x1="18000" y1="10643" x2="18800" y2="19076"/>
                        <a14:foregroundMark x1="20600" y1="10442" x2="30800" y2="10241"/>
                        <a14:foregroundMark x1="30800" y1="10241" x2="73200" y2="11446"/>
                        <a14:foregroundMark x1="73200" y1="11446" x2="73800" y2="11647"/>
                        <a14:foregroundMark x1="47000" y1="10643" x2="57600" y2="9839"/>
                        <a14:foregroundMark x1="57600" y1="9839" x2="77400" y2="10442"/>
                        <a14:foregroundMark x1="80850" y1="12249" x2="81666" y2="12598"/>
                        <a14:foregroundMark x1="73800" y1="9237" x2="80850" y2="12249"/>
                        <a14:foregroundMark x1="41200" y1="9639" x2="57200" y2="9639"/>
                        <a14:foregroundMark x1="18600" y1="19880" x2="18806" y2="30916"/>
                        <a14:foregroundMark x1="19200" y1="52008" x2="19600" y2="52610"/>
                        <a14:foregroundMark x1="20000" y1="53012" x2="20000" y2="54819"/>
                        <a14:foregroundMark x1="19200" y1="35141" x2="19800" y2="41365"/>
                        <a14:foregroundMark x1="20200" y1="40361" x2="20400" y2="44779"/>
                        <a14:foregroundMark x1="19600" y1="43574" x2="20400" y2="51406"/>
                        <a14:foregroundMark x1="20000" y1="41566" x2="20600" y2="48996"/>
                        <a14:foregroundMark x1="19600" y1="45382" x2="20200" y2="51004"/>
                        <a14:foregroundMark x1="82400" y1="12048" x2="82400" y2="13454"/>
                        <a14:foregroundMark x1="82800" y1="13253" x2="82600" y2="18474"/>
                        <a14:foregroundMark x1="82000" y1="18876" x2="81800" y2="21084"/>
                        <a14:foregroundMark x1="27000" y1="42972" x2="26600" y2="44578"/>
                        <a14:foregroundMark x1="26800" y1="42369" x2="26600" y2="44578"/>
                        <a14:foregroundMark x1="26800" y1="42369" x2="26200" y2="53414"/>
                        <a14:foregroundMark x1="27000" y1="42771" x2="27000" y2="47992"/>
                        <a14:foregroundMark x1="81600" y1="20683" x2="81600" y2="20683"/>
                        <a14:backgroundMark x1="19381" y1="51510" x2="19400" y2="52008"/>
                        <a14:backgroundMark x1="18600" y1="30924" x2="18762" y2="35183"/>
                        <a14:backgroundMark x1="19400" y1="52008" x2="19409" y2="51507"/>
                        <a14:backgroundMark x1="82600" y1="21486" x2="82703" y2="22524"/>
                        <a14:backgroundMark x1="82800" y1="22088" x2="82800" y2="27510"/>
                        <a14:backgroundMark x1="82200" y1="27108" x2="82000" y2="31928"/>
                      </a14:backgroundRemoval>
                    </a14:imgEffect>
                  </a14:imgLayer>
                </a14:imgProps>
              </a:ext>
              <a:ext uri="{28A0092B-C50C-407E-A947-70E740481C1C}">
                <a14:useLocalDpi xmlns:a14="http://schemas.microsoft.com/office/drawing/2010/main" val="0"/>
              </a:ext>
            </a:extLst>
          </a:blip>
          <a:srcRect l="7883" t="7960" r="12994" b="3681"/>
          <a:stretch/>
        </p:blipFill>
        <p:spPr>
          <a:xfrm>
            <a:off x="3104845" y="4824810"/>
            <a:ext cx="899914" cy="1000916"/>
          </a:xfrm>
          <a:prstGeom prst="rect">
            <a:avLst/>
          </a:prstGeom>
        </p:spPr>
      </p:pic>
      <p:pic>
        <p:nvPicPr>
          <p:cNvPr id="4" name="图片 3">
            <a:extLst>
              <a:ext uri="{FF2B5EF4-FFF2-40B4-BE49-F238E27FC236}">
                <a16:creationId xmlns:a16="http://schemas.microsoft.com/office/drawing/2014/main" id="{05C77B68-5407-4048-BAAC-CBD4A3549534}"/>
              </a:ext>
            </a:extLst>
          </p:cNvPr>
          <p:cNvPicPr>
            <a:picLocks noChangeAspect="1"/>
          </p:cNvPicPr>
          <p:nvPr/>
        </p:nvPicPr>
        <p:blipFill>
          <a:blip r:embed="rId7"/>
          <a:stretch>
            <a:fillRect/>
          </a:stretch>
        </p:blipFill>
        <p:spPr>
          <a:xfrm>
            <a:off x="3261791" y="4902387"/>
            <a:ext cx="638368" cy="479238"/>
          </a:xfrm>
          <a:prstGeom prst="rect">
            <a:avLst/>
          </a:prstGeom>
        </p:spPr>
      </p:pic>
      <p:pic>
        <p:nvPicPr>
          <p:cNvPr id="8" name="图片 7">
            <a:extLst>
              <a:ext uri="{FF2B5EF4-FFF2-40B4-BE49-F238E27FC236}">
                <a16:creationId xmlns:a16="http://schemas.microsoft.com/office/drawing/2014/main" id="{E4AE1DA8-D414-4B13-B31B-67F4542AA4E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718" b="89969" l="10000" r="90714">
                        <a14:foregroundMark x1="47143" y1="23197" x2="46143" y2="74922"/>
                        <a14:foregroundMark x1="46143" y1="74922" x2="44143" y2="56426"/>
                        <a14:foregroundMark x1="44953" y1="30524" x2="45143" y2="24451"/>
                        <a14:foregroundMark x1="44143" y1="56426" x2="44336" y2="50250"/>
                        <a14:foregroundMark x1="44571" y1="22257" x2="47000" y2="23824"/>
                        <a14:foregroundMark x1="44714" y1="21630" x2="46857" y2="22257"/>
                        <a14:foregroundMark x1="85000" y1="22257" x2="90714" y2="34796"/>
                        <a14:foregroundMark x1="90714" y1="34796" x2="90714" y2="68025"/>
                        <a14:foregroundMark x1="90714" y1="68025" x2="85714" y2="79937"/>
                        <a14:foregroundMark x1="85714" y1="79937" x2="86286" y2="29467"/>
                        <a14:foregroundMark x1="86286" y1="29467" x2="89429" y2="34169"/>
                        <a14:foregroundMark x1="43571" y1="25078" x2="43806" y2="30444"/>
                        <a14:foregroundMark x1="44175" y1="30470" x2="44143" y2="27273"/>
                        <a14:foregroundMark x1="43714" y1="25705" x2="43714" y2="26332"/>
                        <a14:foregroundMark x1="43571" y1="29781" x2="43571" y2="49843"/>
                        <a14:backgroundMark x1="43005" y1="49843" x2="43000" y2="50157"/>
                      </a14:backgroundRemoval>
                    </a14:imgEffect>
                  </a14:imgLayer>
                </a14:imgProps>
              </a:ext>
              <a:ext uri="{28A0092B-C50C-407E-A947-70E740481C1C}">
                <a14:useLocalDpi xmlns:a14="http://schemas.microsoft.com/office/drawing/2010/main" val="0"/>
              </a:ext>
            </a:extLst>
          </a:blip>
          <a:srcRect l="41493" t="12933" r="6091" b="12105"/>
          <a:stretch/>
        </p:blipFill>
        <p:spPr>
          <a:xfrm>
            <a:off x="4653716" y="5265284"/>
            <a:ext cx="1189915" cy="775508"/>
          </a:xfrm>
          <a:prstGeom prst="rect">
            <a:avLst/>
          </a:prstGeom>
        </p:spPr>
      </p:pic>
      <p:pic>
        <p:nvPicPr>
          <p:cNvPr id="21" name="图片 20" descr="图片包含 人员, 男士, 监视器, 照片&#10;&#10;描述已自动生成">
            <a:extLst>
              <a:ext uri="{FF2B5EF4-FFF2-40B4-BE49-F238E27FC236}">
                <a16:creationId xmlns:a16="http://schemas.microsoft.com/office/drawing/2014/main" id="{BC8DBFBC-30EC-47BE-BC70-94521A8ACEE8}"/>
              </a:ext>
            </a:extLst>
          </p:cNvPr>
          <p:cNvPicPr>
            <a:picLocks noChangeAspect="1"/>
          </p:cNvPicPr>
          <p:nvPr/>
        </p:nvPicPr>
        <p:blipFill rotWithShape="1">
          <a:blip r:embed="rId10">
            <a:extLst>
              <a:ext uri="{28A0092B-C50C-407E-A947-70E740481C1C}">
                <a14:useLocalDpi xmlns:a14="http://schemas.microsoft.com/office/drawing/2010/main" val="0"/>
              </a:ext>
            </a:extLst>
          </a:blip>
          <a:srcRect t="3728"/>
          <a:stretch/>
        </p:blipFill>
        <p:spPr>
          <a:xfrm>
            <a:off x="5134842" y="5323944"/>
            <a:ext cx="312178" cy="657755"/>
          </a:xfrm>
          <a:prstGeom prst="rect">
            <a:avLst/>
          </a:prstGeom>
        </p:spPr>
      </p:pic>
      <p:pic>
        <p:nvPicPr>
          <p:cNvPr id="22" name="图片 21">
            <a:extLst>
              <a:ext uri="{FF2B5EF4-FFF2-40B4-BE49-F238E27FC236}">
                <a16:creationId xmlns:a16="http://schemas.microsoft.com/office/drawing/2014/main" id="{D9F08B49-268E-4901-80FA-E5BECCFEAC69}"/>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9697" b="91515" l="9756" r="89756">
                        <a14:foregroundMark x1="10244" y1="46667" x2="35610" y2="55758"/>
                        <a14:foregroundMark x1="35610" y1="55758" x2="12195" y2="47879"/>
                        <a14:foregroundMark x1="12195" y1="47879" x2="15122" y2="50303"/>
                        <a14:foregroundMark x1="33659" y1="30303" x2="54331" y2="36981"/>
                        <a14:foregroundMark x1="62814" y1="36110" x2="67805" y2="33939"/>
                        <a14:foregroundMark x1="56585" y1="84848" x2="52683" y2="89091"/>
                        <a14:foregroundMark x1="56585" y1="84242" x2="59512" y2="84242"/>
                        <a14:foregroundMark x1="57073" y1="90303" x2="57073" y2="91515"/>
                        <a14:foregroundMark x1="50244" y1="89091" x2="53659" y2="89697"/>
                        <a14:backgroundMark x1="53659" y1="38182" x2="60976" y2="39394"/>
                      </a14:backgroundRemoval>
                    </a14:imgEffect>
                  </a14:imgLayer>
                </a14:imgProps>
              </a:ext>
            </a:extLst>
          </a:blip>
          <a:srcRect t="22057"/>
          <a:stretch/>
        </p:blipFill>
        <p:spPr>
          <a:xfrm>
            <a:off x="8322470" y="4928914"/>
            <a:ext cx="1443260" cy="905422"/>
          </a:xfrm>
          <a:prstGeom prst="rect">
            <a:avLst/>
          </a:prstGeom>
        </p:spPr>
      </p:pic>
      <p:pic>
        <p:nvPicPr>
          <p:cNvPr id="25" name="图片 24">
            <a:extLst>
              <a:ext uri="{FF2B5EF4-FFF2-40B4-BE49-F238E27FC236}">
                <a16:creationId xmlns:a16="http://schemas.microsoft.com/office/drawing/2014/main" id="{6D2F979D-8A2D-48B1-82FF-779814EAA5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15045" y="3823524"/>
            <a:ext cx="621816" cy="621816"/>
          </a:xfrm>
          <a:prstGeom prst="rect">
            <a:avLst/>
          </a:prstGeom>
        </p:spPr>
      </p:pic>
    </p:spTree>
    <p:extLst>
      <p:ext uri="{BB962C8B-B14F-4D97-AF65-F5344CB8AC3E}">
        <p14:creationId xmlns:p14="http://schemas.microsoft.com/office/powerpoint/2010/main" val="372317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63CC78D-05A4-49B1-9F4F-F8361DB5E7F5}"/>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258DBB6C-1FAA-4A68-84F9-E749B611E2CA}"/>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叁体</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佳会 自主可控版</a:t>
            </a:r>
          </a:p>
        </p:txBody>
      </p:sp>
      <p:sp>
        <p:nvSpPr>
          <p:cNvPr id="2" name="标题 1">
            <a:extLst>
              <a:ext uri="{FF2B5EF4-FFF2-40B4-BE49-F238E27FC236}">
                <a16:creationId xmlns:a16="http://schemas.microsoft.com/office/drawing/2014/main" id="{D0058FA2-A6DA-464F-872C-859456E84381}"/>
              </a:ext>
            </a:extLst>
          </p:cNvPr>
          <p:cNvSpPr>
            <a:spLocks noGrp="1"/>
          </p:cNvSpPr>
          <p:nvPr>
            <p:ph type="title"/>
          </p:nvPr>
        </p:nvSpPr>
        <p:spPr>
          <a:xfrm>
            <a:off x="838200" y="1103062"/>
            <a:ext cx="10515600" cy="1325563"/>
          </a:xfrm>
        </p:spPr>
        <p:txBody>
          <a:bodyPr>
            <a:normAutofit/>
          </a:bodyPr>
          <a:lstStyle/>
          <a:p>
            <a:pPr algn="ctr">
              <a:lnSpc>
                <a:spcPct val="125000"/>
              </a:lnSpc>
            </a:pPr>
            <a:r>
              <a:rPr lang="zh-CN" altLang="en-US" sz="2400" dirty="0">
                <a:solidFill>
                  <a:srgbClr val="C00000"/>
                </a:solidFill>
                <a:latin typeface="Microsoft YaHei" panose="020B0503020204020204" pitchFamily="34" charset="-122"/>
                <a:ea typeface="Microsoft YaHei" panose="020B0503020204020204" pitchFamily="34" charset="-122"/>
              </a:rPr>
              <a:t>叁体 </a:t>
            </a:r>
            <a:r>
              <a:rPr lang="en-US" altLang="zh-CN" sz="2400" dirty="0">
                <a:solidFill>
                  <a:srgbClr val="C00000"/>
                </a:solidFill>
                <a:latin typeface="Microsoft YaHei" panose="020B0503020204020204" pitchFamily="34" charset="-122"/>
                <a:ea typeface="Microsoft YaHei" panose="020B0503020204020204" pitchFamily="34" charset="-122"/>
              </a:rPr>
              <a:t>·</a:t>
            </a:r>
            <a:r>
              <a:rPr lang="zh-CN" altLang="en-US" sz="2400" dirty="0">
                <a:solidFill>
                  <a:srgbClr val="C00000"/>
                </a:solidFill>
                <a:latin typeface="Microsoft YaHei" panose="020B0503020204020204" pitchFamily="34" charset="-122"/>
                <a:ea typeface="Microsoft YaHei" panose="020B0503020204020204" pitchFamily="34" charset="-122"/>
              </a:rPr>
              <a:t> 佳会（自主可控版）</a:t>
            </a:r>
            <a:br>
              <a:rPr lang="en-US" altLang="zh-CN" sz="2400" dirty="0">
                <a:solidFill>
                  <a:srgbClr val="C00000"/>
                </a:solidFill>
                <a:latin typeface="Microsoft YaHei" panose="020B0503020204020204" pitchFamily="34" charset="-122"/>
                <a:ea typeface="Microsoft YaHei" panose="020B0503020204020204" pitchFamily="34" charset="-122"/>
              </a:rPr>
            </a:br>
            <a:r>
              <a:rPr lang="en-US" altLang="zh-CN" sz="2800" dirty="0">
                <a:solidFill>
                  <a:schemeClr val="bg1"/>
                </a:solidFill>
                <a:latin typeface="Microsoft YaHei" panose="020B0503020204020204" pitchFamily="34" charset="-122"/>
                <a:ea typeface="Microsoft YaHei" panose="020B0503020204020204" pitchFamily="34" charset="-122"/>
              </a:rPr>
              <a:t>——</a:t>
            </a:r>
            <a:r>
              <a:rPr lang="zh-CN" altLang="en-US" sz="2800" dirty="0">
                <a:solidFill>
                  <a:schemeClr val="bg1"/>
                </a:solidFill>
                <a:latin typeface="Microsoft YaHei" panose="020B0503020204020204" pitchFamily="34" charset="-122"/>
                <a:ea typeface="Microsoft YaHei" panose="020B0503020204020204" pitchFamily="34" charset="-122"/>
              </a:rPr>
              <a:t>目前</a:t>
            </a:r>
            <a:r>
              <a:rPr lang="zh-CN" altLang="en-US" sz="2800" dirty="0">
                <a:solidFill>
                  <a:srgbClr val="C00000"/>
                </a:solidFill>
                <a:latin typeface="Microsoft YaHei" panose="020B0503020204020204" pitchFamily="34" charset="-122"/>
                <a:ea typeface="Microsoft YaHei" panose="020B0503020204020204" pitchFamily="34" charset="-122"/>
              </a:rPr>
              <a:t>唯一支持国产计算机系统</a:t>
            </a:r>
            <a:r>
              <a:rPr lang="zh-CN" altLang="en-US" sz="2800" dirty="0">
                <a:solidFill>
                  <a:schemeClr val="bg1"/>
                </a:solidFill>
                <a:latin typeface="Microsoft YaHei" panose="020B0503020204020204" pitchFamily="34" charset="-122"/>
                <a:ea typeface="Microsoft YaHei" panose="020B0503020204020204" pitchFamily="34" charset="-122"/>
              </a:rPr>
              <a:t>的软件视频会议产品</a:t>
            </a:r>
            <a:endParaRPr lang="zh-CN" altLang="en-US" sz="3200" dirty="0">
              <a:solidFill>
                <a:schemeClr val="bg1"/>
              </a:solidFill>
              <a:latin typeface="Microsoft YaHei" panose="020B0503020204020204" pitchFamily="34" charset="-122"/>
              <a:ea typeface="Microsoft YaHei" panose="020B0503020204020204" pitchFamily="34" charset="-122"/>
            </a:endParaRPr>
          </a:p>
        </p:txBody>
      </p:sp>
      <p:sp>
        <p:nvSpPr>
          <p:cNvPr id="6" name="内容占位符 5">
            <a:extLst>
              <a:ext uri="{FF2B5EF4-FFF2-40B4-BE49-F238E27FC236}">
                <a16:creationId xmlns:a16="http://schemas.microsoft.com/office/drawing/2014/main" id="{9401A850-DAEF-3A46-89B8-7FA0FAB593F9}"/>
              </a:ext>
            </a:extLst>
          </p:cNvPr>
          <p:cNvSpPr>
            <a:spLocks noGrp="1"/>
          </p:cNvSpPr>
          <p:nvPr>
            <p:ph idx="1"/>
          </p:nvPr>
        </p:nvSpPr>
        <p:spPr>
          <a:xfrm>
            <a:off x="1273125" y="5506062"/>
            <a:ext cx="9638851" cy="720000"/>
          </a:xfrm>
        </p:spPr>
        <p:txBody>
          <a:bodyPr anchor="ctr" anchorCtr="0">
            <a:normAutofit/>
          </a:bodyPr>
          <a:lstStyle/>
          <a:p>
            <a:pPr marL="0" indent="0" algn="ctr">
              <a:buNone/>
            </a:pPr>
            <a:r>
              <a:rPr lang="zh-CN" altLang="en-US" sz="2000" dirty="0">
                <a:solidFill>
                  <a:schemeClr val="bg1"/>
                </a:solidFill>
                <a:latin typeface="Microsoft YaHei" panose="020B0503020204020204" pitchFamily="34" charset="-122"/>
                <a:ea typeface="Microsoft YaHei" panose="020B0503020204020204" pitchFamily="34" charset="-122"/>
              </a:rPr>
              <a:t>现已支持：龙芯</a:t>
            </a:r>
            <a:r>
              <a:rPr lang="en-US" altLang="zh-CN" sz="2000" dirty="0">
                <a:solidFill>
                  <a:schemeClr val="bg1"/>
                </a:solidFill>
                <a:latin typeface="Microsoft YaHei" panose="020B0503020204020204" pitchFamily="34" charset="-122"/>
                <a:ea typeface="Microsoft YaHei" panose="020B0503020204020204" pitchFamily="34" charset="-122"/>
              </a:rPr>
              <a:t>/</a:t>
            </a:r>
            <a:r>
              <a:rPr lang="zh-CN" altLang="en-US" sz="2000" dirty="0">
                <a:solidFill>
                  <a:schemeClr val="bg1"/>
                </a:solidFill>
                <a:latin typeface="Microsoft YaHei" panose="020B0503020204020204" pitchFamily="34" charset="-122"/>
                <a:ea typeface="Microsoft YaHei" panose="020B0503020204020204" pitchFamily="34" charset="-122"/>
              </a:rPr>
              <a:t>飞腾芯片</a:t>
            </a:r>
            <a:r>
              <a:rPr lang="en-US" altLang="zh-CN" sz="2000" dirty="0">
                <a:solidFill>
                  <a:schemeClr val="bg1"/>
                </a:solidFill>
                <a:latin typeface="Microsoft YaHei" panose="020B0503020204020204" pitchFamily="34" charset="-122"/>
                <a:ea typeface="Microsoft YaHei" panose="020B0503020204020204" pitchFamily="34" charset="-122"/>
              </a:rPr>
              <a:t>+</a:t>
            </a:r>
            <a:r>
              <a:rPr lang="zh-CN" altLang="en-US" sz="2000" dirty="0">
                <a:solidFill>
                  <a:schemeClr val="bg1"/>
                </a:solidFill>
                <a:latin typeface="Microsoft YaHei" panose="020B0503020204020204" pitchFamily="34" charset="-122"/>
                <a:ea typeface="Microsoft YaHei" panose="020B0503020204020204" pitchFamily="34" charset="-122"/>
              </a:rPr>
              <a:t>麒麟</a:t>
            </a:r>
            <a:r>
              <a:rPr lang="en-US" altLang="zh-CN" sz="2000" dirty="0">
                <a:solidFill>
                  <a:schemeClr val="bg1"/>
                </a:solidFill>
                <a:latin typeface="Microsoft YaHei" panose="020B0503020204020204" pitchFamily="34" charset="-122"/>
                <a:ea typeface="Microsoft YaHei" panose="020B0503020204020204" pitchFamily="34" charset="-122"/>
              </a:rPr>
              <a:t>Linux</a:t>
            </a:r>
            <a:r>
              <a:rPr lang="zh-CN" altLang="en-US" sz="2000" dirty="0">
                <a:solidFill>
                  <a:schemeClr val="bg1"/>
                </a:solidFill>
                <a:latin typeface="Microsoft YaHei" panose="020B0503020204020204" pitchFamily="34" charset="-122"/>
                <a:ea typeface="Microsoft YaHei" panose="020B0503020204020204" pitchFamily="34" charset="-122"/>
              </a:rPr>
              <a:t>操作系统</a:t>
            </a:r>
          </a:p>
        </p:txBody>
      </p:sp>
      <p:pic>
        <p:nvPicPr>
          <p:cNvPr id="4" name="图片 3">
            <a:extLst>
              <a:ext uri="{FF2B5EF4-FFF2-40B4-BE49-F238E27FC236}">
                <a16:creationId xmlns:a16="http://schemas.microsoft.com/office/drawing/2014/main" id="{AC780CED-DB66-0847-ADC2-AE745E3B8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101" y="2824004"/>
            <a:ext cx="2948699" cy="1325562"/>
          </a:xfrm>
          <a:prstGeom prst="rect">
            <a:avLst/>
          </a:prstGeom>
        </p:spPr>
      </p:pic>
      <p:pic>
        <p:nvPicPr>
          <p:cNvPr id="9" name="图片 8">
            <a:extLst>
              <a:ext uri="{FF2B5EF4-FFF2-40B4-BE49-F238E27FC236}">
                <a16:creationId xmlns:a16="http://schemas.microsoft.com/office/drawing/2014/main" id="{DF2C326D-920E-E44B-96B5-B88775BA6467}"/>
              </a:ext>
            </a:extLst>
          </p:cNvPr>
          <p:cNvPicPr>
            <a:picLocks noChangeAspect="1"/>
          </p:cNvPicPr>
          <p:nvPr/>
        </p:nvPicPr>
        <p:blipFill rotWithShape="1">
          <a:blip r:embed="rId3">
            <a:extLst>
              <a:ext uri="{28A0092B-C50C-407E-A947-70E740481C1C}">
                <a14:useLocalDpi xmlns:a14="http://schemas.microsoft.com/office/drawing/2010/main" val="0"/>
              </a:ext>
            </a:extLst>
          </a:blip>
          <a:srcRect l="29735" t="23956" r="28571" b="13636"/>
          <a:stretch/>
        </p:blipFill>
        <p:spPr>
          <a:xfrm>
            <a:off x="4618202" y="2355502"/>
            <a:ext cx="2948699" cy="2258120"/>
          </a:xfrm>
          <a:prstGeom prst="rect">
            <a:avLst/>
          </a:prstGeom>
        </p:spPr>
      </p:pic>
      <p:pic>
        <p:nvPicPr>
          <p:cNvPr id="12" name="图片 11">
            <a:extLst>
              <a:ext uri="{FF2B5EF4-FFF2-40B4-BE49-F238E27FC236}">
                <a16:creationId xmlns:a16="http://schemas.microsoft.com/office/drawing/2014/main" id="{8C11B313-B795-274E-A98F-C13D5D2C2A6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73" b="95370" l="3165" r="93038">
                        <a14:foregroundMark x1="7552" y1="8333" x2="5063" y2="80556"/>
                        <a14:foregroundMark x1="7573" y1="7716" x2="7552" y2="8333"/>
                        <a14:foregroundMark x1="7595" y1="7099" x2="7573" y2="7716"/>
                        <a14:foregroundMark x1="5063" y1="80556" x2="26582" y2="93827"/>
                        <a14:foregroundMark x1="26582" y1="93827" x2="51266" y2="95062"/>
                        <a14:foregroundMark x1="51266" y1="95062" x2="75000" y2="92901"/>
                        <a14:foregroundMark x1="75000" y1="92901" x2="93671" y2="75926"/>
                        <a14:foregroundMark x1="93671" y1="75926" x2="95886" y2="22222"/>
                        <a14:foregroundMark x1="95886" y1="22222" x2="76582" y2="6481"/>
                        <a14:foregroundMark x1="76582" y1="6481" x2="5380" y2="7099"/>
                        <a14:foregroundMark x1="9494" y1="10494" x2="13291" y2="38889"/>
                        <a14:foregroundMark x1="13291" y1="38889" x2="39873" y2="51235"/>
                        <a14:foregroundMark x1="39873" y1="51235" x2="45253" y2="27778"/>
                        <a14:foregroundMark x1="45253" y1="27778" x2="17405" y2="32716"/>
                        <a14:foregroundMark x1="17405" y1="32716" x2="42089" y2="65123"/>
                        <a14:foregroundMark x1="42089" y1="65123" x2="68354" y2="41667"/>
                        <a14:foregroundMark x1="68354" y1="41667" x2="63608" y2="14815"/>
                        <a14:foregroundMark x1="63608" y1="14815" x2="54430" y2="19444"/>
                        <a14:foregroundMark x1="19620" y1="51543" x2="47785" y2="53704"/>
                        <a14:foregroundMark x1="47785" y1="53704" x2="81013" y2="50000"/>
                        <a14:foregroundMark x1="81013" y1="50000" x2="83544" y2="26852"/>
                        <a14:foregroundMark x1="83544" y1="26852" x2="93038" y2="41049"/>
                        <a14:foregroundMark x1="74051" y1="25617" x2="72152" y2="26852"/>
                        <a14:foregroundMark x1="72152" y1="42593" x2="69304" y2="38580"/>
                        <a14:foregroundMark x1="65823" y1="37963" x2="33544" y2="39815"/>
                        <a14:foregroundMark x1="74684" y1="69136" x2="75633" y2="70679"/>
                        <a14:foregroundMark x1="72152" y1="68519" x2="74684" y2="75926"/>
                        <a14:foregroundMark x1="93038" y1="70679" x2="90190" y2="93827"/>
                        <a14:foregroundMark x1="90190" y1="93827" x2="16139" y2="95370"/>
                        <a14:foregroundMark x1="16139" y1="95370" x2="4114" y2="82099"/>
                        <a14:foregroundMark x1="27848" y1="53704" x2="37025" y2="56790"/>
                        <a14:foregroundMark x1="3165" y1="85802" x2="10443" y2="95370"/>
                        <a14:foregroundMark x1="60759" y1="78704" x2="86709" y2="81481"/>
                        <a14:foregroundMark x1="58228" y1="81481" x2="81013" y2="85802"/>
                        <a14:foregroundMark x1="13291" y1="11111" x2="39241" y2="16049"/>
                        <a14:foregroundMark x1="39241" y1="16049" x2="14241" y2="24074"/>
                        <a14:foregroundMark x1="14241" y1="24074" x2="43354" y2="21914"/>
                        <a14:foregroundMark x1="43354" y1="21914" x2="68354" y2="25000"/>
                        <a14:foregroundMark x1="68354" y1="25000" x2="44620" y2="12963"/>
                        <a14:foregroundMark x1="44620" y1="12963" x2="27215" y2="17284"/>
                        <a14:foregroundMark x1="48101" y1="13272" x2="72468" y2="13272"/>
                        <a14:foregroundMark x1="72468" y1="13272" x2="48734" y2="12346"/>
                        <a14:foregroundMark x1="48734" y1="12346" x2="73101" y2="11420"/>
                        <a14:foregroundMark x1="73101" y1="11420" x2="81329" y2="16049"/>
                        <a14:foregroundMark x1="74684" y1="6481" x2="90190" y2="15123"/>
                        <a14:foregroundMark x1="6329" y1="47531" x2="26899" y2="59877"/>
                        <a14:foregroundMark x1="26899" y1="59877" x2="54430" y2="61111"/>
                        <a14:foregroundMark x1="54430" y1="61111" x2="81646" y2="52778"/>
                        <a14:foregroundMark x1="81646" y1="52778" x2="60127" y2="65123"/>
                        <a14:foregroundMark x1="60127" y1="65123" x2="69304" y2="54938"/>
                        <a14:backgroundMark x1="4604" y1="5917" x2="4534" y2="6998"/>
                        <a14:backgroundMark x1="8967" y1="96290" x2="10127" y2="98765"/>
                        <a14:backgroundMark x1="1537" y1="80440" x2="2686" y2="82891"/>
                        <a14:backgroundMark x1="17391" y1="98322" x2="18066" y2="98281"/>
                        <a14:backgroundMark x1="10127" y1="98765" x2="16523" y2="98375"/>
                        <a14:backgroundMark x1="91210" y1="95370" x2="92405" y2="95370"/>
                        <a14:backgroundMark x1="3481" y1="8333" x2="3481" y2="8333"/>
                        <a14:backgroundMark x1="3165" y1="7716" x2="3165" y2="7716"/>
                        <a14:backgroundMark x1="3481" y1="8333" x2="3481" y2="8333"/>
                        <a14:backgroundMark x1="2532" y1="8951" x2="3481" y2="8333"/>
                      </a14:backgroundRemoval>
                    </a14:imgEffect>
                  </a14:imgLayer>
                </a14:imgProps>
              </a:ext>
            </a:extLst>
          </a:blip>
          <a:srcRect t="967"/>
          <a:stretch/>
        </p:blipFill>
        <p:spPr>
          <a:xfrm>
            <a:off x="1288573" y="2611562"/>
            <a:ext cx="1940353" cy="1970230"/>
          </a:xfrm>
          <a:prstGeom prst="rect">
            <a:avLst/>
          </a:prstGeom>
        </p:spPr>
      </p:pic>
      <p:sp>
        <p:nvSpPr>
          <p:cNvPr id="17" name="矩形: 圆角 8">
            <a:extLst>
              <a:ext uri="{FF2B5EF4-FFF2-40B4-BE49-F238E27FC236}">
                <a16:creationId xmlns:a16="http://schemas.microsoft.com/office/drawing/2014/main" id="{364CE41B-6CF9-EC41-811A-F22AC21B2E47}"/>
              </a:ext>
            </a:extLst>
          </p:cNvPr>
          <p:cNvSpPr/>
          <p:nvPr/>
        </p:nvSpPr>
        <p:spPr>
          <a:xfrm>
            <a:off x="5088825" y="4761122"/>
            <a:ext cx="201435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飞腾芯片</a:t>
            </a:r>
          </a:p>
        </p:txBody>
      </p:sp>
      <p:sp>
        <p:nvSpPr>
          <p:cNvPr id="18" name="矩形: 圆角 8">
            <a:extLst>
              <a:ext uri="{FF2B5EF4-FFF2-40B4-BE49-F238E27FC236}">
                <a16:creationId xmlns:a16="http://schemas.microsoft.com/office/drawing/2014/main" id="{6A0CE70E-03A8-EA42-9399-010EBF02A206}"/>
              </a:ext>
            </a:extLst>
          </p:cNvPr>
          <p:cNvSpPr/>
          <p:nvPr/>
        </p:nvSpPr>
        <p:spPr>
          <a:xfrm>
            <a:off x="8872275" y="4761122"/>
            <a:ext cx="201435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麒麟</a:t>
            </a:r>
            <a:r>
              <a:rPr lang="en-US" altLang="zh-CN" sz="1600" dirty="0">
                <a:latin typeface="微软雅黑" panose="020B0503020204020204" pitchFamily="34" charset="-122"/>
                <a:ea typeface="微软雅黑" panose="020B0503020204020204" pitchFamily="34" charset="-122"/>
              </a:rPr>
              <a:t>Linux</a:t>
            </a:r>
            <a:r>
              <a:rPr lang="zh-CN" altLang="en-US" sz="1600" dirty="0">
                <a:latin typeface="微软雅黑" panose="020B0503020204020204" pitchFamily="34" charset="-122"/>
                <a:ea typeface="微软雅黑" panose="020B0503020204020204" pitchFamily="34" charset="-122"/>
              </a:rPr>
              <a:t>操作系统</a:t>
            </a:r>
          </a:p>
        </p:txBody>
      </p:sp>
      <p:sp>
        <p:nvSpPr>
          <p:cNvPr id="19" name="矩形: 圆角 8">
            <a:extLst>
              <a:ext uri="{FF2B5EF4-FFF2-40B4-BE49-F238E27FC236}">
                <a16:creationId xmlns:a16="http://schemas.microsoft.com/office/drawing/2014/main" id="{0B207C8A-CD31-684C-A877-6B48DE8B1720}"/>
              </a:ext>
            </a:extLst>
          </p:cNvPr>
          <p:cNvSpPr/>
          <p:nvPr/>
        </p:nvSpPr>
        <p:spPr>
          <a:xfrm>
            <a:off x="1247775" y="4761122"/>
            <a:ext cx="201435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龙芯芯片</a:t>
            </a:r>
          </a:p>
        </p:txBody>
      </p:sp>
    </p:spTree>
    <p:extLst>
      <p:ext uri="{BB962C8B-B14F-4D97-AF65-F5344CB8AC3E}">
        <p14:creationId xmlns:p14="http://schemas.microsoft.com/office/powerpoint/2010/main" val="2079901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E7A97532-60A9-6341-B988-8A321FDEA597}"/>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id="{C0C30010-9BCA-5D4C-AFF7-0A72E8299AF8}"/>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三重防护 安全可靠</a:t>
            </a:r>
          </a:p>
        </p:txBody>
      </p:sp>
      <p:sp>
        <p:nvSpPr>
          <p:cNvPr id="2" name="标题 1">
            <a:extLst>
              <a:ext uri="{FF2B5EF4-FFF2-40B4-BE49-F238E27FC236}">
                <a16:creationId xmlns:a16="http://schemas.microsoft.com/office/drawing/2014/main" id="{B507408B-99A2-40A0-96D0-EE8C3B4DB938}"/>
              </a:ext>
            </a:extLst>
          </p:cNvPr>
          <p:cNvSpPr>
            <a:spLocks noGrp="1"/>
          </p:cNvSpPr>
          <p:nvPr>
            <p:ph type="title"/>
          </p:nvPr>
        </p:nvSpPr>
        <p:spPr>
          <a:xfrm>
            <a:off x="8491278" y="3459904"/>
            <a:ext cx="3700721" cy="432000"/>
          </a:xfrm>
          <a:solidFill>
            <a:srgbClr val="FF3200"/>
          </a:solidFill>
        </p:spPr>
        <p:txBody>
          <a:bodyPr>
            <a:norm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保障通信及数据传输安全的技术手段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4CF73E9C-C52E-437A-9D68-49639F563844}"/>
              </a:ext>
            </a:extLst>
          </p:cNvPr>
          <p:cNvSpPr txBox="1"/>
          <p:nvPr/>
        </p:nvSpPr>
        <p:spPr>
          <a:xfrm>
            <a:off x="8973639" y="4221894"/>
            <a:ext cx="2736000" cy="1728000"/>
          </a:xfrm>
          <a:prstGeom prst="rect">
            <a:avLst/>
          </a:prstGeom>
          <a:noFill/>
        </p:spPr>
        <p:txBody>
          <a:bodyPr wrap="square" rtlCol="0" anchor="ctr" anchorCtr="0">
            <a:noAutofit/>
          </a:bodyPr>
          <a:lstStyle/>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会议角色权限控制、密码保护、会议锁定等功能，保障会议安全；</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en-US" altLang="zh-CN" sz="1200" dirty="0">
                <a:solidFill>
                  <a:schemeClr val="bg1"/>
                </a:solidFill>
                <a:latin typeface="微软雅黑" panose="020B0503020204020204" pitchFamily="34" charset="-122"/>
                <a:ea typeface="微软雅黑" panose="020B0503020204020204" pitchFamily="34" charset="-122"/>
              </a:rPr>
              <a:t>AES 256</a:t>
            </a:r>
            <a:r>
              <a:rPr lang="zh-CN" altLang="en-US" sz="1200" dirty="0">
                <a:solidFill>
                  <a:schemeClr val="bg1"/>
                </a:solidFill>
                <a:latin typeface="微软雅黑" panose="020B0503020204020204" pitchFamily="34" charset="-122"/>
                <a:ea typeface="微软雅黑" panose="020B0503020204020204" pitchFamily="34" charset="-122"/>
              </a:rPr>
              <a:t>位端对端数据加密算法，及</a:t>
            </a:r>
            <a:r>
              <a:rPr lang="en-US" altLang="zh-CN" sz="1200" dirty="0">
                <a:solidFill>
                  <a:schemeClr val="bg1"/>
                </a:solidFill>
                <a:latin typeface="微软雅黑" panose="020B0503020204020204" pitchFamily="34" charset="-122"/>
                <a:ea typeface="微软雅黑" panose="020B0503020204020204" pitchFamily="34" charset="-122"/>
              </a:rPr>
              <a:t>DTLS</a:t>
            </a:r>
            <a:r>
              <a:rPr lang="zh-CN" altLang="en-US" sz="1200" dirty="0">
                <a:solidFill>
                  <a:schemeClr val="bg1"/>
                </a:solidFill>
                <a:latin typeface="微软雅黑" panose="020B0503020204020204" pitchFamily="34" charset="-122"/>
                <a:ea typeface="微软雅黑" panose="020B0503020204020204" pitchFamily="34" charset="-122"/>
              </a:rPr>
              <a:t>传输安全协议，保障通信安全；</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支持嵌入国密级</a:t>
            </a:r>
            <a:r>
              <a:rPr lang="en-US" altLang="zh-CN" sz="1200" dirty="0">
                <a:solidFill>
                  <a:schemeClr val="bg1"/>
                </a:solidFill>
                <a:latin typeface="微软雅黑" panose="020B0503020204020204" pitchFamily="34" charset="-122"/>
                <a:ea typeface="微软雅黑" panose="020B0503020204020204" pitchFamily="34" charset="-122"/>
              </a:rPr>
              <a:t>SM4</a:t>
            </a:r>
            <a:r>
              <a:rPr lang="zh-CN" altLang="en-US" sz="1200" dirty="0">
                <a:solidFill>
                  <a:schemeClr val="bg1"/>
                </a:solidFill>
                <a:latin typeface="微软雅黑" panose="020B0503020204020204" pitchFamily="34" charset="-122"/>
                <a:ea typeface="微软雅黑" panose="020B0503020204020204" pitchFamily="34" charset="-122"/>
              </a:rPr>
              <a:t>加密技术，支持嵌入动态防窃听功能。</a:t>
            </a:r>
          </a:p>
        </p:txBody>
      </p:sp>
      <p:grpSp>
        <p:nvGrpSpPr>
          <p:cNvPr id="7" name="组合 6">
            <a:extLst>
              <a:ext uri="{FF2B5EF4-FFF2-40B4-BE49-F238E27FC236}">
                <a16:creationId xmlns:a16="http://schemas.microsoft.com/office/drawing/2014/main" id="{11CFADB7-3D70-6142-98B5-F58C124F7A1E}"/>
              </a:ext>
            </a:extLst>
          </p:cNvPr>
          <p:cNvGrpSpPr/>
          <p:nvPr/>
        </p:nvGrpSpPr>
        <p:grpSpPr>
          <a:xfrm>
            <a:off x="838199" y="1533481"/>
            <a:ext cx="7653082" cy="4284846"/>
            <a:chOff x="838199" y="1533481"/>
            <a:chExt cx="7653082" cy="4284846"/>
          </a:xfrm>
        </p:grpSpPr>
        <p:pic>
          <p:nvPicPr>
            <p:cNvPr id="5" name="图片 4" descr="图片包含 人员, 男士, 室内, 照片&#10;&#10;已生成极高可信度的说明">
              <a:extLst>
                <a:ext uri="{FF2B5EF4-FFF2-40B4-BE49-F238E27FC236}">
                  <a16:creationId xmlns:a16="http://schemas.microsoft.com/office/drawing/2014/main" id="{469B659F-2C3F-4A35-9D07-1D7FB70357B5}"/>
                </a:ext>
              </a:extLst>
            </p:cNvPr>
            <p:cNvPicPr>
              <a:picLocks noChangeAspect="1"/>
            </p:cNvPicPr>
            <p:nvPr/>
          </p:nvPicPr>
          <p:blipFill rotWithShape="1">
            <a:blip r:embed="rId2">
              <a:extLst>
                <a:ext uri="{28A0092B-C50C-407E-A947-70E740481C1C}">
                  <a14:useLocalDpi xmlns:a14="http://schemas.microsoft.com/office/drawing/2010/main" val="0"/>
                </a:ext>
              </a:extLst>
            </a:blip>
            <a:srcRect l="377"/>
            <a:stretch/>
          </p:blipFill>
          <p:spPr>
            <a:xfrm>
              <a:off x="838200" y="1533481"/>
              <a:ext cx="7653081" cy="4284846"/>
            </a:xfrm>
            <a:prstGeom prst="rect">
              <a:avLst/>
            </a:prstGeom>
            <a:ln w="25400">
              <a:solidFill>
                <a:srgbClr val="FF3300"/>
              </a:solidFill>
            </a:ln>
          </p:spPr>
        </p:pic>
        <p:sp>
          <p:nvSpPr>
            <p:cNvPr id="22" name="矩形 21">
              <a:extLst>
                <a:ext uri="{FF2B5EF4-FFF2-40B4-BE49-F238E27FC236}">
                  <a16:creationId xmlns:a16="http://schemas.microsoft.com/office/drawing/2014/main" id="{9D077543-A33A-4487-9AA7-6A81409970A2}"/>
                </a:ext>
              </a:extLst>
            </p:cNvPr>
            <p:cNvSpPr/>
            <p:nvPr/>
          </p:nvSpPr>
          <p:spPr>
            <a:xfrm>
              <a:off x="838199" y="1533481"/>
              <a:ext cx="7653081" cy="4284846"/>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04AC4875-1756-4ED6-879E-DA27B7397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250" y="3061391"/>
              <a:ext cx="1038045" cy="1038045"/>
            </a:xfrm>
            <a:prstGeom prst="rect">
              <a:avLst/>
            </a:prstGeom>
          </p:spPr>
        </p:pic>
        <p:pic>
          <p:nvPicPr>
            <p:cNvPr id="29" name="图片 28">
              <a:extLst>
                <a:ext uri="{FF2B5EF4-FFF2-40B4-BE49-F238E27FC236}">
                  <a16:creationId xmlns:a16="http://schemas.microsoft.com/office/drawing/2014/main" id="{6C4CA59C-070A-4B7D-B749-E63E76675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815" y="3061392"/>
              <a:ext cx="1038044" cy="1038044"/>
            </a:xfrm>
            <a:prstGeom prst="rect">
              <a:avLst/>
            </a:prstGeom>
          </p:spPr>
        </p:pic>
        <p:pic>
          <p:nvPicPr>
            <p:cNvPr id="32" name="图片 31">
              <a:extLst>
                <a:ext uri="{FF2B5EF4-FFF2-40B4-BE49-F238E27FC236}">
                  <a16:creationId xmlns:a16="http://schemas.microsoft.com/office/drawing/2014/main" id="{FA36A194-CE4E-41ED-9204-0C7A43DD8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033" y="3061391"/>
              <a:ext cx="1038045" cy="1038045"/>
            </a:xfrm>
            <a:prstGeom prst="rect">
              <a:avLst/>
            </a:prstGeom>
          </p:spPr>
        </p:pic>
        <p:sp>
          <p:nvSpPr>
            <p:cNvPr id="33" name="文本框 32">
              <a:extLst>
                <a:ext uri="{FF2B5EF4-FFF2-40B4-BE49-F238E27FC236}">
                  <a16:creationId xmlns:a16="http://schemas.microsoft.com/office/drawing/2014/main" id="{B89BF1DC-DACA-411B-BF42-275F59D5EEFD}"/>
                </a:ext>
              </a:extLst>
            </p:cNvPr>
            <p:cNvSpPr txBox="1"/>
            <p:nvPr/>
          </p:nvSpPr>
          <p:spPr>
            <a:xfrm>
              <a:off x="1786262" y="4194390"/>
              <a:ext cx="1358019" cy="307777"/>
            </a:xfrm>
            <a:prstGeom prst="rect">
              <a:avLst/>
            </a:prstGeom>
            <a:noFill/>
          </p:spPr>
          <p:txBody>
            <a:bodyPr wrap="square" rtlCol="0" anchor="ctr"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安全功能</a:t>
              </a:r>
            </a:p>
          </p:txBody>
        </p:sp>
        <p:sp>
          <p:nvSpPr>
            <p:cNvPr id="34" name="文本框 33">
              <a:extLst>
                <a:ext uri="{FF2B5EF4-FFF2-40B4-BE49-F238E27FC236}">
                  <a16:creationId xmlns:a16="http://schemas.microsoft.com/office/drawing/2014/main" id="{1B3220E4-28B9-4229-B0B6-D2945930F61C}"/>
                </a:ext>
              </a:extLst>
            </p:cNvPr>
            <p:cNvSpPr txBox="1"/>
            <p:nvPr/>
          </p:nvSpPr>
          <p:spPr>
            <a:xfrm>
              <a:off x="3959045" y="4194390"/>
              <a:ext cx="1358019" cy="307777"/>
            </a:xfrm>
            <a:prstGeom prst="rect">
              <a:avLst/>
            </a:prstGeom>
            <a:noFill/>
          </p:spPr>
          <p:txBody>
            <a:bodyPr wrap="square" rtlCol="0" anchor="ctr"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加密算法</a:t>
              </a:r>
            </a:p>
          </p:txBody>
        </p:sp>
        <p:sp>
          <p:nvSpPr>
            <p:cNvPr id="35" name="文本框 34">
              <a:extLst>
                <a:ext uri="{FF2B5EF4-FFF2-40B4-BE49-F238E27FC236}">
                  <a16:creationId xmlns:a16="http://schemas.microsoft.com/office/drawing/2014/main" id="{C025B8FA-10AF-451E-8806-3ED4FEF62000}"/>
                </a:ext>
              </a:extLst>
            </p:cNvPr>
            <p:cNvSpPr txBox="1"/>
            <p:nvPr/>
          </p:nvSpPr>
          <p:spPr>
            <a:xfrm>
              <a:off x="6131828" y="4194390"/>
              <a:ext cx="1358019" cy="307777"/>
            </a:xfrm>
            <a:prstGeom prst="rect">
              <a:avLst/>
            </a:prstGeom>
            <a:noFill/>
          </p:spPr>
          <p:txBody>
            <a:bodyPr wrap="square" rtlCol="0" anchor="ctr"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国密技术</a:t>
              </a:r>
            </a:p>
          </p:txBody>
        </p:sp>
      </p:grpSp>
    </p:spTree>
    <p:extLst>
      <p:ext uri="{BB962C8B-B14F-4D97-AF65-F5344CB8AC3E}">
        <p14:creationId xmlns:p14="http://schemas.microsoft.com/office/powerpoint/2010/main" val="50276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7FBBC296-182B-1340-A58A-5B7830678E4B}"/>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7" name="文本框 36">
            <a:extLst>
              <a:ext uri="{FF2B5EF4-FFF2-40B4-BE49-F238E27FC236}">
                <a16:creationId xmlns:a16="http://schemas.microsoft.com/office/drawing/2014/main" id="{74DE6754-E1E9-403E-9944-890D0447CD97}"/>
              </a:ext>
            </a:extLst>
          </p:cNvPr>
          <p:cNvSpPr txBox="1"/>
          <p:nvPr/>
        </p:nvSpPr>
        <p:spPr>
          <a:xfrm>
            <a:off x="1866000" y="5577035"/>
            <a:ext cx="8460000" cy="720000"/>
          </a:xfrm>
          <a:prstGeom prst="rect">
            <a:avLst/>
          </a:prstGeom>
          <a:noFill/>
        </p:spPr>
        <p:txBody>
          <a:bodyPr wrap="square" rtlCol="0" anchor="ctr" anchorCtr="0">
            <a:noAutofit/>
          </a:bodyPr>
          <a:lstStyle/>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高清流畅的视频、</a:t>
            </a:r>
            <a:r>
              <a:rPr lang="en-US" altLang="zh-CN" sz="1200" dirty="0">
                <a:solidFill>
                  <a:schemeClr val="bg1"/>
                </a:solidFill>
                <a:latin typeface="微软雅黑" panose="020B0503020204020204" pitchFamily="34" charset="-122"/>
                <a:ea typeface="微软雅黑" panose="020B0503020204020204" pitchFamily="34" charset="-122"/>
              </a:rPr>
              <a:t>Hi-Fi</a:t>
            </a:r>
            <a:r>
              <a:rPr lang="zh-CN" altLang="en-US" sz="1200" dirty="0">
                <a:solidFill>
                  <a:schemeClr val="bg1"/>
                </a:solidFill>
                <a:latin typeface="微软雅黑" panose="020B0503020204020204" pitchFamily="34" charset="-122"/>
                <a:ea typeface="微软雅黑" panose="020B0503020204020204" pitchFamily="34" charset="-122"/>
              </a:rPr>
              <a:t>级的音质、几乎无时差的唇音同步效果；</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自动适应不同的网络状态；</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视频空域分层编码技术将在不限制单个用户自由切换视频的情况下极大限度地节省用户所需消耗的带宽。</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F0037637-7244-BD49-8BB4-944BCBDA4DF8}"/>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强劲性能 完美体验</a:t>
            </a:r>
          </a:p>
        </p:txBody>
      </p:sp>
      <p:grpSp>
        <p:nvGrpSpPr>
          <p:cNvPr id="38" name="组合 37">
            <a:extLst>
              <a:ext uri="{FF2B5EF4-FFF2-40B4-BE49-F238E27FC236}">
                <a16:creationId xmlns:a16="http://schemas.microsoft.com/office/drawing/2014/main" id="{8FD86B08-33FB-4EE3-8E06-5742FBABC8AD}"/>
              </a:ext>
            </a:extLst>
          </p:cNvPr>
          <p:cNvGrpSpPr/>
          <p:nvPr/>
        </p:nvGrpSpPr>
        <p:grpSpPr>
          <a:xfrm>
            <a:off x="1472440" y="1850701"/>
            <a:ext cx="9247120" cy="3104066"/>
            <a:chOff x="1416123" y="2075039"/>
            <a:chExt cx="9247120" cy="3104066"/>
          </a:xfrm>
        </p:grpSpPr>
        <p:sp>
          <p:nvSpPr>
            <p:cNvPr id="20" name="文本框 19">
              <a:extLst>
                <a:ext uri="{FF2B5EF4-FFF2-40B4-BE49-F238E27FC236}">
                  <a16:creationId xmlns:a16="http://schemas.microsoft.com/office/drawing/2014/main" id="{5F897C4A-E489-4F38-8D35-F28466080916}"/>
                </a:ext>
              </a:extLst>
            </p:cNvPr>
            <p:cNvSpPr txBox="1"/>
            <p:nvPr/>
          </p:nvSpPr>
          <p:spPr>
            <a:xfrm>
              <a:off x="1650123" y="3144981"/>
              <a:ext cx="972000" cy="288000"/>
            </a:xfrm>
            <a:prstGeom prst="rect">
              <a:avLst/>
            </a:prstGeom>
            <a:no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高清视频</a:t>
              </a:r>
            </a:p>
          </p:txBody>
        </p:sp>
        <p:sp>
          <p:nvSpPr>
            <p:cNvPr id="21" name="文本框 20">
              <a:extLst>
                <a:ext uri="{FF2B5EF4-FFF2-40B4-BE49-F238E27FC236}">
                  <a16:creationId xmlns:a16="http://schemas.microsoft.com/office/drawing/2014/main" id="{9423448C-9FCE-4882-9A80-FB1B1E851032}"/>
                </a:ext>
              </a:extLst>
            </p:cNvPr>
            <p:cNvSpPr txBox="1"/>
            <p:nvPr/>
          </p:nvSpPr>
          <p:spPr>
            <a:xfrm>
              <a:off x="4162094" y="3144981"/>
              <a:ext cx="972000" cy="288000"/>
            </a:xfrm>
            <a:prstGeom prst="rect">
              <a:avLst/>
            </a:prstGeom>
            <a:noFill/>
            <a:ln w="15875">
              <a:noFill/>
            </a:ln>
          </p:spPr>
          <p:txBody>
            <a:bodyPr wrap="none" rtlCol="0" anchor="ctr" anchorCtr="0">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HQ</a:t>
              </a:r>
              <a:r>
                <a:rPr lang="zh-CN" altLang="en-US" sz="1200" dirty="0">
                  <a:solidFill>
                    <a:schemeClr val="bg1"/>
                  </a:solidFill>
                  <a:latin typeface="微软雅黑" panose="020B0503020204020204" pitchFamily="34" charset="-122"/>
                  <a:ea typeface="微软雅黑" panose="020B0503020204020204" pitchFamily="34" charset="-122"/>
                </a:rPr>
                <a:t>音质</a:t>
              </a:r>
            </a:p>
          </p:txBody>
        </p:sp>
        <p:sp>
          <p:nvSpPr>
            <p:cNvPr id="22" name="文本框 21">
              <a:extLst>
                <a:ext uri="{FF2B5EF4-FFF2-40B4-BE49-F238E27FC236}">
                  <a16:creationId xmlns:a16="http://schemas.microsoft.com/office/drawing/2014/main" id="{53779EB7-DE9B-4AF1-AA1A-0FC5655A44E5}"/>
                </a:ext>
              </a:extLst>
            </p:cNvPr>
            <p:cNvSpPr txBox="1"/>
            <p:nvPr/>
          </p:nvSpPr>
          <p:spPr>
            <a:xfrm>
              <a:off x="6945272" y="3144981"/>
              <a:ext cx="972000" cy="288000"/>
            </a:xfrm>
            <a:prstGeom prst="rect">
              <a:avLst/>
            </a:prstGeom>
            <a:no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唇音同步</a:t>
              </a:r>
            </a:p>
          </p:txBody>
        </p:sp>
        <p:sp>
          <p:nvSpPr>
            <p:cNvPr id="23" name="文本框 22">
              <a:extLst>
                <a:ext uri="{FF2B5EF4-FFF2-40B4-BE49-F238E27FC236}">
                  <a16:creationId xmlns:a16="http://schemas.microsoft.com/office/drawing/2014/main" id="{FC3F4BCC-F3A3-4EFC-BAE2-BD9DA5F9A61A}"/>
                </a:ext>
              </a:extLst>
            </p:cNvPr>
            <p:cNvSpPr txBox="1"/>
            <p:nvPr/>
          </p:nvSpPr>
          <p:spPr>
            <a:xfrm>
              <a:off x="9457243" y="3144981"/>
              <a:ext cx="972000" cy="288000"/>
            </a:xfrm>
            <a:prstGeom prst="rect">
              <a:avLst/>
            </a:prstGeom>
            <a:no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音频优先</a:t>
              </a:r>
            </a:p>
          </p:txBody>
        </p:sp>
        <p:sp>
          <p:nvSpPr>
            <p:cNvPr id="24" name="文本框 23">
              <a:extLst>
                <a:ext uri="{FF2B5EF4-FFF2-40B4-BE49-F238E27FC236}">
                  <a16:creationId xmlns:a16="http://schemas.microsoft.com/office/drawing/2014/main" id="{A906C6D4-0508-40B7-B9BB-1CF9DC2E5187}"/>
                </a:ext>
              </a:extLst>
            </p:cNvPr>
            <p:cNvSpPr txBox="1"/>
            <p:nvPr/>
          </p:nvSpPr>
          <p:spPr>
            <a:xfrm>
              <a:off x="9457243" y="4887274"/>
              <a:ext cx="972000" cy="288000"/>
            </a:xfrm>
            <a:prstGeom prst="rect">
              <a:avLst/>
            </a:prstGeom>
            <a:no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大规模</a:t>
              </a:r>
            </a:p>
          </p:txBody>
        </p:sp>
        <p:sp>
          <p:nvSpPr>
            <p:cNvPr id="25" name="文本框 24">
              <a:extLst>
                <a:ext uri="{FF2B5EF4-FFF2-40B4-BE49-F238E27FC236}">
                  <a16:creationId xmlns:a16="http://schemas.microsoft.com/office/drawing/2014/main" id="{D447D3E1-A06E-4BB3-85A9-2960777C57B9}"/>
                </a:ext>
              </a:extLst>
            </p:cNvPr>
            <p:cNvSpPr txBox="1"/>
            <p:nvPr/>
          </p:nvSpPr>
          <p:spPr>
            <a:xfrm>
              <a:off x="6945272" y="4887274"/>
              <a:ext cx="972000" cy="288000"/>
            </a:xfrm>
            <a:prstGeom prst="rect">
              <a:avLst/>
            </a:prstGeom>
            <a:noFill/>
            <a:ln w="15875">
              <a:noFill/>
            </a:ln>
          </p:spPr>
          <p:txBody>
            <a:bodyPr wrap="none" rtlCol="0" anchor="ctr" anchorCtr="0">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SVC</a:t>
              </a:r>
            </a:p>
          </p:txBody>
        </p:sp>
        <p:sp>
          <p:nvSpPr>
            <p:cNvPr id="26" name="文本框 25">
              <a:extLst>
                <a:ext uri="{FF2B5EF4-FFF2-40B4-BE49-F238E27FC236}">
                  <a16:creationId xmlns:a16="http://schemas.microsoft.com/office/drawing/2014/main" id="{25C27BC3-28BC-4347-AE12-A5F007DA9866}"/>
                </a:ext>
              </a:extLst>
            </p:cNvPr>
            <p:cNvSpPr txBox="1"/>
            <p:nvPr/>
          </p:nvSpPr>
          <p:spPr>
            <a:xfrm>
              <a:off x="4162094" y="4891105"/>
              <a:ext cx="972000" cy="288000"/>
            </a:xfrm>
            <a:prstGeom prst="rect">
              <a:avLst/>
            </a:prstGeom>
            <a:no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动态码流</a:t>
              </a:r>
            </a:p>
          </p:txBody>
        </p:sp>
        <p:sp>
          <p:nvSpPr>
            <p:cNvPr id="27" name="文本框 26">
              <a:extLst>
                <a:ext uri="{FF2B5EF4-FFF2-40B4-BE49-F238E27FC236}">
                  <a16:creationId xmlns:a16="http://schemas.microsoft.com/office/drawing/2014/main" id="{8352C2C0-7A69-4A96-B04E-75A787C0639C}"/>
                </a:ext>
              </a:extLst>
            </p:cNvPr>
            <p:cNvSpPr txBox="1"/>
            <p:nvPr/>
          </p:nvSpPr>
          <p:spPr>
            <a:xfrm>
              <a:off x="1650123" y="4887274"/>
              <a:ext cx="972000" cy="288000"/>
            </a:xfrm>
            <a:prstGeom prst="rect">
              <a:avLst/>
            </a:prstGeom>
            <a:no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无感延时</a:t>
              </a:r>
            </a:p>
          </p:txBody>
        </p:sp>
        <p:sp>
          <p:nvSpPr>
            <p:cNvPr id="3" name="矩形 2">
              <a:extLst>
                <a:ext uri="{FF2B5EF4-FFF2-40B4-BE49-F238E27FC236}">
                  <a16:creationId xmlns:a16="http://schemas.microsoft.com/office/drawing/2014/main" id="{BA2C7445-FAC0-4894-965E-305925977513}"/>
                </a:ext>
              </a:extLst>
            </p:cNvPr>
            <p:cNvSpPr/>
            <p:nvPr/>
          </p:nvSpPr>
          <p:spPr>
            <a:xfrm>
              <a:off x="1416123" y="2081719"/>
              <a:ext cx="1440000" cy="1008000"/>
            </a:xfrm>
            <a:prstGeom prst="rect">
              <a:avLst/>
            </a:prstGeom>
            <a:solidFill>
              <a:srgbClr val="FF3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微软雅黑" panose="020B0503020204020204" pitchFamily="34" charset="-122"/>
                  <a:ea typeface="微软雅黑" panose="020B0503020204020204" pitchFamily="34" charset="-122"/>
                </a:rPr>
                <a:t>4K</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57DC4B6C-9EBD-424B-8A64-83195C84723B}"/>
                </a:ext>
              </a:extLst>
            </p:cNvPr>
            <p:cNvSpPr/>
            <p:nvPr/>
          </p:nvSpPr>
          <p:spPr>
            <a:xfrm>
              <a:off x="3928094" y="2078516"/>
              <a:ext cx="1440000" cy="1008000"/>
            </a:xfrm>
            <a:prstGeom prst="rect">
              <a:avLst/>
            </a:prstGeom>
            <a:solidFill>
              <a:srgbClr val="FF3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回声消除</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智能降噪</a:t>
              </a:r>
            </a:p>
          </p:txBody>
        </p:sp>
        <p:sp>
          <p:nvSpPr>
            <p:cNvPr id="29" name="矩形 28">
              <a:extLst>
                <a:ext uri="{FF2B5EF4-FFF2-40B4-BE49-F238E27FC236}">
                  <a16:creationId xmlns:a16="http://schemas.microsoft.com/office/drawing/2014/main" id="{CFDBFA8E-1F7C-4E89-8347-C1D10CF23DED}"/>
                </a:ext>
              </a:extLst>
            </p:cNvPr>
            <p:cNvSpPr/>
            <p:nvPr/>
          </p:nvSpPr>
          <p:spPr>
            <a:xfrm>
              <a:off x="6711272" y="2078516"/>
              <a:ext cx="1440000" cy="1008000"/>
            </a:xfrm>
            <a:prstGeom prst="rect">
              <a:avLst/>
            </a:prstGeom>
            <a:solidFill>
              <a:srgbClr val="FF3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&lt; 100</a:t>
              </a:r>
              <a:r>
                <a:rPr lang="zh-CN" altLang="en-US" sz="2000" dirty="0">
                  <a:latin typeface="微软雅黑" panose="020B0503020204020204" pitchFamily="34" charset="-122"/>
                  <a:ea typeface="微软雅黑" panose="020B0503020204020204" pitchFamily="34" charset="-122"/>
                </a:rPr>
                <a:t>毫秒</a:t>
              </a:r>
              <a:endParaRPr lang="en-US" altLang="zh-CN" sz="2000" dirty="0">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982A916F-B061-4930-8FA1-A28F2D40ABD1}"/>
                </a:ext>
              </a:extLst>
            </p:cNvPr>
            <p:cNvSpPr/>
            <p:nvPr/>
          </p:nvSpPr>
          <p:spPr>
            <a:xfrm>
              <a:off x="9223243" y="2075039"/>
              <a:ext cx="1440000" cy="1008000"/>
            </a:xfrm>
            <a:prstGeom prst="rect">
              <a:avLst/>
            </a:prstGeom>
            <a:solidFill>
              <a:srgbClr val="FF3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网络状况不好的条件下优先保障声音质量</a:t>
              </a:r>
            </a:p>
          </p:txBody>
        </p:sp>
        <p:sp>
          <p:nvSpPr>
            <p:cNvPr id="31" name="矩形 30">
              <a:extLst>
                <a:ext uri="{FF2B5EF4-FFF2-40B4-BE49-F238E27FC236}">
                  <a16:creationId xmlns:a16="http://schemas.microsoft.com/office/drawing/2014/main" id="{F480F5FB-84FC-49EE-85A5-CAC5EB239FFC}"/>
                </a:ext>
              </a:extLst>
            </p:cNvPr>
            <p:cNvSpPr/>
            <p:nvPr/>
          </p:nvSpPr>
          <p:spPr>
            <a:xfrm>
              <a:off x="1416123" y="3766174"/>
              <a:ext cx="1440000" cy="1008000"/>
            </a:xfrm>
            <a:prstGeom prst="rect">
              <a:avLst/>
            </a:prstGeom>
            <a:solidFill>
              <a:srgbClr val="129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&lt; 200</a:t>
              </a:r>
              <a:r>
                <a:rPr lang="zh-CN" altLang="en-US" sz="2000" dirty="0">
                  <a:latin typeface="微软雅黑" panose="020B0503020204020204" pitchFamily="34" charset="-122"/>
                  <a:ea typeface="微软雅黑" panose="020B0503020204020204" pitchFamily="34" charset="-122"/>
                </a:rPr>
                <a:t>毫秒</a:t>
              </a:r>
            </a:p>
          </p:txBody>
        </p:sp>
        <p:sp>
          <p:nvSpPr>
            <p:cNvPr id="32" name="矩形 31">
              <a:extLst>
                <a:ext uri="{FF2B5EF4-FFF2-40B4-BE49-F238E27FC236}">
                  <a16:creationId xmlns:a16="http://schemas.microsoft.com/office/drawing/2014/main" id="{D82BDB48-3EE5-4C79-9601-FDDFBA892C90}"/>
                </a:ext>
              </a:extLst>
            </p:cNvPr>
            <p:cNvSpPr/>
            <p:nvPr/>
          </p:nvSpPr>
          <p:spPr>
            <a:xfrm>
              <a:off x="3940365" y="3766174"/>
              <a:ext cx="1440000" cy="1008000"/>
            </a:xfrm>
            <a:prstGeom prst="rect">
              <a:avLst/>
            </a:prstGeom>
            <a:solidFill>
              <a:srgbClr val="129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latin typeface="微软雅黑" panose="020B0503020204020204" pitchFamily="34" charset="-122"/>
                  <a:ea typeface="微软雅黑" panose="020B0503020204020204" pitchFamily="34" charset="-122"/>
                </a:rPr>
                <a:t>自适应网络情况，动态调节视频发送端的清晰度和帧率，从而保证网络不佳时的视频流畅度</a:t>
              </a:r>
            </a:p>
          </p:txBody>
        </p:sp>
        <p:sp>
          <p:nvSpPr>
            <p:cNvPr id="35" name="矩形 34">
              <a:extLst>
                <a:ext uri="{FF2B5EF4-FFF2-40B4-BE49-F238E27FC236}">
                  <a16:creationId xmlns:a16="http://schemas.microsoft.com/office/drawing/2014/main" id="{3E5B6C55-3815-45FA-B17C-C525DC1244C4}"/>
                </a:ext>
              </a:extLst>
            </p:cNvPr>
            <p:cNvSpPr/>
            <p:nvPr/>
          </p:nvSpPr>
          <p:spPr>
            <a:xfrm>
              <a:off x="6711272" y="3766174"/>
              <a:ext cx="1440000" cy="1008000"/>
            </a:xfrm>
            <a:prstGeom prst="rect">
              <a:avLst/>
            </a:prstGeom>
            <a:solidFill>
              <a:srgbClr val="129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latin typeface="微软雅黑" panose="020B0503020204020204" pitchFamily="34" charset="-122"/>
                  <a:ea typeface="微软雅黑" panose="020B0503020204020204" pitchFamily="34" charset="-122"/>
                </a:rPr>
                <a:t>接收端可自主选择大小视频，服务器对每个接收端的大小视频自动进行不同码率的码流传输</a:t>
              </a:r>
            </a:p>
          </p:txBody>
        </p:sp>
        <p:sp>
          <p:nvSpPr>
            <p:cNvPr id="36" name="矩形 35">
              <a:extLst>
                <a:ext uri="{FF2B5EF4-FFF2-40B4-BE49-F238E27FC236}">
                  <a16:creationId xmlns:a16="http://schemas.microsoft.com/office/drawing/2014/main" id="{8744F9B5-994A-497E-AE5D-445616C4BC9B}"/>
                </a:ext>
              </a:extLst>
            </p:cNvPr>
            <p:cNvSpPr/>
            <p:nvPr/>
          </p:nvSpPr>
          <p:spPr>
            <a:xfrm>
              <a:off x="9223243" y="3766174"/>
              <a:ext cx="1440000" cy="1008000"/>
            </a:xfrm>
            <a:prstGeom prst="rect">
              <a:avLst/>
            </a:prstGeom>
            <a:solidFill>
              <a:srgbClr val="129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最大支持</a:t>
              </a:r>
              <a:endParaRPr lang="en-US" altLang="zh-CN" sz="2000" dirty="0">
                <a:latin typeface="微软雅黑" panose="020B0503020204020204" pitchFamily="34" charset="-122"/>
                <a:ea typeface="微软雅黑" panose="020B0503020204020204" pitchFamily="34" charset="-122"/>
              </a:endParaRPr>
            </a:p>
            <a:p>
              <a:pPr algn="ctr"/>
              <a:r>
                <a:rPr lang="en-US" altLang="zh-CN" sz="2000" dirty="0">
                  <a:latin typeface="微软雅黑" panose="020B0503020204020204" pitchFamily="34" charset="-122"/>
                  <a:ea typeface="微软雅黑" panose="020B0503020204020204" pitchFamily="34" charset="-122"/>
                </a:rPr>
                <a:t>2000</a:t>
              </a:r>
              <a:r>
                <a:rPr lang="zh-CN" altLang="en-US" sz="2000" dirty="0">
                  <a:latin typeface="微软雅黑" panose="020B0503020204020204" pitchFamily="34" charset="-122"/>
                  <a:ea typeface="微软雅黑" panose="020B0503020204020204" pitchFamily="34" charset="-122"/>
                </a:rPr>
                <a:t>并发</a:t>
              </a:r>
            </a:p>
          </p:txBody>
        </p:sp>
      </p:grpSp>
      <p:sp>
        <p:nvSpPr>
          <p:cNvPr id="41" name="标题 1">
            <a:extLst>
              <a:ext uri="{FF2B5EF4-FFF2-40B4-BE49-F238E27FC236}">
                <a16:creationId xmlns:a16="http://schemas.microsoft.com/office/drawing/2014/main" id="{D57C0EFA-7F82-8642-ABFD-3E64E8305EA7}"/>
              </a:ext>
            </a:extLst>
          </p:cNvPr>
          <p:cNvSpPr txBox="1">
            <a:spLocks/>
          </p:cNvSpPr>
          <p:nvPr/>
        </p:nvSpPr>
        <p:spPr>
          <a:xfrm>
            <a:off x="3666000" y="5056373"/>
            <a:ext cx="4860000" cy="432000"/>
          </a:xfrm>
          <a:prstGeom prst="rect">
            <a:avLst/>
          </a:prstGeom>
          <a:solidFill>
            <a:srgbClr val="FF32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最大限度提升视频通话效果的同时，节省用户的使用成本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44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126C2CE1-EA78-2641-8FCD-A561A977FA39}"/>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a:extLst>
              <a:ext uri="{FF2B5EF4-FFF2-40B4-BE49-F238E27FC236}">
                <a16:creationId xmlns:a16="http://schemas.microsoft.com/office/drawing/2014/main" id="{1FC254C9-D035-8342-BFC6-394C3AAED644}"/>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功能完善 使用简单</a:t>
            </a:r>
          </a:p>
        </p:txBody>
      </p:sp>
      <p:sp>
        <p:nvSpPr>
          <p:cNvPr id="37" name="文本框 36">
            <a:extLst>
              <a:ext uri="{FF2B5EF4-FFF2-40B4-BE49-F238E27FC236}">
                <a16:creationId xmlns:a16="http://schemas.microsoft.com/office/drawing/2014/main" id="{74DE6754-E1E9-403E-9944-890D0447CD97}"/>
              </a:ext>
            </a:extLst>
          </p:cNvPr>
          <p:cNvSpPr txBox="1"/>
          <p:nvPr/>
        </p:nvSpPr>
        <p:spPr>
          <a:xfrm>
            <a:off x="1866000" y="5582089"/>
            <a:ext cx="8460000" cy="720000"/>
          </a:xfrm>
          <a:prstGeom prst="rect">
            <a:avLst/>
          </a:prstGeom>
          <a:noFill/>
        </p:spPr>
        <p:txBody>
          <a:bodyPr wrap="square" rtlCol="0" anchor="ctr" anchorCtr="0">
            <a:noAutofit/>
          </a:bodyPr>
          <a:lstStyle/>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佳会能利用</a:t>
            </a:r>
            <a:r>
              <a:rPr lang="en-US" altLang="zh-CN" sz="1200" dirty="0">
                <a:solidFill>
                  <a:schemeClr val="bg1"/>
                </a:solidFill>
                <a:latin typeface="微软雅黑" panose="020B0503020204020204" pitchFamily="34" charset="-122"/>
                <a:ea typeface="微软雅黑" panose="020B0503020204020204" pitchFamily="34" charset="-122"/>
              </a:rPr>
              <a:t>CPU</a:t>
            </a:r>
            <a:r>
              <a:rPr lang="zh-CN" altLang="en-US" sz="1200" dirty="0">
                <a:solidFill>
                  <a:schemeClr val="bg1"/>
                </a:solidFill>
                <a:latin typeface="微软雅黑" panose="020B0503020204020204" pitchFamily="34" charset="-122"/>
                <a:ea typeface="微软雅黑" panose="020B0503020204020204" pitchFamily="34" charset="-122"/>
              </a:rPr>
              <a:t>或</a:t>
            </a:r>
            <a:r>
              <a:rPr lang="en-US" altLang="zh-CN" sz="1200" dirty="0">
                <a:solidFill>
                  <a:schemeClr val="bg1"/>
                </a:solidFill>
                <a:latin typeface="微软雅黑" panose="020B0503020204020204" pitchFamily="34" charset="-122"/>
                <a:ea typeface="微软雅黑" panose="020B0503020204020204" pitchFamily="34" charset="-122"/>
              </a:rPr>
              <a:t>GPU</a:t>
            </a:r>
            <a:r>
              <a:rPr lang="zh-CN" altLang="en-US" sz="1200" dirty="0">
                <a:solidFill>
                  <a:schemeClr val="bg1"/>
                </a:solidFill>
                <a:latin typeface="微软雅黑" panose="020B0503020204020204" pitchFamily="34" charset="-122"/>
                <a:ea typeface="微软雅黑" panose="020B0503020204020204" pitchFamily="34" charset="-122"/>
              </a:rPr>
              <a:t>服务器的运算能力，对经由服务器传输的音视频流做合屏处理，即可将多路音视频合并成一路，最大限度节省用户带宽</a:t>
            </a:r>
            <a:r>
              <a:rPr lang="en-US" altLang="zh-CN" sz="1200" dirty="0">
                <a:solidFill>
                  <a:schemeClr val="bg1"/>
                </a:solidFill>
                <a:latin typeface="微软雅黑" panose="020B0503020204020204" pitchFamily="34" charset="-122"/>
                <a:ea typeface="微软雅黑" panose="020B0503020204020204" pitchFamily="34" charset="-122"/>
              </a:rPr>
              <a:t>;</a:t>
            </a: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佳会采用先进的语音激励跟踪视频技术，识别正在说话的一端并自动将这一端的视频设为每个接收端的最高等级视频。</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72" name="组合 71">
            <a:extLst>
              <a:ext uri="{FF2B5EF4-FFF2-40B4-BE49-F238E27FC236}">
                <a16:creationId xmlns:a16="http://schemas.microsoft.com/office/drawing/2014/main" id="{C3214CC5-85EC-42AE-8249-457751DABF60}"/>
              </a:ext>
            </a:extLst>
          </p:cNvPr>
          <p:cNvGrpSpPr/>
          <p:nvPr/>
        </p:nvGrpSpPr>
        <p:grpSpPr>
          <a:xfrm>
            <a:off x="1567109" y="1562725"/>
            <a:ext cx="9057781" cy="3171514"/>
            <a:chOff x="1568747" y="1892833"/>
            <a:chExt cx="9057781" cy="3171514"/>
          </a:xfrm>
        </p:grpSpPr>
        <p:grpSp>
          <p:nvGrpSpPr>
            <p:cNvPr id="38" name="组合 37">
              <a:extLst>
                <a:ext uri="{FF2B5EF4-FFF2-40B4-BE49-F238E27FC236}">
                  <a16:creationId xmlns:a16="http://schemas.microsoft.com/office/drawing/2014/main" id="{8FD86B08-33FB-4EE3-8E06-5742FBABC8AD}"/>
                </a:ext>
              </a:extLst>
            </p:cNvPr>
            <p:cNvGrpSpPr/>
            <p:nvPr/>
          </p:nvGrpSpPr>
          <p:grpSpPr>
            <a:xfrm>
              <a:off x="1706440" y="3030223"/>
              <a:ext cx="8779120" cy="2034124"/>
              <a:chOff x="1650123" y="3144981"/>
              <a:chExt cx="8779120" cy="2034124"/>
            </a:xfrm>
            <a:noFill/>
          </p:grpSpPr>
          <p:sp>
            <p:nvSpPr>
              <p:cNvPr id="20" name="文本框 19">
                <a:extLst>
                  <a:ext uri="{FF2B5EF4-FFF2-40B4-BE49-F238E27FC236}">
                    <a16:creationId xmlns:a16="http://schemas.microsoft.com/office/drawing/2014/main" id="{5F897C4A-E489-4F38-8D35-F28466080916}"/>
                  </a:ext>
                </a:extLst>
              </p:cNvPr>
              <p:cNvSpPr txBox="1"/>
              <p:nvPr/>
            </p:nvSpPr>
            <p:spPr>
              <a:xfrm>
                <a:off x="1650123" y="3144981"/>
                <a:ext cx="972000" cy="288000"/>
              </a:xfrm>
              <a:prstGeom prst="rect">
                <a:avLst/>
              </a:prstGeom>
              <a:grp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多方音视频</a:t>
                </a:r>
              </a:p>
            </p:txBody>
          </p:sp>
          <p:sp>
            <p:nvSpPr>
              <p:cNvPr id="21" name="文本框 20">
                <a:extLst>
                  <a:ext uri="{FF2B5EF4-FFF2-40B4-BE49-F238E27FC236}">
                    <a16:creationId xmlns:a16="http://schemas.microsoft.com/office/drawing/2014/main" id="{9423448C-9FCE-4882-9A80-FB1B1E851032}"/>
                  </a:ext>
                </a:extLst>
              </p:cNvPr>
              <p:cNvSpPr txBox="1"/>
              <p:nvPr/>
            </p:nvSpPr>
            <p:spPr>
              <a:xfrm>
                <a:off x="4162094" y="3144981"/>
                <a:ext cx="972000" cy="288000"/>
              </a:xfrm>
              <a:prstGeom prst="rect">
                <a:avLst/>
              </a:prstGeom>
              <a:grp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旁路直播</a:t>
                </a:r>
              </a:p>
            </p:txBody>
          </p:sp>
          <p:sp>
            <p:nvSpPr>
              <p:cNvPr id="22" name="文本框 21">
                <a:extLst>
                  <a:ext uri="{FF2B5EF4-FFF2-40B4-BE49-F238E27FC236}">
                    <a16:creationId xmlns:a16="http://schemas.microsoft.com/office/drawing/2014/main" id="{53779EB7-DE9B-4AF1-AA1A-0FC5655A44E5}"/>
                  </a:ext>
                </a:extLst>
              </p:cNvPr>
              <p:cNvSpPr txBox="1"/>
              <p:nvPr/>
            </p:nvSpPr>
            <p:spPr>
              <a:xfrm>
                <a:off x="6945272" y="3144981"/>
                <a:ext cx="972000" cy="288000"/>
              </a:xfrm>
              <a:prstGeom prst="rect">
                <a:avLst/>
              </a:prstGeom>
              <a:grp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视频录制</a:t>
                </a:r>
              </a:p>
            </p:txBody>
          </p:sp>
          <p:sp>
            <p:nvSpPr>
              <p:cNvPr id="23" name="文本框 22">
                <a:extLst>
                  <a:ext uri="{FF2B5EF4-FFF2-40B4-BE49-F238E27FC236}">
                    <a16:creationId xmlns:a16="http://schemas.microsoft.com/office/drawing/2014/main" id="{FC3F4BCC-F3A3-4EFC-BAE2-BD9DA5F9A61A}"/>
                  </a:ext>
                </a:extLst>
              </p:cNvPr>
              <p:cNvSpPr txBox="1"/>
              <p:nvPr/>
            </p:nvSpPr>
            <p:spPr>
              <a:xfrm>
                <a:off x="9457243" y="3144981"/>
                <a:ext cx="972000" cy="288000"/>
              </a:xfrm>
              <a:prstGeom prst="rect">
                <a:avLst/>
              </a:prstGeom>
              <a:grp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视频合屏</a:t>
                </a:r>
              </a:p>
            </p:txBody>
          </p:sp>
          <p:sp>
            <p:nvSpPr>
              <p:cNvPr id="24" name="文本框 23">
                <a:extLst>
                  <a:ext uri="{FF2B5EF4-FFF2-40B4-BE49-F238E27FC236}">
                    <a16:creationId xmlns:a16="http://schemas.microsoft.com/office/drawing/2014/main" id="{A906C6D4-0508-40B7-B9BB-1CF9DC2E5187}"/>
                  </a:ext>
                </a:extLst>
              </p:cNvPr>
              <p:cNvSpPr txBox="1"/>
              <p:nvPr/>
            </p:nvSpPr>
            <p:spPr>
              <a:xfrm>
                <a:off x="9457243" y="4887274"/>
                <a:ext cx="972000" cy="288000"/>
              </a:xfrm>
              <a:prstGeom prst="rect">
                <a:avLst/>
              </a:prstGeom>
              <a:grp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文字聊天</a:t>
                </a:r>
              </a:p>
            </p:txBody>
          </p:sp>
          <p:sp>
            <p:nvSpPr>
              <p:cNvPr id="25" name="文本框 24">
                <a:extLst>
                  <a:ext uri="{FF2B5EF4-FFF2-40B4-BE49-F238E27FC236}">
                    <a16:creationId xmlns:a16="http://schemas.microsoft.com/office/drawing/2014/main" id="{D447D3E1-A06E-4BB3-85A9-2960777C57B9}"/>
                  </a:ext>
                </a:extLst>
              </p:cNvPr>
              <p:cNvSpPr txBox="1"/>
              <p:nvPr/>
            </p:nvSpPr>
            <p:spPr>
              <a:xfrm>
                <a:off x="6945272" y="4887274"/>
                <a:ext cx="972000" cy="288000"/>
              </a:xfrm>
              <a:prstGeom prst="rect">
                <a:avLst/>
              </a:prstGeom>
              <a:grp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语音激励</a:t>
                </a:r>
              </a:p>
            </p:txBody>
          </p:sp>
          <p:sp>
            <p:nvSpPr>
              <p:cNvPr id="26" name="文本框 25">
                <a:extLst>
                  <a:ext uri="{FF2B5EF4-FFF2-40B4-BE49-F238E27FC236}">
                    <a16:creationId xmlns:a16="http://schemas.microsoft.com/office/drawing/2014/main" id="{25C27BC3-28BC-4347-AE12-A5F007DA9866}"/>
                  </a:ext>
                </a:extLst>
              </p:cNvPr>
              <p:cNvSpPr txBox="1"/>
              <p:nvPr/>
            </p:nvSpPr>
            <p:spPr>
              <a:xfrm>
                <a:off x="4162094" y="4891105"/>
                <a:ext cx="972000" cy="288000"/>
              </a:xfrm>
              <a:prstGeom prst="rect">
                <a:avLst/>
              </a:prstGeom>
              <a:grp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白板批注</a:t>
                </a:r>
              </a:p>
            </p:txBody>
          </p:sp>
          <p:sp>
            <p:nvSpPr>
              <p:cNvPr id="27" name="文本框 26">
                <a:extLst>
                  <a:ext uri="{FF2B5EF4-FFF2-40B4-BE49-F238E27FC236}">
                    <a16:creationId xmlns:a16="http://schemas.microsoft.com/office/drawing/2014/main" id="{8352C2C0-7A69-4A96-B04E-75A787C0639C}"/>
                  </a:ext>
                </a:extLst>
              </p:cNvPr>
              <p:cNvSpPr txBox="1"/>
              <p:nvPr/>
            </p:nvSpPr>
            <p:spPr>
              <a:xfrm>
                <a:off x="1650123" y="4887274"/>
                <a:ext cx="972000" cy="288000"/>
              </a:xfrm>
              <a:prstGeom prst="rect">
                <a:avLst/>
              </a:prstGeom>
              <a:grpFill/>
              <a:ln w="15875">
                <a:noFill/>
              </a:ln>
            </p:spPr>
            <p:txBody>
              <a:bodyPr wrap="non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屏幕分享</a:t>
                </a:r>
              </a:p>
            </p:txBody>
          </p:sp>
        </p:grpSp>
        <p:pic>
          <p:nvPicPr>
            <p:cNvPr id="44" name="图片 43">
              <a:extLst>
                <a:ext uri="{FF2B5EF4-FFF2-40B4-BE49-F238E27FC236}">
                  <a16:creationId xmlns:a16="http://schemas.microsoft.com/office/drawing/2014/main" id="{8CC1B692-DA3A-4ECC-87BD-41D5D87C6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528" y="3496911"/>
              <a:ext cx="1260000" cy="1260000"/>
            </a:xfrm>
            <a:prstGeom prst="rect">
              <a:avLst/>
            </a:prstGeom>
          </p:spPr>
        </p:pic>
        <p:pic>
          <p:nvPicPr>
            <p:cNvPr id="46" name="图片 45">
              <a:extLst>
                <a:ext uri="{FF2B5EF4-FFF2-40B4-BE49-F238E27FC236}">
                  <a16:creationId xmlns:a16="http://schemas.microsoft.com/office/drawing/2014/main" id="{777C0138-734A-43A9-BD06-D4A8CDB83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589" y="3625327"/>
              <a:ext cx="1080000" cy="1080000"/>
            </a:xfrm>
            <a:prstGeom prst="rect">
              <a:avLst/>
            </a:prstGeom>
          </p:spPr>
        </p:pic>
        <p:pic>
          <p:nvPicPr>
            <p:cNvPr id="50" name="图片 49">
              <a:extLst>
                <a:ext uri="{FF2B5EF4-FFF2-40B4-BE49-F238E27FC236}">
                  <a16:creationId xmlns:a16="http://schemas.microsoft.com/office/drawing/2014/main" id="{42515C25-8120-4A7B-93E3-DD2810150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410" y="3638887"/>
              <a:ext cx="1008000" cy="1008000"/>
            </a:xfrm>
            <a:prstGeom prst="rect">
              <a:avLst/>
            </a:prstGeom>
          </p:spPr>
        </p:pic>
        <p:pic>
          <p:nvPicPr>
            <p:cNvPr id="52" name="图片 51">
              <a:extLst>
                <a:ext uri="{FF2B5EF4-FFF2-40B4-BE49-F238E27FC236}">
                  <a16:creationId xmlns:a16="http://schemas.microsoft.com/office/drawing/2014/main" id="{D977C08E-2642-4A26-B76D-22CAC6C979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0795" y="3630826"/>
              <a:ext cx="1080000" cy="1080000"/>
            </a:xfrm>
            <a:prstGeom prst="rect">
              <a:avLst/>
            </a:prstGeom>
          </p:spPr>
        </p:pic>
        <p:pic>
          <p:nvPicPr>
            <p:cNvPr id="54" name="图片 53">
              <a:extLst>
                <a:ext uri="{FF2B5EF4-FFF2-40B4-BE49-F238E27FC236}">
                  <a16:creationId xmlns:a16="http://schemas.microsoft.com/office/drawing/2014/main" id="{12187339-219D-4BB6-9D08-56CF7266A4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6528" y="1931271"/>
              <a:ext cx="1080000" cy="1080000"/>
            </a:xfrm>
            <a:prstGeom prst="rect">
              <a:avLst/>
            </a:prstGeom>
          </p:spPr>
        </p:pic>
        <p:pic>
          <p:nvPicPr>
            <p:cNvPr id="56" name="图片 55">
              <a:extLst>
                <a:ext uri="{FF2B5EF4-FFF2-40B4-BE49-F238E27FC236}">
                  <a16:creationId xmlns:a16="http://schemas.microsoft.com/office/drawing/2014/main" id="{2C1C8DFF-B39C-49F1-929E-1FFC0CBE1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6528" y="2227789"/>
              <a:ext cx="360000" cy="360000"/>
            </a:xfrm>
            <a:prstGeom prst="rect">
              <a:avLst/>
            </a:prstGeom>
          </p:spPr>
        </p:pic>
        <p:pic>
          <p:nvPicPr>
            <p:cNvPr id="58" name="图片 57">
              <a:extLst>
                <a:ext uri="{FF2B5EF4-FFF2-40B4-BE49-F238E27FC236}">
                  <a16:creationId xmlns:a16="http://schemas.microsoft.com/office/drawing/2014/main" id="{89C4257F-66B0-45C4-962F-DF9F4E95F3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7589" y="1944733"/>
              <a:ext cx="1080000" cy="1080000"/>
            </a:xfrm>
            <a:prstGeom prst="rect">
              <a:avLst/>
            </a:prstGeom>
          </p:spPr>
        </p:pic>
        <p:pic>
          <p:nvPicPr>
            <p:cNvPr id="60" name="图片 59">
              <a:extLst>
                <a:ext uri="{FF2B5EF4-FFF2-40B4-BE49-F238E27FC236}">
                  <a16:creationId xmlns:a16="http://schemas.microsoft.com/office/drawing/2014/main" id="{1701F67A-A4F3-4727-A538-D27A498A59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8747" y="1892833"/>
              <a:ext cx="1260000" cy="1260000"/>
            </a:xfrm>
            <a:prstGeom prst="rect">
              <a:avLst/>
            </a:prstGeom>
          </p:spPr>
        </p:pic>
        <p:pic>
          <p:nvPicPr>
            <p:cNvPr id="62" name="图片 61">
              <a:extLst>
                <a:ext uri="{FF2B5EF4-FFF2-40B4-BE49-F238E27FC236}">
                  <a16:creationId xmlns:a16="http://schemas.microsoft.com/office/drawing/2014/main" id="{8B9DCD75-79C9-41B8-947F-869CE5380F6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00410" y="1946484"/>
              <a:ext cx="1008000" cy="1008000"/>
            </a:xfrm>
            <a:prstGeom prst="rect">
              <a:avLst/>
            </a:prstGeom>
          </p:spPr>
        </p:pic>
        <p:pic>
          <p:nvPicPr>
            <p:cNvPr id="48" name="图片 47">
              <a:extLst>
                <a:ext uri="{FF2B5EF4-FFF2-40B4-BE49-F238E27FC236}">
                  <a16:creationId xmlns:a16="http://schemas.microsoft.com/office/drawing/2014/main" id="{FC9FA749-026E-4594-A195-ED62923D15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24410" y="3990826"/>
              <a:ext cx="360000" cy="360000"/>
            </a:xfrm>
            <a:prstGeom prst="rect">
              <a:avLst/>
            </a:prstGeom>
          </p:spPr>
        </p:pic>
        <p:pic>
          <p:nvPicPr>
            <p:cNvPr id="63" name="图片 62">
              <a:extLst>
                <a:ext uri="{FF2B5EF4-FFF2-40B4-BE49-F238E27FC236}">
                  <a16:creationId xmlns:a16="http://schemas.microsoft.com/office/drawing/2014/main" id="{1CEE522B-6224-4B22-A521-33B0F35B46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3685" y="2193328"/>
              <a:ext cx="180000" cy="180000"/>
            </a:xfrm>
            <a:prstGeom prst="rect">
              <a:avLst/>
            </a:prstGeom>
          </p:spPr>
        </p:pic>
        <p:pic>
          <p:nvPicPr>
            <p:cNvPr id="64" name="图片 63">
              <a:extLst>
                <a:ext uri="{FF2B5EF4-FFF2-40B4-BE49-F238E27FC236}">
                  <a16:creationId xmlns:a16="http://schemas.microsoft.com/office/drawing/2014/main" id="{2F4BE835-9B5D-441C-9AD4-884227661D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7907" y="2456841"/>
              <a:ext cx="180000" cy="180000"/>
            </a:xfrm>
            <a:prstGeom prst="rect">
              <a:avLst/>
            </a:prstGeom>
          </p:spPr>
        </p:pic>
        <p:cxnSp>
          <p:nvCxnSpPr>
            <p:cNvPr id="66" name="直接连接符 65">
              <a:extLst>
                <a:ext uri="{FF2B5EF4-FFF2-40B4-BE49-F238E27FC236}">
                  <a16:creationId xmlns:a16="http://schemas.microsoft.com/office/drawing/2014/main" id="{842B3C73-97E5-42D3-8AC1-75725B30D151}"/>
                </a:ext>
              </a:extLst>
            </p:cNvPr>
            <p:cNvCxnSpPr>
              <a:cxnSpLocks/>
            </p:cNvCxnSpPr>
            <p:nvPr/>
          </p:nvCxnSpPr>
          <p:spPr>
            <a:xfrm>
              <a:off x="10067067" y="2114090"/>
              <a:ext cx="0" cy="587398"/>
            </a:xfrm>
            <a:prstGeom prst="line">
              <a:avLst/>
            </a:prstGeom>
            <a:ln w="12700">
              <a:solidFill>
                <a:srgbClr val="1296DB"/>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018F034F-99BD-437A-8C2A-6062605264DF}"/>
                </a:ext>
              </a:extLst>
            </p:cNvPr>
            <p:cNvCxnSpPr>
              <a:cxnSpLocks/>
            </p:cNvCxnSpPr>
            <p:nvPr/>
          </p:nvCxnSpPr>
          <p:spPr>
            <a:xfrm flipV="1">
              <a:off x="10067067" y="2416911"/>
              <a:ext cx="361679" cy="1720"/>
            </a:xfrm>
            <a:prstGeom prst="line">
              <a:avLst/>
            </a:prstGeom>
            <a:ln w="12700">
              <a:solidFill>
                <a:srgbClr val="1296DB"/>
              </a:solidFill>
            </a:ln>
          </p:spPr>
          <p:style>
            <a:lnRef idx="1">
              <a:schemeClr val="accent1"/>
            </a:lnRef>
            <a:fillRef idx="0">
              <a:schemeClr val="accent1"/>
            </a:fillRef>
            <a:effectRef idx="0">
              <a:schemeClr val="accent1"/>
            </a:effectRef>
            <a:fontRef idx="minor">
              <a:schemeClr val="tx1"/>
            </a:fontRef>
          </p:style>
        </p:cxnSp>
      </p:grpSp>
      <p:sp>
        <p:nvSpPr>
          <p:cNvPr id="31" name="标题 1">
            <a:extLst>
              <a:ext uri="{FF2B5EF4-FFF2-40B4-BE49-F238E27FC236}">
                <a16:creationId xmlns:a16="http://schemas.microsoft.com/office/drawing/2014/main" id="{C0266C48-5FE1-9040-AA00-DCA04422EC76}"/>
              </a:ext>
            </a:extLst>
          </p:cNvPr>
          <p:cNvSpPr txBox="1">
            <a:spLocks/>
          </p:cNvSpPr>
          <p:nvPr/>
        </p:nvSpPr>
        <p:spPr>
          <a:xfrm>
            <a:off x="3666000" y="5082451"/>
            <a:ext cx="4860000" cy="432000"/>
          </a:xfrm>
          <a:prstGeom prst="rect">
            <a:avLst/>
          </a:prstGeom>
          <a:solidFill>
            <a:srgbClr val="FF32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简单基础但强大易用的会议功能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022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0FDCC58F-6EF2-E140-9BA2-81281DEFA07B}"/>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4CCB1151-71FE-134D-A891-F57A4F3CCE85}"/>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连接一切 智慧迅捷</a:t>
            </a:r>
          </a:p>
        </p:txBody>
      </p:sp>
      <p:sp>
        <p:nvSpPr>
          <p:cNvPr id="18" name="文本框 17">
            <a:extLst>
              <a:ext uri="{FF2B5EF4-FFF2-40B4-BE49-F238E27FC236}">
                <a16:creationId xmlns:a16="http://schemas.microsoft.com/office/drawing/2014/main" id="{4CF73E9C-C52E-437A-9D68-49639F563844}"/>
              </a:ext>
            </a:extLst>
          </p:cNvPr>
          <p:cNvSpPr txBox="1"/>
          <p:nvPr/>
        </p:nvSpPr>
        <p:spPr>
          <a:xfrm>
            <a:off x="2496000" y="4769572"/>
            <a:ext cx="7200000" cy="720000"/>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呼叫</a:t>
            </a:r>
            <a:r>
              <a:rPr lang="en-US" altLang="zh-CN" sz="1200" dirty="0">
                <a:solidFill>
                  <a:schemeClr val="bg1"/>
                </a:solidFill>
                <a:latin typeface="微软雅黑" panose="020B0503020204020204" pitchFamily="34" charset="-122"/>
                <a:ea typeface="微软雅黑" panose="020B0503020204020204" pitchFamily="34" charset="-122"/>
              </a:rPr>
              <a:t>SIP</a:t>
            </a:r>
            <a:r>
              <a:rPr lang="zh-CN" altLang="en-US" sz="1200" dirty="0">
                <a:solidFill>
                  <a:schemeClr val="bg1"/>
                </a:solidFill>
                <a:latin typeface="微软雅黑" panose="020B0503020204020204" pitchFamily="34" charset="-122"/>
                <a:ea typeface="微软雅黑" panose="020B0503020204020204" pitchFamily="34" charset="-122"/>
              </a:rPr>
              <a:t>软会议、</a:t>
            </a:r>
            <a:r>
              <a:rPr lang="en-US" altLang="zh-CN" sz="1200" dirty="0">
                <a:solidFill>
                  <a:schemeClr val="bg1"/>
                </a:solidFill>
                <a:latin typeface="微软雅黑" panose="020B0503020204020204" pitchFamily="34" charset="-122"/>
                <a:ea typeface="微软雅黑" panose="020B0503020204020204" pitchFamily="34" charset="-122"/>
              </a:rPr>
              <a:t>H.323</a:t>
            </a:r>
            <a:r>
              <a:rPr lang="zh-CN" altLang="en-US" sz="1200" dirty="0">
                <a:solidFill>
                  <a:schemeClr val="bg1"/>
                </a:solidFill>
                <a:latin typeface="微软雅黑" panose="020B0503020204020204" pitchFamily="34" charset="-122"/>
                <a:ea typeface="微软雅黑" panose="020B0503020204020204" pitchFamily="34" charset="-122"/>
              </a:rPr>
              <a:t>终端，如思科、宝利通终端等；</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连接</a:t>
            </a:r>
            <a:r>
              <a:rPr lang="en-US" altLang="zh-CN" sz="1200" dirty="0">
                <a:solidFill>
                  <a:schemeClr val="bg1"/>
                </a:solidFill>
                <a:latin typeface="微软雅黑" panose="020B0503020204020204" pitchFamily="34" charset="-122"/>
                <a:ea typeface="微软雅黑" panose="020B0503020204020204" pitchFamily="34" charset="-122"/>
              </a:rPr>
              <a:t>IP</a:t>
            </a:r>
            <a:r>
              <a:rPr lang="zh-CN" altLang="en-US" sz="1200" dirty="0">
                <a:solidFill>
                  <a:schemeClr val="bg1"/>
                </a:solidFill>
                <a:latin typeface="微软雅黑" panose="020B0503020204020204" pitchFamily="34" charset="-122"/>
                <a:ea typeface="微软雅黑" panose="020B0503020204020204" pitchFamily="34" charset="-122"/>
              </a:rPr>
              <a:t>摄像头、警用单兵，如大华、海康设备等；</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呼叫</a:t>
            </a:r>
            <a:r>
              <a:rPr lang="en-US" altLang="zh-CN" sz="1200" dirty="0">
                <a:solidFill>
                  <a:schemeClr val="bg1"/>
                </a:solidFill>
                <a:latin typeface="微软雅黑" panose="020B0503020204020204" pitchFamily="34" charset="-122"/>
                <a:ea typeface="微软雅黑" panose="020B0503020204020204" pitchFamily="34" charset="-122"/>
              </a:rPr>
              <a:t>PSTN</a:t>
            </a:r>
            <a:r>
              <a:rPr lang="zh-CN" altLang="en-US" sz="1200" dirty="0">
                <a:solidFill>
                  <a:schemeClr val="bg1"/>
                </a:solidFill>
                <a:latin typeface="微软雅黑" panose="020B0503020204020204" pitchFamily="34" charset="-122"/>
                <a:ea typeface="微软雅黑" panose="020B0503020204020204" pitchFamily="34" charset="-122"/>
              </a:rPr>
              <a:t>电话、拨打手机电话；</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连接</a:t>
            </a:r>
            <a:r>
              <a:rPr lang="en-US" altLang="zh-CN" sz="1200" dirty="0">
                <a:solidFill>
                  <a:schemeClr val="bg1"/>
                </a:solidFill>
                <a:latin typeface="微软雅黑" panose="020B0503020204020204" pitchFamily="34" charset="-122"/>
                <a:ea typeface="微软雅黑" panose="020B0503020204020204" pitchFamily="34" charset="-122"/>
              </a:rPr>
              <a:t>AR</a:t>
            </a:r>
            <a:r>
              <a:rPr lang="zh-CN" altLang="en-US" sz="1200" dirty="0">
                <a:solidFill>
                  <a:schemeClr val="bg1"/>
                </a:solidFill>
                <a:latin typeface="微软雅黑" panose="020B0503020204020204" pitchFamily="34" charset="-122"/>
                <a:ea typeface="微软雅黑" panose="020B0503020204020204" pitchFamily="34" charset="-122"/>
              </a:rPr>
              <a:t>眼镜、智能电视、机顶盒，如爱普生眼镜、小米电视、极米无屏电视、华数机顶盒等。</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5309EE11-EDD6-4A08-9360-C28793017DDE}"/>
              </a:ext>
            </a:extLst>
          </p:cNvPr>
          <p:cNvGrpSpPr/>
          <p:nvPr/>
        </p:nvGrpSpPr>
        <p:grpSpPr>
          <a:xfrm>
            <a:off x="1242286" y="1848021"/>
            <a:ext cx="9772990" cy="1905000"/>
            <a:chOff x="1242286" y="2006956"/>
            <a:chExt cx="9772990" cy="1905000"/>
          </a:xfrm>
        </p:grpSpPr>
        <p:pic>
          <p:nvPicPr>
            <p:cNvPr id="32" name="图片 31">
              <a:extLst>
                <a:ext uri="{FF2B5EF4-FFF2-40B4-BE49-F238E27FC236}">
                  <a16:creationId xmlns:a16="http://schemas.microsoft.com/office/drawing/2014/main" id="{3DCD7B93-57A0-4407-834B-04D1C450E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286" y="2294575"/>
              <a:ext cx="1440000" cy="1440000"/>
            </a:xfrm>
            <a:prstGeom prst="rect">
              <a:avLst/>
            </a:prstGeom>
          </p:spPr>
        </p:pic>
        <p:pic>
          <p:nvPicPr>
            <p:cNvPr id="34" name="图片 33">
              <a:extLst>
                <a:ext uri="{FF2B5EF4-FFF2-40B4-BE49-F238E27FC236}">
                  <a16:creationId xmlns:a16="http://schemas.microsoft.com/office/drawing/2014/main" id="{FC242033-7B08-497F-B008-D63E302C3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943" y="2239456"/>
              <a:ext cx="1440000" cy="1440000"/>
            </a:xfrm>
            <a:prstGeom prst="rect">
              <a:avLst/>
            </a:prstGeom>
          </p:spPr>
        </p:pic>
        <p:pic>
          <p:nvPicPr>
            <p:cNvPr id="4" name="图片 3">
              <a:extLst>
                <a:ext uri="{FF2B5EF4-FFF2-40B4-BE49-F238E27FC236}">
                  <a16:creationId xmlns:a16="http://schemas.microsoft.com/office/drawing/2014/main" id="{952757D3-8E1F-4E7D-82A6-A1BB33215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000" y="2184337"/>
              <a:ext cx="1619999" cy="1550238"/>
            </a:xfrm>
            <a:prstGeom prst="rect">
              <a:avLst/>
            </a:prstGeom>
          </p:spPr>
        </p:pic>
        <p:pic>
          <p:nvPicPr>
            <p:cNvPr id="6" name="图片 5">
              <a:extLst>
                <a:ext uri="{FF2B5EF4-FFF2-40B4-BE49-F238E27FC236}">
                  <a16:creationId xmlns:a16="http://schemas.microsoft.com/office/drawing/2014/main" id="{08C6900A-B90E-4D10-A60D-1F46E2EE7B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356" y="2006956"/>
              <a:ext cx="1905000" cy="1905000"/>
            </a:xfrm>
            <a:prstGeom prst="rect">
              <a:avLst/>
            </a:prstGeom>
          </p:spPr>
        </p:pic>
        <p:pic>
          <p:nvPicPr>
            <p:cNvPr id="8" name="图片 7">
              <a:extLst>
                <a:ext uri="{FF2B5EF4-FFF2-40B4-BE49-F238E27FC236}">
                  <a16:creationId xmlns:a16="http://schemas.microsoft.com/office/drawing/2014/main" id="{AE293865-898D-4AF3-980B-B17AB0579C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13" y="2137904"/>
              <a:ext cx="1325563" cy="1325563"/>
            </a:xfrm>
            <a:prstGeom prst="rect">
              <a:avLst/>
            </a:prstGeom>
          </p:spPr>
        </p:pic>
      </p:grpSp>
      <p:sp>
        <p:nvSpPr>
          <p:cNvPr id="13" name="标题 1">
            <a:extLst>
              <a:ext uri="{FF2B5EF4-FFF2-40B4-BE49-F238E27FC236}">
                <a16:creationId xmlns:a16="http://schemas.microsoft.com/office/drawing/2014/main" id="{E4494AAB-97A9-FF48-AEA8-F938675CC8F1}"/>
              </a:ext>
            </a:extLst>
          </p:cNvPr>
          <p:cNvSpPr txBox="1">
            <a:spLocks/>
          </p:cNvSpPr>
          <p:nvPr/>
        </p:nvSpPr>
        <p:spPr>
          <a:xfrm>
            <a:off x="3666000" y="4289833"/>
            <a:ext cx="4860000" cy="432000"/>
          </a:xfrm>
          <a:prstGeom prst="rect">
            <a:avLst/>
          </a:prstGeom>
          <a:solidFill>
            <a:srgbClr val="FF32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连接所有主流音视频终端设备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711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5CA7027-24E2-7C42-BBE9-0904B23E50F2}"/>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a:extLst>
              <a:ext uri="{FF2B5EF4-FFF2-40B4-BE49-F238E27FC236}">
                <a16:creationId xmlns:a16="http://schemas.microsoft.com/office/drawing/2014/main" id="{C8BB7EE0-78C0-41D3-AD7C-9BD244ADE7D9}"/>
              </a:ext>
            </a:extLst>
          </p:cNvPr>
          <p:cNvSpPr>
            <a:spLocks noChangeAspect="1"/>
          </p:cNvSpPr>
          <p:nvPr/>
        </p:nvSpPr>
        <p:spPr>
          <a:xfrm>
            <a:off x="8383668" y="1603851"/>
            <a:ext cx="2160000" cy="2160000"/>
          </a:xfrm>
          <a:prstGeom prst="ellipse">
            <a:avLst/>
          </a:prstGeom>
          <a:solidFill>
            <a:srgbClr val="3A5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CC679D13-72AF-42FA-BF2B-7E1D58DF3012}"/>
              </a:ext>
            </a:extLst>
          </p:cNvPr>
          <p:cNvSpPr>
            <a:spLocks noChangeAspect="1"/>
          </p:cNvSpPr>
          <p:nvPr/>
        </p:nvSpPr>
        <p:spPr>
          <a:xfrm>
            <a:off x="1648332" y="1603851"/>
            <a:ext cx="2160000" cy="2160000"/>
          </a:xfrm>
          <a:prstGeom prst="ellipse">
            <a:avLst/>
          </a:prstGeom>
          <a:solidFill>
            <a:srgbClr val="3A5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9CEBB657-3ACF-4AE5-9D8C-50E4F747774A}"/>
              </a:ext>
            </a:extLst>
          </p:cNvPr>
          <p:cNvSpPr>
            <a:spLocks noChangeAspect="1"/>
          </p:cNvSpPr>
          <p:nvPr/>
        </p:nvSpPr>
        <p:spPr>
          <a:xfrm>
            <a:off x="5015998" y="1603851"/>
            <a:ext cx="2160000" cy="2160000"/>
          </a:xfrm>
          <a:prstGeom prst="ellipse">
            <a:avLst/>
          </a:prstGeom>
          <a:solidFill>
            <a:srgbClr val="3A5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0EB32523-698C-564D-B1A1-DD22D9AE952C}"/>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灵活部署 轻松运维</a:t>
            </a:r>
          </a:p>
        </p:txBody>
      </p:sp>
      <p:pic>
        <p:nvPicPr>
          <p:cNvPr id="7" name="图片 6">
            <a:extLst>
              <a:ext uri="{FF2B5EF4-FFF2-40B4-BE49-F238E27FC236}">
                <a16:creationId xmlns:a16="http://schemas.microsoft.com/office/drawing/2014/main" id="{96408AC5-9156-4BB0-BBA4-031380463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998" y="2143852"/>
            <a:ext cx="1080000" cy="1080000"/>
          </a:xfrm>
          <a:prstGeom prst="rect">
            <a:avLst/>
          </a:prstGeom>
        </p:spPr>
      </p:pic>
      <p:sp>
        <p:nvSpPr>
          <p:cNvPr id="10" name="文本框 9">
            <a:extLst>
              <a:ext uri="{FF2B5EF4-FFF2-40B4-BE49-F238E27FC236}">
                <a16:creationId xmlns:a16="http://schemas.microsoft.com/office/drawing/2014/main" id="{B73D9722-372F-4DF0-9858-5CC75617142B}"/>
              </a:ext>
            </a:extLst>
          </p:cNvPr>
          <p:cNvSpPr txBox="1"/>
          <p:nvPr/>
        </p:nvSpPr>
        <p:spPr>
          <a:xfrm>
            <a:off x="2496000" y="4769572"/>
            <a:ext cx="7200000" cy="720000"/>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自主可控：为客户单独构建，保障通信、数据安全，带来更加有效的控制和更高质量的服务</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灵活高效：简单高效的运维管理，容错能力强，故障恢复时间短</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扩容成本低：可利用客户现有资源构建服务，大幅降低扩容成本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1" name="标题 1">
            <a:extLst>
              <a:ext uri="{FF2B5EF4-FFF2-40B4-BE49-F238E27FC236}">
                <a16:creationId xmlns:a16="http://schemas.microsoft.com/office/drawing/2014/main" id="{B538B786-D006-4999-A94E-5803668AC9A6}"/>
              </a:ext>
            </a:extLst>
          </p:cNvPr>
          <p:cNvSpPr txBox="1">
            <a:spLocks/>
          </p:cNvSpPr>
          <p:nvPr/>
        </p:nvSpPr>
        <p:spPr>
          <a:xfrm>
            <a:off x="3665998" y="4279016"/>
            <a:ext cx="4860000" cy="432000"/>
          </a:xfrm>
          <a:prstGeom prst="rect">
            <a:avLst/>
          </a:prstGeom>
          <a:solidFill>
            <a:srgbClr val="FF32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用户自主可控的运维环境</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08AD598B-F943-4743-86AE-919604D18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668" y="2251052"/>
            <a:ext cx="1080000" cy="1080000"/>
          </a:xfrm>
          <a:prstGeom prst="rect">
            <a:avLst/>
          </a:prstGeom>
        </p:spPr>
      </p:pic>
      <p:sp>
        <p:nvSpPr>
          <p:cNvPr id="14" name="文本框 13">
            <a:extLst>
              <a:ext uri="{FF2B5EF4-FFF2-40B4-BE49-F238E27FC236}">
                <a16:creationId xmlns:a16="http://schemas.microsoft.com/office/drawing/2014/main" id="{B57D694D-74F5-45A7-9938-C320B960EC18}"/>
              </a:ext>
            </a:extLst>
          </p:cNvPr>
          <p:cNvSpPr txBox="1"/>
          <p:nvPr/>
        </p:nvSpPr>
        <p:spPr>
          <a:xfrm>
            <a:off x="2165809" y="3855575"/>
            <a:ext cx="1097280" cy="369332"/>
          </a:xfrm>
          <a:prstGeom prst="rect">
            <a:avLst/>
          </a:prstGeom>
          <a:noFill/>
        </p:spPr>
        <p:txBody>
          <a:bodyPr wrap="square" rtlCol="0" anchor="ctr" anchorCtr="0">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私有云</a:t>
            </a:r>
          </a:p>
        </p:txBody>
      </p:sp>
      <p:sp>
        <p:nvSpPr>
          <p:cNvPr id="15" name="文本框 14">
            <a:extLst>
              <a:ext uri="{FF2B5EF4-FFF2-40B4-BE49-F238E27FC236}">
                <a16:creationId xmlns:a16="http://schemas.microsoft.com/office/drawing/2014/main" id="{58A1919F-2BC0-4B6C-AF56-C40223D619F8}"/>
              </a:ext>
            </a:extLst>
          </p:cNvPr>
          <p:cNvSpPr txBox="1"/>
          <p:nvPr/>
        </p:nvSpPr>
        <p:spPr>
          <a:xfrm>
            <a:off x="5538718" y="3855575"/>
            <a:ext cx="1097280" cy="369332"/>
          </a:xfrm>
          <a:prstGeom prst="rect">
            <a:avLst/>
          </a:prstGeom>
          <a:noFill/>
        </p:spPr>
        <p:txBody>
          <a:bodyPr wrap="square" rtlCol="0" anchor="ctr" anchorCtr="0">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混合云</a:t>
            </a:r>
          </a:p>
        </p:txBody>
      </p:sp>
      <p:sp>
        <p:nvSpPr>
          <p:cNvPr id="16" name="文本框 15">
            <a:extLst>
              <a:ext uri="{FF2B5EF4-FFF2-40B4-BE49-F238E27FC236}">
                <a16:creationId xmlns:a16="http://schemas.microsoft.com/office/drawing/2014/main" id="{72EDD91D-C168-44BA-B9A2-AEF8F95A0CB0}"/>
              </a:ext>
            </a:extLst>
          </p:cNvPr>
          <p:cNvSpPr txBox="1"/>
          <p:nvPr/>
        </p:nvSpPr>
        <p:spPr>
          <a:xfrm>
            <a:off x="8915028" y="3855575"/>
            <a:ext cx="1097280" cy="369332"/>
          </a:xfrm>
          <a:prstGeom prst="rect">
            <a:avLst/>
          </a:prstGeom>
          <a:noFill/>
        </p:spPr>
        <p:txBody>
          <a:bodyPr wrap="square" rtlCol="0" anchor="ctr" anchorCtr="0">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公有云</a:t>
            </a:r>
          </a:p>
        </p:txBody>
      </p:sp>
      <p:pic>
        <p:nvPicPr>
          <p:cNvPr id="20" name="图片 19">
            <a:extLst>
              <a:ext uri="{FF2B5EF4-FFF2-40B4-BE49-F238E27FC236}">
                <a16:creationId xmlns:a16="http://schemas.microsoft.com/office/drawing/2014/main" id="{2A70CD18-35EF-4305-A92B-C9E0913B3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681" y="2251052"/>
            <a:ext cx="1080000" cy="1080000"/>
          </a:xfrm>
          <a:prstGeom prst="rect">
            <a:avLst/>
          </a:prstGeom>
        </p:spPr>
      </p:pic>
    </p:spTree>
    <p:extLst>
      <p:ext uri="{BB962C8B-B14F-4D97-AF65-F5344CB8AC3E}">
        <p14:creationId xmlns:p14="http://schemas.microsoft.com/office/powerpoint/2010/main" val="235179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BC68729F-8A1D-3C4D-B2C7-184F8024B4B0}"/>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34">
            <a:extLst>
              <a:ext uri="{FF2B5EF4-FFF2-40B4-BE49-F238E27FC236}">
                <a16:creationId xmlns:a16="http://schemas.microsoft.com/office/drawing/2014/main" id="{FA1F32BD-27E7-4840-8EB8-56AFB86C14CF}"/>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开放源码 深度定制</a:t>
            </a:r>
          </a:p>
        </p:txBody>
      </p:sp>
      <p:sp>
        <p:nvSpPr>
          <p:cNvPr id="18" name="文本框 17">
            <a:extLst>
              <a:ext uri="{FF2B5EF4-FFF2-40B4-BE49-F238E27FC236}">
                <a16:creationId xmlns:a16="http://schemas.microsoft.com/office/drawing/2014/main" id="{4CF73E9C-C52E-437A-9D68-49639F563844}"/>
              </a:ext>
            </a:extLst>
          </p:cNvPr>
          <p:cNvSpPr txBox="1"/>
          <p:nvPr/>
        </p:nvSpPr>
        <p:spPr>
          <a:xfrm>
            <a:off x="2496000" y="4784806"/>
            <a:ext cx="7200000" cy="720000"/>
          </a:xfrm>
          <a:prstGeom prst="rect">
            <a:avLst/>
          </a:prstGeom>
          <a:noFill/>
        </p:spPr>
        <p:txBody>
          <a:bodyPr wrap="square" rtlCol="0" anchor="ctr" anchorCtr="0">
            <a:noAutofit/>
          </a:bodyPr>
          <a:lstStyle/>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支持第三方自行更改视频会议界面、会议</a:t>
            </a:r>
            <a:r>
              <a:rPr lang="en-US" altLang="zh-CN" sz="1200" dirty="0">
                <a:solidFill>
                  <a:schemeClr val="bg1"/>
                </a:solidFill>
                <a:latin typeface="微软雅黑" panose="020B0503020204020204" pitchFamily="34" charset="-122"/>
                <a:ea typeface="微软雅黑" panose="020B0503020204020204" pitchFamily="34" charset="-122"/>
              </a:rPr>
              <a:t>Logo</a:t>
            </a:r>
            <a:r>
              <a:rPr lang="zh-CN" altLang="en-US" sz="1200" dirty="0">
                <a:solidFill>
                  <a:schemeClr val="bg1"/>
                </a:solidFill>
                <a:latin typeface="微软雅黑" panose="020B0503020204020204" pitchFamily="34" charset="-122"/>
                <a:ea typeface="微软雅黑" panose="020B0503020204020204" pitchFamily="34" charset="-122"/>
              </a:rPr>
              <a:t>、会议功能；</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支持将视频会议功能嵌入第三方业务系统，快速集成、深度整合；</a:t>
            </a:r>
            <a:endParaRPr lang="en-US" altLang="zh-CN" sz="12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缩短视频通话功能的开发周期、降低开发难度，减少开发成本。</a:t>
            </a:r>
          </a:p>
        </p:txBody>
      </p:sp>
      <p:sp>
        <p:nvSpPr>
          <p:cNvPr id="21" name="文本框 20">
            <a:extLst>
              <a:ext uri="{FF2B5EF4-FFF2-40B4-BE49-F238E27FC236}">
                <a16:creationId xmlns:a16="http://schemas.microsoft.com/office/drawing/2014/main" id="{C7416495-CEEA-4BB0-9321-365FC94C062E}"/>
              </a:ext>
            </a:extLst>
          </p:cNvPr>
          <p:cNvSpPr txBox="1"/>
          <p:nvPr/>
        </p:nvSpPr>
        <p:spPr>
          <a:xfrm>
            <a:off x="8722412" y="3375113"/>
            <a:ext cx="2550329" cy="324587"/>
          </a:xfrm>
          <a:prstGeom prst="rect">
            <a:avLst/>
          </a:prstGeom>
          <a:solidFill>
            <a:srgbClr val="3A5063"/>
          </a:solidFill>
        </p:spPr>
        <p:txBody>
          <a:bodyPr wrap="squar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其它端</a:t>
            </a:r>
          </a:p>
        </p:txBody>
      </p:sp>
      <p:sp>
        <p:nvSpPr>
          <p:cNvPr id="46" name="文本框 45">
            <a:extLst>
              <a:ext uri="{FF2B5EF4-FFF2-40B4-BE49-F238E27FC236}">
                <a16:creationId xmlns:a16="http://schemas.microsoft.com/office/drawing/2014/main" id="{2DEF888B-5EEF-4B62-9AE2-0D308BE41087}"/>
              </a:ext>
            </a:extLst>
          </p:cNvPr>
          <p:cNvSpPr txBox="1"/>
          <p:nvPr/>
        </p:nvSpPr>
        <p:spPr>
          <a:xfrm>
            <a:off x="5062168" y="3029378"/>
            <a:ext cx="695544" cy="278218"/>
          </a:xfrm>
          <a:prstGeom prst="rect">
            <a:avLst/>
          </a:prstGeom>
          <a:noFill/>
        </p:spPr>
        <p:txBody>
          <a:bodyPr wrap="none" rtlCol="0">
            <a:no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Android</a:t>
            </a:r>
          </a:p>
        </p:txBody>
      </p:sp>
      <p:sp>
        <p:nvSpPr>
          <p:cNvPr id="49" name="文本框 48">
            <a:extLst>
              <a:ext uri="{FF2B5EF4-FFF2-40B4-BE49-F238E27FC236}">
                <a16:creationId xmlns:a16="http://schemas.microsoft.com/office/drawing/2014/main" id="{6931861F-B11E-4946-A0A0-91E77600B6E7}"/>
              </a:ext>
            </a:extLst>
          </p:cNvPr>
          <p:cNvSpPr txBox="1"/>
          <p:nvPr/>
        </p:nvSpPr>
        <p:spPr>
          <a:xfrm>
            <a:off x="1914503" y="3028575"/>
            <a:ext cx="695544" cy="278218"/>
          </a:xfrm>
          <a:prstGeom prst="rect">
            <a:avLst/>
          </a:prstGeom>
          <a:noFill/>
        </p:spPr>
        <p:txBody>
          <a:bodyPr wrap="none" rtlCol="0">
            <a:no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浏览器</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0" name="文本框 49">
            <a:extLst>
              <a:ext uri="{FF2B5EF4-FFF2-40B4-BE49-F238E27FC236}">
                <a16:creationId xmlns:a16="http://schemas.microsoft.com/office/drawing/2014/main" id="{1F5D09B9-AA0D-469C-97FD-040EF56382FE}"/>
              </a:ext>
            </a:extLst>
          </p:cNvPr>
          <p:cNvSpPr txBox="1"/>
          <p:nvPr/>
        </p:nvSpPr>
        <p:spPr>
          <a:xfrm>
            <a:off x="6363207" y="3028575"/>
            <a:ext cx="695544" cy="278218"/>
          </a:xfrm>
          <a:prstGeom prst="rect">
            <a:avLst/>
          </a:prstGeom>
          <a:noFill/>
        </p:spPr>
        <p:txBody>
          <a:bodyPr wrap="none" rtlCol="0">
            <a:no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微信小程序</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0689CB07-6403-454E-B796-85A9189311F6}"/>
              </a:ext>
            </a:extLst>
          </p:cNvPr>
          <p:cNvSpPr txBox="1"/>
          <p:nvPr/>
        </p:nvSpPr>
        <p:spPr>
          <a:xfrm>
            <a:off x="2758192" y="3030715"/>
            <a:ext cx="695544" cy="278218"/>
          </a:xfrm>
          <a:prstGeom prst="rect">
            <a:avLst/>
          </a:prstGeom>
          <a:noFill/>
        </p:spPr>
        <p:txBody>
          <a:bodyPr wrap="none" rtlCol="0">
            <a:no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Linux</a:t>
            </a:r>
          </a:p>
        </p:txBody>
      </p:sp>
      <p:pic>
        <p:nvPicPr>
          <p:cNvPr id="41" name="图片 40">
            <a:extLst>
              <a:ext uri="{FF2B5EF4-FFF2-40B4-BE49-F238E27FC236}">
                <a16:creationId xmlns:a16="http://schemas.microsoft.com/office/drawing/2014/main" id="{E74DEF37-47A1-4FE1-88CF-11ECAB77A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333" y="2338969"/>
            <a:ext cx="674331" cy="674333"/>
          </a:xfrm>
          <a:prstGeom prst="rect">
            <a:avLst/>
          </a:prstGeom>
        </p:spPr>
      </p:pic>
      <p:sp>
        <p:nvSpPr>
          <p:cNvPr id="56" name="文本框 55">
            <a:extLst>
              <a:ext uri="{FF2B5EF4-FFF2-40B4-BE49-F238E27FC236}">
                <a16:creationId xmlns:a16="http://schemas.microsoft.com/office/drawing/2014/main" id="{949865F2-36B8-43A0-9C2B-A8BD45D00066}"/>
              </a:ext>
            </a:extLst>
          </p:cNvPr>
          <p:cNvSpPr txBox="1"/>
          <p:nvPr/>
        </p:nvSpPr>
        <p:spPr>
          <a:xfrm>
            <a:off x="9619795" y="3028575"/>
            <a:ext cx="695544" cy="278218"/>
          </a:xfrm>
          <a:prstGeom prst="rect">
            <a:avLst/>
          </a:prstGeom>
          <a:noFill/>
        </p:spPr>
        <p:txBody>
          <a:bodyPr wrap="none" rtlCol="0">
            <a:no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嵌入式</a:t>
            </a:r>
            <a:r>
              <a:rPr lang="en-US" altLang="zh-CN" sz="1000" dirty="0">
                <a:solidFill>
                  <a:schemeClr val="bg1"/>
                </a:solidFill>
                <a:latin typeface="微软雅黑" panose="020B0503020204020204" pitchFamily="34" charset="-122"/>
                <a:ea typeface="微软雅黑" panose="020B0503020204020204" pitchFamily="34" charset="-122"/>
              </a:rPr>
              <a:t>Linux</a:t>
            </a:r>
          </a:p>
        </p:txBody>
      </p:sp>
      <p:sp>
        <p:nvSpPr>
          <p:cNvPr id="57" name="文本框 56">
            <a:extLst>
              <a:ext uri="{FF2B5EF4-FFF2-40B4-BE49-F238E27FC236}">
                <a16:creationId xmlns:a16="http://schemas.microsoft.com/office/drawing/2014/main" id="{384AE46B-4679-4028-83E9-F89AC5995726}"/>
              </a:ext>
            </a:extLst>
          </p:cNvPr>
          <p:cNvSpPr txBox="1"/>
          <p:nvPr/>
        </p:nvSpPr>
        <p:spPr>
          <a:xfrm>
            <a:off x="1080286" y="3028575"/>
            <a:ext cx="695544" cy="278218"/>
          </a:xfrm>
          <a:prstGeom prst="rect">
            <a:avLst/>
          </a:prstGeom>
          <a:noFill/>
        </p:spPr>
        <p:txBody>
          <a:bodyPr wrap="none" rtlCol="0">
            <a:no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国产麒麟</a:t>
            </a:r>
            <a:r>
              <a:rPr lang="en-US" altLang="zh-CN" sz="1000" dirty="0">
                <a:solidFill>
                  <a:schemeClr val="bg1"/>
                </a:solidFill>
                <a:latin typeface="微软雅黑" panose="020B0503020204020204" pitchFamily="34" charset="-122"/>
                <a:ea typeface="微软雅黑" panose="020B0503020204020204" pitchFamily="34" charset="-122"/>
              </a:rPr>
              <a:t>Linux</a:t>
            </a:r>
          </a:p>
        </p:txBody>
      </p:sp>
      <p:sp>
        <p:nvSpPr>
          <p:cNvPr id="60" name="文本框 59">
            <a:extLst>
              <a:ext uri="{FF2B5EF4-FFF2-40B4-BE49-F238E27FC236}">
                <a16:creationId xmlns:a16="http://schemas.microsoft.com/office/drawing/2014/main" id="{7125905D-070C-4EC6-9EE7-24AA890DFC76}"/>
              </a:ext>
            </a:extLst>
          </p:cNvPr>
          <p:cNvSpPr txBox="1"/>
          <p:nvPr/>
        </p:nvSpPr>
        <p:spPr>
          <a:xfrm>
            <a:off x="4820833" y="3388396"/>
            <a:ext cx="2550329" cy="324587"/>
          </a:xfrm>
          <a:prstGeom prst="rect">
            <a:avLst/>
          </a:prstGeom>
          <a:solidFill>
            <a:srgbClr val="0070C0"/>
          </a:solidFill>
        </p:spPr>
        <p:txBody>
          <a:bodyPr wrap="square" rtlCol="0" anchor="ctr" anchorCtr="0">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移动端</a:t>
            </a:r>
          </a:p>
        </p:txBody>
      </p:sp>
      <p:sp>
        <p:nvSpPr>
          <p:cNvPr id="61" name="文本框 60">
            <a:extLst>
              <a:ext uri="{FF2B5EF4-FFF2-40B4-BE49-F238E27FC236}">
                <a16:creationId xmlns:a16="http://schemas.microsoft.com/office/drawing/2014/main" id="{1B55372C-FEB6-49EB-88AF-518F88105449}"/>
              </a:ext>
            </a:extLst>
          </p:cNvPr>
          <p:cNvSpPr txBox="1"/>
          <p:nvPr/>
        </p:nvSpPr>
        <p:spPr>
          <a:xfrm>
            <a:off x="919254" y="3388396"/>
            <a:ext cx="2550329" cy="324587"/>
          </a:xfrm>
          <a:prstGeom prst="rect">
            <a:avLst/>
          </a:prstGeom>
          <a:solidFill>
            <a:srgbClr val="D70C18"/>
          </a:solidFill>
        </p:spPr>
        <p:txBody>
          <a:bodyPr wrap="square" rtlCol="0" anchor="ctr" anchorCtr="0">
            <a:no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PC</a:t>
            </a:r>
            <a:r>
              <a:rPr lang="zh-CN" altLang="en-US" sz="1200" dirty="0">
                <a:solidFill>
                  <a:schemeClr val="bg1"/>
                </a:solidFill>
                <a:latin typeface="微软雅黑" panose="020B0503020204020204" pitchFamily="34" charset="-122"/>
                <a:ea typeface="微软雅黑" panose="020B0503020204020204" pitchFamily="34" charset="-122"/>
              </a:rPr>
              <a:t>端</a:t>
            </a:r>
          </a:p>
        </p:txBody>
      </p:sp>
      <p:pic>
        <p:nvPicPr>
          <p:cNvPr id="4" name="图片 3">
            <a:extLst>
              <a:ext uri="{FF2B5EF4-FFF2-40B4-BE49-F238E27FC236}">
                <a16:creationId xmlns:a16="http://schemas.microsoft.com/office/drawing/2014/main" id="{E38C2CCB-BFF8-4AA0-AB04-4DBE9F6EA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207" y="2359793"/>
            <a:ext cx="695544" cy="695544"/>
          </a:xfrm>
          <a:prstGeom prst="rect">
            <a:avLst/>
          </a:prstGeom>
        </p:spPr>
      </p:pic>
      <p:sp>
        <p:nvSpPr>
          <p:cNvPr id="37" name="标题 1">
            <a:extLst>
              <a:ext uri="{FF2B5EF4-FFF2-40B4-BE49-F238E27FC236}">
                <a16:creationId xmlns:a16="http://schemas.microsoft.com/office/drawing/2014/main" id="{BA94691B-9AAD-BF45-BBB4-4576250B23DA}"/>
              </a:ext>
            </a:extLst>
          </p:cNvPr>
          <p:cNvSpPr txBox="1">
            <a:spLocks/>
          </p:cNvSpPr>
          <p:nvPr/>
        </p:nvSpPr>
        <p:spPr>
          <a:xfrm>
            <a:off x="3665998" y="4279016"/>
            <a:ext cx="4860000" cy="432000"/>
          </a:xfrm>
          <a:prstGeom prst="rect">
            <a:avLst/>
          </a:prstGeom>
          <a:solidFill>
            <a:srgbClr val="FF32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视频会议与第三方业务快速集成</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5" name="图片 4" descr="图片包含 物体&#10;&#10;描述已自动生成">
            <a:extLst>
              <a:ext uri="{FF2B5EF4-FFF2-40B4-BE49-F238E27FC236}">
                <a16:creationId xmlns:a16="http://schemas.microsoft.com/office/drawing/2014/main" id="{39D4D61E-E8FF-4D4D-9814-C9F19505F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544" y="2353136"/>
            <a:ext cx="719999" cy="719999"/>
          </a:xfrm>
          <a:prstGeom prst="rect">
            <a:avLst/>
          </a:prstGeom>
        </p:spPr>
      </p:pic>
      <p:pic>
        <p:nvPicPr>
          <p:cNvPr id="8" name="图片 7">
            <a:extLst>
              <a:ext uri="{FF2B5EF4-FFF2-40B4-BE49-F238E27FC236}">
                <a16:creationId xmlns:a16="http://schemas.microsoft.com/office/drawing/2014/main" id="{516559FD-0630-4D72-89DA-C25788C74E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927" y="2389136"/>
            <a:ext cx="647998" cy="647998"/>
          </a:xfrm>
          <a:prstGeom prst="rect">
            <a:avLst/>
          </a:prstGeom>
        </p:spPr>
      </p:pic>
      <p:pic>
        <p:nvPicPr>
          <p:cNvPr id="11" name="图片 10">
            <a:extLst>
              <a:ext uri="{FF2B5EF4-FFF2-40B4-BE49-F238E27FC236}">
                <a16:creationId xmlns:a16="http://schemas.microsoft.com/office/drawing/2014/main" id="{AECA36D5-C36E-4619-815B-BF8D8A9F6C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940" y="2353136"/>
            <a:ext cx="720000" cy="720000"/>
          </a:xfrm>
          <a:prstGeom prst="rect">
            <a:avLst/>
          </a:prstGeom>
        </p:spPr>
      </p:pic>
      <p:pic>
        <p:nvPicPr>
          <p:cNvPr id="13" name="图片 12">
            <a:extLst>
              <a:ext uri="{FF2B5EF4-FFF2-40B4-BE49-F238E27FC236}">
                <a16:creationId xmlns:a16="http://schemas.microsoft.com/office/drawing/2014/main" id="{275F9BA2-302A-4827-B0C4-76110041EE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4508" y="2380669"/>
            <a:ext cx="690831" cy="690831"/>
          </a:xfrm>
          <a:prstGeom prst="rect">
            <a:avLst/>
          </a:prstGeom>
        </p:spPr>
      </p:pic>
    </p:spTree>
    <p:extLst>
      <p:ext uri="{BB962C8B-B14F-4D97-AF65-F5344CB8AC3E}">
        <p14:creationId xmlns:p14="http://schemas.microsoft.com/office/powerpoint/2010/main" val="66448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7290544-F556-439F-B251-8EA225A71A46}"/>
              </a:ext>
            </a:extLst>
          </p:cNvPr>
          <p:cNvGrpSpPr/>
          <p:nvPr/>
        </p:nvGrpSpPr>
        <p:grpSpPr>
          <a:xfrm>
            <a:off x="2685033" y="2245983"/>
            <a:ext cx="6821934" cy="2362171"/>
            <a:chOff x="414364" y="1485910"/>
            <a:chExt cx="6821934" cy="2362171"/>
          </a:xfrm>
        </p:grpSpPr>
        <p:sp>
          <p:nvSpPr>
            <p:cNvPr id="8" name="文本框 3">
              <a:extLst>
                <a:ext uri="{FF2B5EF4-FFF2-40B4-BE49-F238E27FC236}">
                  <a16:creationId xmlns:a16="http://schemas.microsoft.com/office/drawing/2014/main" id="{3622D086-D82A-4C4D-8A29-C9871CB343B3}"/>
                </a:ext>
              </a:extLst>
            </p:cNvPr>
            <p:cNvSpPr txBox="1"/>
            <p:nvPr/>
          </p:nvSpPr>
          <p:spPr>
            <a:xfrm>
              <a:off x="414364" y="1485910"/>
              <a:ext cx="3357563" cy="2362171"/>
            </a:xfrm>
            <a:prstGeom prst="rect">
              <a:avLst/>
            </a:prstGeom>
            <a:noFill/>
          </p:spPr>
          <p:txBody>
            <a:bodyPr wrap="square" lIns="68517" tIns="34283" rIns="68517" bIns="34283" rtlCol="0">
              <a:spAutoFit/>
            </a:bodyPr>
            <a:lstStyle/>
            <a:p>
              <a:pPr algn="ctr" defTabSz="685205"/>
              <a:r>
                <a:rPr lang="en-US" altLang="zh-CN" sz="14900" b="1" dirty="0">
                  <a:solidFill>
                    <a:schemeClr val="bg1"/>
                  </a:solidFill>
                  <a:latin typeface="微软雅黑"/>
                  <a:ea typeface="微软雅黑"/>
                </a:rPr>
                <a:t>4</a:t>
              </a:r>
              <a:endParaRPr lang="zh-CN" altLang="en-US" sz="14900" b="1" dirty="0">
                <a:solidFill>
                  <a:schemeClr val="bg1"/>
                </a:solidFill>
                <a:latin typeface="微软雅黑"/>
                <a:ea typeface="微软雅黑"/>
              </a:endParaRPr>
            </a:p>
          </p:txBody>
        </p:sp>
        <p:sp>
          <p:nvSpPr>
            <p:cNvPr id="9" name="矩形 8">
              <a:extLst>
                <a:ext uri="{FF2B5EF4-FFF2-40B4-BE49-F238E27FC236}">
                  <a16:creationId xmlns:a16="http://schemas.microsoft.com/office/drawing/2014/main" id="{8DB15E1D-0B1C-416B-A6F6-0D53C9F41688}"/>
                </a:ext>
              </a:extLst>
            </p:cNvPr>
            <p:cNvSpPr/>
            <p:nvPr/>
          </p:nvSpPr>
          <p:spPr bwMode="auto">
            <a:xfrm>
              <a:off x="2986560" y="2428944"/>
              <a:ext cx="4249738" cy="479952"/>
            </a:xfrm>
            <a:prstGeom prst="rect">
              <a:avLst/>
            </a:prstGeom>
            <a:noFill/>
            <a:ln w="6350" cap="flat" cmpd="sng" algn="ctr">
              <a:solidFill>
                <a:schemeClr val="bg1"/>
              </a:solidFill>
              <a:prstDash val="solid"/>
              <a:miter lim="800000"/>
            </a:ln>
            <a:effectLst/>
          </p:spPr>
          <p:txBody>
            <a:bodyPr wrap="square" lIns="53958" tIns="24295" rIns="53958" bIns="24295" rtlCol="0" anchor="t">
              <a:spAutoFit/>
            </a:bodyPr>
            <a:lstStyle/>
            <a:p>
              <a:pPr algn="ctr" defTabSz="685205">
                <a:defRPr/>
              </a:pPr>
              <a:r>
                <a:rPr lang="zh-CN" altLang="en-US" sz="2800" b="1" kern="0" cap="small" dirty="0">
                  <a:solidFill>
                    <a:srgbClr val="C00000"/>
                  </a:solidFill>
                  <a:latin typeface="微软雅黑"/>
                  <a:ea typeface="微软雅黑"/>
                </a:rPr>
                <a:t>佳 会 典 型 应 用 场 景</a:t>
              </a:r>
              <a:endParaRPr lang="en-US" altLang="zh-CN" sz="2800" b="1" kern="0" cap="small" dirty="0">
                <a:solidFill>
                  <a:srgbClr val="C00000"/>
                </a:solidFill>
                <a:latin typeface="微软雅黑"/>
                <a:ea typeface="微软雅黑"/>
              </a:endParaRPr>
            </a:p>
          </p:txBody>
        </p:sp>
        <p:sp>
          <p:nvSpPr>
            <p:cNvPr id="10" name="直接连接符 6">
              <a:extLst>
                <a:ext uri="{FF2B5EF4-FFF2-40B4-BE49-F238E27FC236}">
                  <a16:creationId xmlns:a16="http://schemas.microsoft.com/office/drawing/2014/main" id="{976D9F80-E552-4319-B101-17216EFDF221}"/>
                </a:ext>
              </a:extLst>
            </p:cNvPr>
            <p:cNvSpPr>
              <a:spLocks noChangeShapeType="1"/>
            </p:cNvSpPr>
            <p:nvPr/>
          </p:nvSpPr>
          <p:spPr bwMode="auto">
            <a:xfrm>
              <a:off x="2986560" y="3435848"/>
              <a:ext cx="4249738"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sp>
          <p:nvSpPr>
            <p:cNvPr id="11" name="直接连接符 7">
              <a:extLst>
                <a:ext uri="{FF2B5EF4-FFF2-40B4-BE49-F238E27FC236}">
                  <a16:creationId xmlns:a16="http://schemas.microsoft.com/office/drawing/2014/main" id="{650BCA8B-25E6-457E-84DB-45C4386B339B}"/>
                </a:ext>
              </a:extLst>
            </p:cNvPr>
            <p:cNvSpPr>
              <a:spLocks noChangeShapeType="1"/>
            </p:cNvSpPr>
            <p:nvPr/>
          </p:nvSpPr>
          <p:spPr bwMode="auto">
            <a:xfrm>
              <a:off x="2986560" y="1819275"/>
              <a:ext cx="4249738" cy="1588"/>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grpSp>
    </p:spTree>
    <p:extLst>
      <p:ext uri="{BB962C8B-B14F-4D97-AF65-F5344CB8AC3E}">
        <p14:creationId xmlns:p14="http://schemas.microsoft.com/office/powerpoint/2010/main" val="37602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406A64C-7CA4-4647-B626-BFA42DFA6E04}"/>
              </a:ext>
            </a:extLst>
          </p:cNvPr>
          <p:cNvSpPr/>
          <p:nvPr/>
        </p:nvSpPr>
        <p:spPr>
          <a:xfrm>
            <a:off x="0" y="0"/>
            <a:ext cx="40644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DA90B09-33EE-4CDB-A1E2-A559740002AD}"/>
              </a:ext>
            </a:extLst>
          </p:cNvPr>
          <p:cNvSpPr/>
          <p:nvPr/>
        </p:nvSpPr>
        <p:spPr>
          <a:xfrm>
            <a:off x="1015200" y="2421000"/>
            <a:ext cx="2034000" cy="10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chemeClr val="bg1"/>
                </a:solidFill>
                <a:latin typeface="微软雅黑" panose="020B0503020204020204" pitchFamily="34" charset="-122"/>
                <a:ea typeface="微软雅黑" panose="020B0503020204020204" pitchFamily="34" charset="-122"/>
              </a:rPr>
              <a:t>目   录</a:t>
            </a:r>
          </a:p>
        </p:txBody>
      </p:sp>
      <p:sp>
        <p:nvSpPr>
          <p:cNvPr id="6" name="矩形 5">
            <a:extLst>
              <a:ext uri="{FF2B5EF4-FFF2-40B4-BE49-F238E27FC236}">
                <a16:creationId xmlns:a16="http://schemas.microsoft.com/office/drawing/2014/main" id="{1D9D2938-AF89-403D-B8DD-FCD68FF5FFCC}"/>
              </a:ext>
            </a:extLst>
          </p:cNvPr>
          <p:cNvSpPr/>
          <p:nvPr/>
        </p:nvSpPr>
        <p:spPr>
          <a:xfrm>
            <a:off x="6096000" y="3069000"/>
            <a:ext cx="4064400" cy="72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三、叁体佳会产品介绍</a:t>
            </a:r>
          </a:p>
        </p:txBody>
      </p:sp>
      <p:sp>
        <p:nvSpPr>
          <p:cNvPr id="7" name="矩形 6">
            <a:extLst>
              <a:ext uri="{FF2B5EF4-FFF2-40B4-BE49-F238E27FC236}">
                <a16:creationId xmlns:a16="http://schemas.microsoft.com/office/drawing/2014/main" id="{00CE6BF9-01F9-4928-840E-0EE6D10A22F3}"/>
              </a:ext>
            </a:extLst>
          </p:cNvPr>
          <p:cNvSpPr/>
          <p:nvPr/>
        </p:nvSpPr>
        <p:spPr>
          <a:xfrm>
            <a:off x="6096000" y="2205000"/>
            <a:ext cx="4064400" cy="72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二、自主可控视频会议</a:t>
            </a:r>
          </a:p>
        </p:txBody>
      </p:sp>
      <p:sp>
        <p:nvSpPr>
          <p:cNvPr id="8" name="矩形 7">
            <a:extLst>
              <a:ext uri="{FF2B5EF4-FFF2-40B4-BE49-F238E27FC236}">
                <a16:creationId xmlns:a16="http://schemas.microsoft.com/office/drawing/2014/main" id="{DF3EE1BA-5B6F-46E0-8B15-73C41558658B}"/>
              </a:ext>
            </a:extLst>
          </p:cNvPr>
          <p:cNvSpPr/>
          <p:nvPr/>
        </p:nvSpPr>
        <p:spPr>
          <a:xfrm>
            <a:off x="6096000" y="1341000"/>
            <a:ext cx="4064400" cy="72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一、自主可控市场背景</a:t>
            </a:r>
          </a:p>
        </p:txBody>
      </p:sp>
      <p:sp>
        <p:nvSpPr>
          <p:cNvPr id="9" name="矩形 8">
            <a:extLst>
              <a:ext uri="{FF2B5EF4-FFF2-40B4-BE49-F238E27FC236}">
                <a16:creationId xmlns:a16="http://schemas.microsoft.com/office/drawing/2014/main" id="{0B30D7BC-9F01-4E4C-B063-EED516B42E27}"/>
              </a:ext>
            </a:extLst>
          </p:cNvPr>
          <p:cNvSpPr/>
          <p:nvPr/>
        </p:nvSpPr>
        <p:spPr>
          <a:xfrm>
            <a:off x="6096000" y="3921645"/>
            <a:ext cx="4064400" cy="72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四、佳会典型应用场景</a:t>
            </a:r>
          </a:p>
        </p:txBody>
      </p:sp>
      <p:sp>
        <p:nvSpPr>
          <p:cNvPr id="10" name="矩形 9">
            <a:extLst>
              <a:ext uri="{FF2B5EF4-FFF2-40B4-BE49-F238E27FC236}">
                <a16:creationId xmlns:a16="http://schemas.microsoft.com/office/drawing/2014/main" id="{8C7C12DA-2B69-489A-8ADE-E50A3F48E2CD}"/>
              </a:ext>
            </a:extLst>
          </p:cNvPr>
          <p:cNvSpPr/>
          <p:nvPr/>
        </p:nvSpPr>
        <p:spPr>
          <a:xfrm>
            <a:off x="6096000" y="4774290"/>
            <a:ext cx="4064400" cy="72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五、佳会客户案例介绍</a:t>
            </a:r>
          </a:p>
        </p:txBody>
      </p:sp>
    </p:spTree>
    <p:extLst>
      <p:ext uri="{BB962C8B-B14F-4D97-AF65-F5344CB8AC3E}">
        <p14:creationId xmlns:p14="http://schemas.microsoft.com/office/powerpoint/2010/main" val="130417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04D825E0-09F8-084D-9EE7-432E8DC63E1C}"/>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a:extLst>
              <a:ext uri="{FF2B5EF4-FFF2-40B4-BE49-F238E27FC236}">
                <a16:creationId xmlns:a16="http://schemas.microsoft.com/office/drawing/2014/main" id="{371A762A-98A2-F347-B57D-9119D6C05BDA}"/>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典型应用场景</a:t>
            </a:r>
          </a:p>
        </p:txBody>
      </p:sp>
      <p:grpSp>
        <p:nvGrpSpPr>
          <p:cNvPr id="9" name="组合 8">
            <a:extLst>
              <a:ext uri="{FF2B5EF4-FFF2-40B4-BE49-F238E27FC236}">
                <a16:creationId xmlns:a16="http://schemas.microsoft.com/office/drawing/2014/main" id="{8FE0427F-E9D4-46B9-B141-46D8EF5BF034}"/>
              </a:ext>
            </a:extLst>
          </p:cNvPr>
          <p:cNvGrpSpPr/>
          <p:nvPr/>
        </p:nvGrpSpPr>
        <p:grpSpPr>
          <a:xfrm>
            <a:off x="1740123" y="1861026"/>
            <a:ext cx="9075961" cy="3494865"/>
            <a:chOff x="-409489" y="1861026"/>
            <a:chExt cx="9075961" cy="3494865"/>
          </a:xfrm>
        </p:grpSpPr>
        <p:grpSp>
          <p:nvGrpSpPr>
            <p:cNvPr id="73" name="组合 72">
              <a:extLst>
                <a:ext uri="{FF2B5EF4-FFF2-40B4-BE49-F238E27FC236}">
                  <a16:creationId xmlns:a16="http://schemas.microsoft.com/office/drawing/2014/main" id="{F5BF5F40-9BB2-4666-87B2-0A9ADD4641FB}"/>
                </a:ext>
              </a:extLst>
            </p:cNvPr>
            <p:cNvGrpSpPr/>
            <p:nvPr/>
          </p:nvGrpSpPr>
          <p:grpSpPr>
            <a:xfrm>
              <a:off x="-409489" y="1861026"/>
              <a:ext cx="9075961" cy="3494865"/>
              <a:chOff x="-1250344" y="1600932"/>
              <a:chExt cx="9075961" cy="3494865"/>
            </a:xfrm>
          </p:grpSpPr>
          <p:grpSp>
            <p:nvGrpSpPr>
              <p:cNvPr id="3" name="组合 2">
                <a:extLst>
                  <a:ext uri="{FF2B5EF4-FFF2-40B4-BE49-F238E27FC236}">
                    <a16:creationId xmlns:a16="http://schemas.microsoft.com/office/drawing/2014/main" id="{D8A506C2-61B7-4063-869B-F2C200B933B7}"/>
                  </a:ext>
                </a:extLst>
              </p:cNvPr>
              <p:cNvGrpSpPr/>
              <p:nvPr/>
            </p:nvGrpSpPr>
            <p:grpSpPr>
              <a:xfrm>
                <a:off x="-1075736" y="2995356"/>
                <a:ext cx="8732397" cy="2100441"/>
                <a:chOff x="-1075736" y="1977132"/>
                <a:chExt cx="8732397" cy="2100441"/>
              </a:xfrm>
            </p:grpSpPr>
            <p:sp>
              <p:nvSpPr>
                <p:cNvPr id="20" name="文本框 19">
                  <a:extLst>
                    <a:ext uri="{FF2B5EF4-FFF2-40B4-BE49-F238E27FC236}">
                      <a16:creationId xmlns:a16="http://schemas.microsoft.com/office/drawing/2014/main" id="{A3AEA844-0860-4435-BD55-8CFD4BAE8FD0}"/>
                    </a:ext>
                  </a:extLst>
                </p:cNvPr>
                <p:cNvSpPr txBox="1"/>
                <p:nvPr/>
              </p:nvSpPr>
              <p:spPr>
                <a:xfrm>
                  <a:off x="-1075735" y="1985834"/>
                  <a:ext cx="972000" cy="288000"/>
                </a:xfrm>
                <a:prstGeom prst="rect">
                  <a:avLst/>
                </a:prstGeom>
                <a:solidFill>
                  <a:srgbClr val="C00000"/>
                </a:solidFill>
                <a:ln w="15875">
                  <a:noFill/>
                </a:ln>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视频会议</a:t>
                  </a:r>
                </a:p>
              </p:txBody>
            </p:sp>
            <p:sp>
              <p:nvSpPr>
                <p:cNvPr id="21" name="文本框 20">
                  <a:extLst>
                    <a:ext uri="{FF2B5EF4-FFF2-40B4-BE49-F238E27FC236}">
                      <a16:creationId xmlns:a16="http://schemas.microsoft.com/office/drawing/2014/main" id="{C00A88CA-B107-4A59-999A-DC3828AFEAE5}"/>
                    </a:ext>
                  </a:extLst>
                </p:cNvPr>
                <p:cNvSpPr txBox="1"/>
                <p:nvPr/>
              </p:nvSpPr>
              <p:spPr>
                <a:xfrm>
                  <a:off x="2621661" y="1985834"/>
                  <a:ext cx="972000" cy="288000"/>
                </a:xfrm>
                <a:prstGeom prst="rect">
                  <a:avLst/>
                </a:prstGeom>
                <a:solidFill>
                  <a:srgbClr val="C00000"/>
                </a:solidFill>
                <a:ln w="15875">
                  <a:noFill/>
                </a:ln>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应急指挥</a:t>
                  </a:r>
                </a:p>
              </p:txBody>
            </p:sp>
            <p:sp>
              <p:nvSpPr>
                <p:cNvPr id="26" name="文本框 25">
                  <a:extLst>
                    <a:ext uri="{FF2B5EF4-FFF2-40B4-BE49-F238E27FC236}">
                      <a16:creationId xmlns:a16="http://schemas.microsoft.com/office/drawing/2014/main" id="{2085306A-8C36-4604-B5A8-365893F5744B}"/>
                    </a:ext>
                  </a:extLst>
                </p:cNvPr>
                <p:cNvSpPr txBox="1"/>
                <p:nvPr/>
              </p:nvSpPr>
              <p:spPr>
                <a:xfrm>
                  <a:off x="2627681" y="3789573"/>
                  <a:ext cx="972000" cy="288000"/>
                </a:xfrm>
                <a:prstGeom prst="rect">
                  <a:avLst/>
                </a:prstGeom>
                <a:solidFill>
                  <a:srgbClr val="C00000"/>
                </a:solidFill>
                <a:ln w="15875">
                  <a:noFill/>
                </a:ln>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作战演习</a:t>
                  </a:r>
                </a:p>
              </p:txBody>
            </p:sp>
            <p:sp>
              <p:nvSpPr>
                <p:cNvPr id="29" name="文本框 28">
                  <a:extLst>
                    <a:ext uri="{FF2B5EF4-FFF2-40B4-BE49-F238E27FC236}">
                      <a16:creationId xmlns:a16="http://schemas.microsoft.com/office/drawing/2014/main" id="{1C62F340-87FD-4DC6-B6FB-16DAE62F4445}"/>
                    </a:ext>
                  </a:extLst>
                </p:cNvPr>
                <p:cNvSpPr txBox="1"/>
                <p:nvPr/>
              </p:nvSpPr>
              <p:spPr>
                <a:xfrm>
                  <a:off x="-1075736" y="3789573"/>
                  <a:ext cx="972000" cy="288000"/>
                </a:xfrm>
                <a:prstGeom prst="rect">
                  <a:avLst/>
                </a:prstGeom>
                <a:solidFill>
                  <a:srgbClr val="C00000"/>
                </a:solidFill>
                <a:ln w="15875">
                  <a:noFill/>
                </a:ln>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智慧交通</a:t>
                  </a:r>
                </a:p>
              </p:txBody>
            </p:sp>
            <p:sp>
              <p:nvSpPr>
                <p:cNvPr id="30" name="文本框 29">
                  <a:extLst>
                    <a:ext uri="{FF2B5EF4-FFF2-40B4-BE49-F238E27FC236}">
                      <a16:creationId xmlns:a16="http://schemas.microsoft.com/office/drawing/2014/main" id="{D175E72E-4600-4F4B-9B06-8A4A453EDC6A}"/>
                    </a:ext>
                  </a:extLst>
                </p:cNvPr>
                <p:cNvSpPr txBox="1"/>
                <p:nvPr/>
              </p:nvSpPr>
              <p:spPr>
                <a:xfrm>
                  <a:off x="6684661" y="3789573"/>
                  <a:ext cx="972000" cy="288000"/>
                </a:xfrm>
                <a:prstGeom prst="rect">
                  <a:avLst/>
                </a:prstGeom>
                <a:solidFill>
                  <a:srgbClr val="C00000"/>
                </a:solidFill>
                <a:ln w="15875">
                  <a:noFill/>
                </a:ln>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智慧金融</a:t>
                  </a:r>
                </a:p>
              </p:txBody>
            </p:sp>
            <p:sp>
              <p:nvSpPr>
                <p:cNvPr id="32" name="文本框 31">
                  <a:extLst>
                    <a:ext uri="{FF2B5EF4-FFF2-40B4-BE49-F238E27FC236}">
                      <a16:creationId xmlns:a16="http://schemas.microsoft.com/office/drawing/2014/main" id="{0BA51525-7ADB-4B7A-97A8-B11CBA723346}"/>
                    </a:ext>
                  </a:extLst>
                </p:cNvPr>
                <p:cNvSpPr txBox="1"/>
                <p:nvPr/>
              </p:nvSpPr>
              <p:spPr>
                <a:xfrm>
                  <a:off x="6662051" y="1977132"/>
                  <a:ext cx="972000" cy="288000"/>
                </a:xfrm>
                <a:prstGeom prst="rect">
                  <a:avLst/>
                </a:prstGeom>
                <a:solidFill>
                  <a:srgbClr val="C00000"/>
                </a:solidFill>
                <a:ln w="15875">
                  <a:noFill/>
                </a:ln>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智慧监狱</a:t>
                  </a:r>
                </a:p>
              </p:txBody>
            </p:sp>
          </p:grpSp>
          <p:pic>
            <p:nvPicPr>
              <p:cNvPr id="48" name="图片 47">
                <a:extLst>
                  <a:ext uri="{FF2B5EF4-FFF2-40B4-BE49-F238E27FC236}">
                    <a16:creationId xmlns:a16="http://schemas.microsoft.com/office/drawing/2014/main" id="{5D68264B-AC7C-40AC-95C4-4C69E1FCAE9D}"/>
                  </a:ext>
                </a:extLst>
              </p:cNvPr>
              <p:cNvPicPr>
                <a:picLocks noChangeAspect="1"/>
              </p:cNvPicPr>
              <p:nvPr/>
            </p:nvPicPr>
            <p:blipFill>
              <a:blip r:embed="rId2"/>
              <a:srcRect l="44509" t="1597" r="1057" b="215"/>
              <a:stretch>
                <a:fillRect/>
              </a:stretch>
            </p:blipFill>
            <p:spPr>
              <a:xfrm>
                <a:off x="6504401" y="1600932"/>
                <a:ext cx="1321216" cy="1321216"/>
              </a:xfrm>
              <a:custGeom>
                <a:avLst/>
                <a:gdLst>
                  <a:gd name="connsiteX0" fmla="*/ 1716169 w 3432338"/>
                  <a:gd name="connsiteY0" fmla="*/ 0 h 3432338"/>
                  <a:gd name="connsiteX1" fmla="*/ 3432338 w 3432338"/>
                  <a:gd name="connsiteY1" fmla="*/ 1716169 h 3432338"/>
                  <a:gd name="connsiteX2" fmla="*/ 1716169 w 3432338"/>
                  <a:gd name="connsiteY2" fmla="*/ 3432338 h 3432338"/>
                  <a:gd name="connsiteX3" fmla="*/ 0 w 3432338"/>
                  <a:gd name="connsiteY3" fmla="*/ 1716169 h 3432338"/>
                  <a:gd name="connsiteX4" fmla="*/ 1716169 w 3432338"/>
                  <a:gd name="connsiteY4" fmla="*/ 0 h 34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338" h="3432338">
                    <a:moveTo>
                      <a:pt x="1716169" y="0"/>
                    </a:moveTo>
                    <a:cubicBezTo>
                      <a:pt x="2663983" y="0"/>
                      <a:pt x="3432338" y="768355"/>
                      <a:pt x="3432338" y="1716169"/>
                    </a:cubicBezTo>
                    <a:cubicBezTo>
                      <a:pt x="3432338" y="2663983"/>
                      <a:pt x="2663983" y="3432338"/>
                      <a:pt x="1716169" y="3432338"/>
                    </a:cubicBezTo>
                    <a:cubicBezTo>
                      <a:pt x="768355" y="3432338"/>
                      <a:pt x="0" y="2663983"/>
                      <a:pt x="0" y="1716169"/>
                    </a:cubicBezTo>
                    <a:cubicBezTo>
                      <a:pt x="0" y="768355"/>
                      <a:pt x="768355" y="0"/>
                      <a:pt x="1716169" y="0"/>
                    </a:cubicBezTo>
                    <a:close/>
                  </a:path>
                </a:pathLst>
              </a:custGeom>
              <a:ln w="15875">
                <a:solidFill>
                  <a:srgbClr val="C00000"/>
                </a:solidFill>
              </a:ln>
            </p:spPr>
          </p:pic>
          <p:pic>
            <p:nvPicPr>
              <p:cNvPr id="54" name="图片 53">
                <a:extLst>
                  <a:ext uri="{FF2B5EF4-FFF2-40B4-BE49-F238E27FC236}">
                    <a16:creationId xmlns:a16="http://schemas.microsoft.com/office/drawing/2014/main" id="{DFE6BF7C-EA86-42CB-A675-8B4CB848F9EF}"/>
                  </a:ext>
                </a:extLst>
              </p:cNvPr>
              <p:cNvPicPr>
                <a:picLocks noChangeAspect="1"/>
              </p:cNvPicPr>
              <p:nvPr/>
            </p:nvPicPr>
            <p:blipFill>
              <a:blip r:embed="rId3">
                <a:extLst>
                  <a:ext uri="{28A0092B-C50C-407E-A947-70E740481C1C}">
                    <a14:useLocalDpi xmlns:a14="http://schemas.microsoft.com/office/drawing/2010/main" val="0"/>
                  </a:ext>
                </a:extLst>
              </a:blip>
              <a:srcRect l="1159" t="1238" r="31288" b="2381"/>
              <a:stretch>
                <a:fillRect/>
              </a:stretch>
            </p:blipFill>
            <p:spPr>
              <a:xfrm>
                <a:off x="-1250344" y="1600932"/>
                <a:ext cx="1321216" cy="1321216"/>
              </a:xfrm>
              <a:custGeom>
                <a:avLst/>
                <a:gdLst>
                  <a:gd name="connsiteX0" fmla="*/ 1441311 w 2882622"/>
                  <a:gd name="connsiteY0" fmla="*/ 0 h 2882622"/>
                  <a:gd name="connsiteX1" fmla="*/ 2882622 w 2882622"/>
                  <a:gd name="connsiteY1" fmla="*/ 1441311 h 2882622"/>
                  <a:gd name="connsiteX2" fmla="*/ 1441311 w 2882622"/>
                  <a:gd name="connsiteY2" fmla="*/ 2882622 h 2882622"/>
                  <a:gd name="connsiteX3" fmla="*/ 0 w 2882622"/>
                  <a:gd name="connsiteY3" fmla="*/ 1441311 h 2882622"/>
                  <a:gd name="connsiteX4" fmla="*/ 1441311 w 2882622"/>
                  <a:gd name="connsiteY4" fmla="*/ 0 h 28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622" h="2882622">
                    <a:moveTo>
                      <a:pt x="1441311" y="0"/>
                    </a:moveTo>
                    <a:cubicBezTo>
                      <a:pt x="2237325" y="0"/>
                      <a:pt x="2882622" y="645297"/>
                      <a:pt x="2882622" y="1441311"/>
                    </a:cubicBezTo>
                    <a:cubicBezTo>
                      <a:pt x="2882622" y="2237325"/>
                      <a:pt x="2237325" y="2882622"/>
                      <a:pt x="1441311" y="2882622"/>
                    </a:cubicBezTo>
                    <a:cubicBezTo>
                      <a:pt x="645297" y="2882622"/>
                      <a:pt x="0" y="2237325"/>
                      <a:pt x="0" y="1441311"/>
                    </a:cubicBezTo>
                    <a:cubicBezTo>
                      <a:pt x="0" y="645297"/>
                      <a:pt x="645297" y="0"/>
                      <a:pt x="1441311" y="0"/>
                    </a:cubicBezTo>
                    <a:close/>
                  </a:path>
                </a:pathLst>
              </a:custGeom>
              <a:ln w="15875">
                <a:solidFill>
                  <a:srgbClr val="C00000"/>
                </a:solidFill>
              </a:ln>
            </p:spPr>
          </p:pic>
          <p:pic>
            <p:nvPicPr>
              <p:cNvPr id="60" name="图片 59">
                <a:extLst>
                  <a:ext uri="{FF2B5EF4-FFF2-40B4-BE49-F238E27FC236}">
                    <a16:creationId xmlns:a16="http://schemas.microsoft.com/office/drawing/2014/main" id="{CF7E20E8-27BB-4514-ADA1-779CE040B626}"/>
                  </a:ext>
                </a:extLst>
              </p:cNvPr>
              <p:cNvPicPr>
                <a:picLocks noChangeAspect="1"/>
              </p:cNvPicPr>
              <p:nvPr/>
            </p:nvPicPr>
            <p:blipFill>
              <a:blip r:embed="rId4"/>
              <a:srcRect l="7587" r="5186" b="382"/>
              <a:stretch>
                <a:fillRect/>
              </a:stretch>
            </p:blipFill>
            <p:spPr>
              <a:xfrm>
                <a:off x="2448357" y="3401282"/>
                <a:ext cx="1330648" cy="1325563"/>
              </a:xfrm>
              <a:custGeom>
                <a:avLst/>
                <a:gdLst>
                  <a:gd name="connsiteX0" fmla="*/ 1175487 w 2667000"/>
                  <a:gd name="connsiteY0" fmla="*/ 0 h 2656808"/>
                  <a:gd name="connsiteX1" fmla="*/ 1491513 w 2667000"/>
                  <a:gd name="connsiteY1" fmla="*/ 0 h 2656808"/>
                  <a:gd name="connsiteX2" fmla="*/ 1602247 w 2667000"/>
                  <a:gd name="connsiteY2" fmla="*/ 16900 h 2656808"/>
                  <a:gd name="connsiteX3" fmla="*/ 2667000 w 2667000"/>
                  <a:gd name="connsiteY3" fmla="*/ 1323308 h 2656808"/>
                  <a:gd name="connsiteX4" fmla="*/ 1333500 w 2667000"/>
                  <a:gd name="connsiteY4" fmla="*/ 2656808 h 2656808"/>
                  <a:gd name="connsiteX5" fmla="*/ 0 w 2667000"/>
                  <a:gd name="connsiteY5" fmla="*/ 1323308 h 2656808"/>
                  <a:gd name="connsiteX6" fmla="*/ 1064753 w 2667000"/>
                  <a:gd name="connsiteY6" fmla="*/ 16900 h 265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0" h="2656808">
                    <a:moveTo>
                      <a:pt x="1175487" y="0"/>
                    </a:moveTo>
                    <a:lnTo>
                      <a:pt x="1491513" y="0"/>
                    </a:lnTo>
                    <a:lnTo>
                      <a:pt x="1602247" y="16900"/>
                    </a:lnTo>
                    <a:cubicBezTo>
                      <a:pt x="2209901" y="141244"/>
                      <a:pt x="2667000" y="678895"/>
                      <a:pt x="2667000" y="1323308"/>
                    </a:cubicBezTo>
                    <a:cubicBezTo>
                      <a:pt x="2667000" y="2059780"/>
                      <a:pt x="2069972" y="2656808"/>
                      <a:pt x="1333500" y="2656808"/>
                    </a:cubicBezTo>
                    <a:cubicBezTo>
                      <a:pt x="597028" y="2656808"/>
                      <a:pt x="0" y="2059780"/>
                      <a:pt x="0" y="1323308"/>
                    </a:cubicBezTo>
                    <a:cubicBezTo>
                      <a:pt x="0" y="678895"/>
                      <a:pt x="457100" y="141244"/>
                      <a:pt x="1064753" y="16900"/>
                    </a:cubicBezTo>
                    <a:close/>
                  </a:path>
                </a:pathLst>
              </a:custGeom>
              <a:ln w="15875">
                <a:solidFill>
                  <a:srgbClr val="C00000"/>
                </a:solidFill>
              </a:ln>
            </p:spPr>
          </p:pic>
          <p:pic>
            <p:nvPicPr>
              <p:cNvPr id="66" name="图片 65">
                <a:extLst>
                  <a:ext uri="{FF2B5EF4-FFF2-40B4-BE49-F238E27FC236}">
                    <a16:creationId xmlns:a16="http://schemas.microsoft.com/office/drawing/2014/main" id="{4EBCA201-7F73-4300-B12F-CC8D8AD6608D}"/>
                  </a:ext>
                </a:extLst>
              </p:cNvPr>
              <p:cNvPicPr>
                <a:picLocks noChangeAspect="1"/>
              </p:cNvPicPr>
              <p:nvPr/>
            </p:nvPicPr>
            <p:blipFill>
              <a:blip r:embed="rId5"/>
              <a:srcRect l="10433" t="28" r="18565"/>
              <a:stretch>
                <a:fillRect/>
              </a:stretch>
            </p:blipFill>
            <p:spPr>
              <a:xfrm>
                <a:off x="6504401" y="3412032"/>
                <a:ext cx="1321216" cy="1321216"/>
              </a:xfrm>
              <a:custGeom>
                <a:avLst/>
                <a:gdLst>
                  <a:gd name="connsiteX0" fmla="*/ 1423593 w 2847186"/>
                  <a:gd name="connsiteY0" fmla="*/ 0 h 2847186"/>
                  <a:gd name="connsiteX1" fmla="*/ 2847186 w 2847186"/>
                  <a:gd name="connsiteY1" fmla="*/ 1423593 h 2847186"/>
                  <a:gd name="connsiteX2" fmla="*/ 1423593 w 2847186"/>
                  <a:gd name="connsiteY2" fmla="*/ 2847186 h 2847186"/>
                  <a:gd name="connsiteX3" fmla="*/ 0 w 2847186"/>
                  <a:gd name="connsiteY3" fmla="*/ 1423593 h 2847186"/>
                  <a:gd name="connsiteX4" fmla="*/ 1423593 w 2847186"/>
                  <a:gd name="connsiteY4" fmla="*/ 0 h 2847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186" h="2847186">
                    <a:moveTo>
                      <a:pt x="1423593" y="0"/>
                    </a:moveTo>
                    <a:cubicBezTo>
                      <a:pt x="2209822" y="0"/>
                      <a:pt x="2847186" y="637364"/>
                      <a:pt x="2847186" y="1423593"/>
                    </a:cubicBezTo>
                    <a:cubicBezTo>
                      <a:pt x="2847186" y="2209822"/>
                      <a:pt x="2209822" y="2847186"/>
                      <a:pt x="1423593" y="2847186"/>
                    </a:cubicBezTo>
                    <a:cubicBezTo>
                      <a:pt x="637364" y="2847186"/>
                      <a:pt x="0" y="2209822"/>
                      <a:pt x="0" y="1423593"/>
                    </a:cubicBezTo>
                    <a:cubicBezTo>
                      <a:pt x="0" y="637364"/>
                      <a:pt x="637364" y="0"/>
                      <a:pt x="1423593" y="0"/>
                    </a:cubicBezTo>
                    <a:close/>
                  </a:path>
                </a:pathLst>
              </a:custGeom>
              <a:ln w="15875">
                <a:solidFill>
                  <a:srgbClr val="C00000"/>
                </a:solidFill>
              </a:ln>
            </p:spPr>
          </p:pic>
          <p:pic>
            <p:nvPicPr>
              <p:cNvPr id="72" name="图片 71">
                <a:extLst>
                  <a:ext uri="{FF2B5EF4-FFF2-40B4-BE49-F238E27FC236}">
                    <a16:creationId xmlns:a16="http://schemas.microsoft.com/office/drawing/2014/main" id="{6D8C0592-655D-4BB1-92D8-2E2824DE7692}"/>
                  </a:ext>
                </a:extLst>
              </p:cNvPr>
              <p:cNvPicPr>
                <a:picLocks noChangeAspect="1"/>
              </p:cNvPicPr>
              <p:nvPr/>
            </p:nvPicPr>
            <p:blipFill>
              <a:blip r:embed="rId6"/>
              <a:srcRect l="19604" t="1117" r="18541" b="895"/>
              <a:stretch>
                <a:fillRect/>
              </a:stretch>
            </p:blipFill>
            <p:spPr>
              <a:xfrm>
                <a:off x="2448357" y="1600932"/>
                <a:ext cx="1321216" cy="1321216"/>
              </a:xfrm>
              <a:custGeom>
                <a:avLst/>
                <a:gdLst>
                  <a:gd name="connsiteX0" fmla="*/ 1414001 w 2828002"/>
                  <a:gd name="connsiteY0" fmla="*/ 0 h 2828002"/>
                  <a:gd name="connsiteX1" fmla="*/ 2828002 w 2828002"/>
                  <a:gd name="connsiteY1" fmla="*/ 1414001 h 2828002"/>
                  <a:gd name="connsiteX2" fmla="*/ 1414001 w 2828002"/>
                  <a:gd name="connsiteY2" fmla="*/ 2828002 h 2828002"/>
                  <a:gd name="connsiteX3" fmla="*/ 0 w 2828002"/>
                  <a:gd name="connsiteY3" fmla="*/ 1414001 h 2828002"/>
                  <a:gd name="connsiteX4" fmla="*/ 1414001 w 2828002"/>
                  <a:gd name="connsiteY4" fmla="*/ 0 h 282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8002" h="2828002">
                    <a:moveTo>
                      <a:pt x="1414001" y="0"/>
                    </a:moveTo>
                    <a:cubicBezTo>
                      <a:pt x="2194932" y="0"/>
                      <a:pt x="2828002" y="633070"/>
                      <a:pt x="2828002" y="1414001"/>
                    </a:cubicBezTo>
                    <a:cubicBezTo>
                      <a:pt x="2828002" y="2194932"/>
                      <a:pt x="2194932" y="2828002"/>
                      <a:pt x="1414001" y="2828002"/>
                    </a:cubicBezTo>
                    <a:cubicBezTo>
                      <a:pt x="633070" y="2828002"/>
                      <a:pt x="0" y="2194932"/>
                      <a:pt x="0" y="1414001"/>
                    </a:cubicBezTo>
                    <a:cubicBezTo>
                      <a:pt x="0" y="633070"/>
                      <a:pt x="633070" y="0"/>
                      <a:pt x="1414001" y="0"/>
                    </a:cubicBezTo>
                    <a:close/>
                  </a:path>
                </a:pathLst>
              </a:custGeom>
              <a:ln w="15875">
                <a:solidFill>
                  <a:srgbClr val="C00000"/>
                </a:solidFill>
              </a:ln>
            </p:spPr>
          </p:pic>
        </p:grpSp>
        <p:pic>
          <p:nvPicPr>
            <p:cNvPr id="34" name="图片 33">
              <a:extLst>
                <a:ext uri="{FF2B5EF4-FFF2-40B4-BE49-F238E27FC236}">
                  <a16:creationId xmlns:a16="http://schemas.microsoft.com/office/drawing/2014/main" id="{CA64B166-168E-40B8-B42D-C1C4E8DABFE7}"/>
                </a:ext>
              </a:extLst>
            </p:cNvPr>
            <p:cNvPicPr>
              <a:picLocks noChangeAspect="1"/>
            </p:cNvPicPr>
            <p:nvPr/>
          </p:nvPicPr>
          <p:blipFill>
            <a:blip r:embed="rId7">
              <a:extLst>
                <a:ext uri="{28A0092B-C50C-407E-A947-70E740481C1C}">
                  <a14:useLocalDpi xmlns:a14="http://schemas.microsoft.com/office/drawing/2010/main" val="0"/>
                </a:ext>
              </a:extLst>
            </a:blip>
            <a:srcRect l="14979" r="15041" b="119"/>
            <a:stretch>
              <a:fillRect/>
            </a:stretch>
          </p:blipFill>
          <p:spPr>
            <a:xfrm>
              <a:off x="-409489" y="3673727"/>
              <a:ext cx="1321216" cy="1321651"/>
            </a:xfrm>
            <a:custGeom>
              <a:avLst/>
              <a:gdLst>
                <a:gd name="connsiteX0" fmla="*/ 1613082 w 3629860"/>
                <a:gd name="connsiteY0" fmla="*/ 0 h 3631056"/>
                <a:gd name="connsiteX1" fmla="*/ 2016778 w 3629860"/>
                <a:gd name="connsiteY1" fmla="*/ 0 h 3631056"/>
                <a:gd name="connsiteX2" fmla="*/ 2180702 w 3629860"/>
                <a:gd name="connsiteY2" fmla="*/ 25108 h 3631056"/>
                <a:gd name="connsiteX3" fmla="*/ 3629860 w 3629860"/>
                <a:gd name="connsiteY3" fmla="*/ 1809579 h 3631056"/>
                <a:gd name="connsiteX4" fmla="*/ 1814930 w 3629860"/>
                <a:gd name="connsiteY4" fmla="*/ 3631056 h 3631056"/>
                <a:gd name="connsiteX5" fmla="*/ 0 w 3629860"/>
                <a:gd name="connsiteY5" fmla="*/ 1809579 h 3631056"/>
                <a:gd name="connsiteX6" fmla="*/ 1449159 w 3629860"/>
                <a:gd name="connsiteY6" fmla="*/ 25108 h 363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860" h="3631056">
                  <a:moveTo>
                    <a:pt x="1613082" y="0"/>
                  </a:moveTo>
                  <a:lnTo>
                    <a:pt x="2016778" y="0"/>
                  </a:lnTo>
                  <a:lnTo>
                    <a:pt x="2180702" y="25108"/>
                  </a:lnTo>
                  <a:cubicBezTo>
                    <a:pt x="3007735" y="194954"/>
                    <a:pt x="3629860" y="929352"/>
                    <a:pt x="3629860" y="1809579"/>
                  </a:cubicBezTo>
                  <a:cubicBezTo>
                    <a:pt x="3629860" y="2815553"/>
                    <a:pt x="2817288" y="3631056"/>
                    <a:pt x="1814930" y="3631056"/>
                  </a:cubicBezTo>
                  <a:cubicBezTo>
                    <a:pt x="812572" y="3631056"/>
                    <a:pt x="0" y="2815553"/>
                    <a:pt x="0" y="1809579"/>
                  </a:cubicBezTo>
                  <a:cubicBezTo>
                    <a:pt x="0" y="929352"/>
                    <a:pt x="622126" y="194954"/>
                    <a:pt x="1449159" y="25108"/>
                  </a:cubicBezTo>
                  <a:close/>
                </a:path>
              </a:pathLst>
            </a:custGeom>
            <a:ln w="15875">
              <a:solidFill>
                <a:srgbClr val="C00000"/>
              </a:solidFill>
            </a:ln>
          </p:spPr>
        </p:pic>
      </p:grpSp>
    </p:spTree>
    <p:extLst>
      <p:ext uri="{BB962C8B-B14F-4D97-AF65-F5344CB8AC3E}">
        <p14:creationId xmlns:p14="http://schemas.microsoft.com/office/powerpoint/2010/main" val="1984821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7290544-F556-439F-B251-8EA225A71A46}"/>
              </a:ext>
            </a:extLst>
          </p:cNvPr>
          <p:cNvGrpSpPr/>
          <p:nvPr/>
        </p:nvGrpSpPr>
        <p:grpSpPr>
          <a:xfrm>
            <a:off x="2685033" y="2245983"/>
            <a:ext cx="6821934" cy="2362171"/>
            <a:chOff x="414364" y="1485910"/>
            <a:chExt cx="6821934" cy="2362171"/>
          </a:xfrm>
        </p:grpSpPr>
        <p:sp>
          <p:nvSpPr>
            <p:cNvPr id="8" name="文本框 3">
              <a:extLst>
                <a:ext uri="{FF2B5EF4-FFF2-40B4-BE49-F238E27FC236}">
                  <a16:creationId xmlns:a16="http://schemas.microsoft.com/office/drawing/2014/main" id="{3622D086-D82A-4C4D-8A29-C9871CB343B3}"/>
                </a:ext>
              </a:extLst>
            </p:cNvPr>
            <p:cNvSpPr txBox="1"/>
            <p:nvPr/>
          </p:nvSpPr>
          <p:spPr>
            <a:xfrm>
              <a:off x="414364" y="1485910"/>
              <a:ext cx="3357563" cy="2362171"/>
            </a:xfrm>
            <a:prstGeom prst="rect">
              <a:avLst/>
            </a:prstGeom>
            <a:noFill/>
          </p:spPr>
          <p:txBody>
            <a:bodyPr wrap="square" lIns="68517" tIns="34283" rIns="68517" bIns="34283" rtlCol="0">
              <a:spAutoFit/>
            </a:bodyPr>
            <a:lstStyle/>
            <a:p>
              <a:pPr algn="ctr" defTabSz="685205"/>
              <a:r>
                <a:rPr lang="en-US" altLang="zh-CN" sz="14900" b="1" dirty="0">
                  <a:solidFill>
                    <a:schemeClr val="bg1"/>
                  </a:solidFill>
                  <a:latin typeface="微软雅黑"/>
                  <a:ea typeface="微软雅黑"/>
                </a:rPr>
                <a:t>5</a:t>
              </a:r>
              <a:endParaRPr lang="zh-CN" altLang="en-US" sz="14900" b="1" dirty="0">
                <a:solidFill>
                  <a:schemeClr val="bg1"/>
                </a:solidFill>
                <a:latin typeface="微软雅黑"/>
                <a:ea typeface="微软雅黑"/>
              </a:endParaRPr>
            </a:p>
          </p:txBody>
        </p:sp>
        <p:sp>
          <p:nvSpPr>
            <p:cNvPr id="9" name="矩形 8">
              <a:extLst>
                <a:ext uri="{FF2B5EF4-FFF2-40B4-BE49-F238E27FC236}">
                  <a16:creationId xmlns:a16="http://schemas.microsoft.com/office/drawing/2014/main" id="{8DB15E1D-0B1C-416B-A6F6-0D53C9F41688}"/>
                </a:ext>
              </a:extLst>
            </p:cNvPr>
            <p:cNvSpPr/>
            <p:nvPr/>
          </p:nvSpPr>
          <p:spPr bwMode="auto">
            <a:xfrm>
              <a:off x="2986560" y="2428944"/>
              <a:ext cx="4249738" cy="479952"/>
            </a:xfrm>
            <a:prstGeom prst="rect">
              <a:avLst/>
            </a:prstGeom>
            <a:noFill/>
            <a:ln w="6350" cap="flat" cmpd="sng" algn="ctr">
              <a:solidFill>
                <a:schemeClr val="bg1"/>
              </a:solidFill>
              <a:prstDash val="solid"/>
              <a:miter lim="800000"/>
            </a:ln>
            <a:effectLst/>
          </p:spPr>
          <p:txBody>
            <a:bodyPr wrap="square" lIns="53958" tIns="24295" rIns="53958" bIns="24295" rtlCol="0" anchor="t">
              <a:spAutoFit/>
            </a:bodyPr>
            <a:lstStyle/>
            <a:p>
              <a:pPr algn="ctr" defTabSz="685205">
                <a:defRPr/>
              </a:pPr>
              <a:r>
                <a:rPr lang="zh-CN" altLang="en-US" sz="2800" b="1" kern="0" cap="small" dirty="0">
                  <a:solidFill>
                    <a:srgbClr val="C00000"/>
                  </a:solidFill>
                  <a:latin typeface="微软雅黑"/>
                  <a:ea typeface="微软雅黑"/>
                </a:rPr>
                <a:t>佳 会 客 户 案 例 介 绍</a:t>
              </a:r>
              <a:endParaRPr lang="en-US" altLang="zh-CN" sz="2800" b="1" kern="0" cap="small" dirty="0">
                <a:solidFill>
                  <a:srgbClr val="C00000"/>
                </a:solidFill>
                <a:latin typeface="微软雅黑"/>
                <a:ea typeface="微软雅黑"/>
              </a:endParaRPr>
            </a:p>
          </p:txBody>
        </p:sp>
        <p:sp>
          <p:nvSpPr>
            <p:cNvPr id="10" name="直接连接符 6">
              <a:extLst>
                <a:ext uri="{FF2B5EF4-FFF2-40B4-BE49-F238E27FC236}">
                  <a16:creationId xmlns:a16="http://schemas.microsoft.com/office/drawing/2014/main" id="{976D9F80-E552-4319-B101-17216EFDF221}"/>
                </a:ext>
              </a:extLst>
            </p:cNvPr>
            <p:cNvSpPr>
              <a:spLocks noChangeShapeType="1"/>
            </p:cNvSpPr>
            <p:nvPr/>
          </p:nvSpPr>
          <p:spPr bwMode="auto">
            <a:xfrm>
              <a:off x="2986560" y="3435848"/>
              <a:ext cx="4249738"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sp>
          <p:nvSpPr>
            <p:cNvPr id="11" name="直接连接符 7">
              <a:extLst>
                <a:ext uri="{FF2B5EF4-FFF2-40B4-BE49-F238E27FC236}">
                  <a16:creationId xmlns:a16="http://schemas.microsoft.com/office/drawing/2014/main" id="{650BCA8B-25E6-457E-84DB-45C4386B339B}"/>
                </a:ext>
              </a:extLst>
            </p:cNvPr>
            <p:cNvSpPr>
              <a:spLocks noChangeShapeType="1"/>
            </p:cNvSpPr>
            <p:nvPr/>
          </p:nvSpPr>
          <p:spPr bwMode="auto">
            <a:xfrm>
              <a:off x="2986560" y="1819275"/>
              <a:ext cx="4249738" cy="1588"/>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grpSp>
    </p:spTree>
    <p:extLst>
      <p:ext uri="{BB962C8B-B14F-4D97-AF65-F5344CB8AC3E}">
        <p14:creationId xmlns:p14="http://schemas.microsoft.com/office/powerpoint/2010/main" val="162514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C0EA0C5-4BCD-D44C-B047-E3F36373B410}"/>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C3A8638A-3070-8140-B539-5A05A69B24F6}"/>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客户案例</a:t>
            </a:r>
          </a:p>
        </p:txBody>
      </p:sp>
      <p:pic>
        <p:nvPicPr>
          <p:cNvPr id="7" name="图片 6">
            <a:extLst>
              <a:ext uri="{FF2B5EF4-FFF2-40B4-BE49-F238E27FC236}">
                <a16:creationId xmlns:a16="http://schemas.microsoft.com/office/drawing/2014/main" id="{ED4AA4B7-DC98-427F-8ECA-7983E65A89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75" y="1671637"/>
            <a:ext cx="5267325" cy="3514725"/>
          </a:xfrm>
          <a:prstGeom prst="rect">
            <a:avLst/>
          </a:prstGeom>
          <a:noFill/>
          <a:ln>
            <a:noFill/>
          </a:ln>
        </p:spPr>
      </p:pic>
      <p:sp>
        <p:nvSpPr>
          <p:cNvPr id="8" name="标题 1">
            <a:extLst>
              <a:ext uri="{FF2B5EF4-FFF2-40B4-BE49-F238E27FC236}">
                <a16:creationId xmlns:a16="http://schemas.microsoft.com/office/drawing/2014/main" id="{9E014401-4044-42BD-8254-B3EE64190983}"/>
              </a:ext>
            </a:extLst>
          </p:cNvPr>
          <p:cNvSpPr txBox="1">
            <a:spLocks/>
          </p:cNvSpPr>
          <p:nvPr/>
        </p:nvSpPr>
        <p:spPr>
          <a:xfrm>
            <a:off x="6353999" y="1671637"/>
            <a:ext cx="5580000" cy="792000"/>
          </a:xfrm>
          <a:prstGeom prst="rect">
            <a:avLst/>
          </a:prstGeom>
          <a:solidFill>
            <a:srgbClr val="FF32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某军委装备发展部信息系统自主办公软件</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（即时通讯</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视频会议）</a:t>
            </a:r>
          </a:p>
        </p:txBody>
      </p:sp>
      <p:sp>
        <p:nvSpPr>
          <p:cNvPr id="9" name="文本框 8">
            <a:extLst>
              <a:ext uri="{FF2B5EF4-FFF2-40B4-BE49-F238E27FC236}">
                <a16:creationId xmlns:a16="http://schemas.microsoft.com/office/drawing/2014/main" id="{FC480AE1-CD1E-4F1C-9316-30E3357869EE}"/>
              </a:ext>
            </a:extLst>
          </p:cNvPr>
          <p:cNvSpPr txBox="1"/>
          <p:nvPr/>
        </p:nvSpPr>
        <p:spPr>
          <a:xfrm>
            <a:off x="6714000" y="2946874"/>
            <a:ext cx="4860000" cy="1296000"/>
          </a:xfrm>
          <a:prstGeom prst="rect">
            <a:avLst/>
          </a:prstGeom>
          <a:noFill/>
        </p:spPr>
        <p:txBody>
          <a:bodyPr wrap="square" rtlCol="0" anchor="ctr" anchorCtr="0">
            <a:noAutofit/>
          </a:bodyPr>
          <a:lstStyle/>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基于国产飞腾芯片、长城计算机、银河麒麟</a:t>
            </a:r>
            <a:r>
              <a:rPr lang="en-US" altLang="zh-CN" sz="1200" dirty="0">
                <a:solidFill>
                  <a:schemeClr val="bg1"/>
                </a:solidFill>
                <a:latin typeface="微软雅黑" panose="020B0503020204020204" pitchFamily="34" charset="-122"/>
                <a:ea typeface="微软雅黑" panose="020B0503020204020204" pitchFamily="34" charset="-122"/>
              </a:rPr>
              <a:t>Linux</a:t>
            </a:r>
            <a:r>
              <a:rPr lang="zh-CN" altLang="en-US" sz="1200" dirty="0">
                <a:solidFill>
                  <a:schemeClr val="bg1"/>
                </a:solidFill>
                <a:latin typeface="微软雅黑" panose="020B0503020204020204" pitchFamily="34" charset="-122"/>
                <a:ea typeface="微软雅黑" panose="020B0503020204020204" pitchFamily="34" charset="-122"/>
              </a:rPr>
              <a:t>操作系统</a:t>
            </a:r>
          </a:p>
          <a:p>
            <a:pPr marL="285750" indent="-285750">
              <a:lnSpc>
                <a:spcPct val="125000"/>
              </a:lnSpc>
              <a:buFont typeface="Arial" panose="020B0604020202020204" pitchFamily="34" charset="0"/>
              <a:buChar char="•"/>
            </a:pPr>
            <a:r>
              <a:rPr lang="zh-CN" altLang="en-US" sz="1200" dirty="0">
                <a:solidFill>
                  <a:schemeClr val="bg1"/>
                </a:solidFill>
                <a:latin typeface="微软雅黑" panose="020B0503020204020204" pitchFamily="34" charset="-122"/>
                <a:ea typeface="微软雅黑" panose="020B0503020204020204" pitchFamily="34" charset="-122"/>
              </a:rPr>
              <a:t>基于</a:t>
            </a:r>
            <a:r>
              <a:rPr lang="en-US" altLang="zh-CN" sz="1200" dirty="0">
                <a:solidFill>
                  <a:schemeClr val="bg1"/>
                </a:solidFill>
                <a:latin typeface="微软雅黑" panose="020B0503020204020204" pitchFamily="34" charset="-122"/>
                <a:ea typeface="微软雅黑" panose="020B0503020204020204" pitchFamily="34" charset="-122"/>
              </a:rPr>
              <a:t>IP</a:t>
            </a:r>
            <a:r>
              <a:rPr lang="zh-CN" altLang="en-US" sz="1200" dirty="0">
                <a:solidFill>
                  <a:schemeClr val="bg1"/>
                </a:solidFill>
                <a:latin typeface="微软雅黑" panose="020B0503020204020204" pitchFamily="34" charset="-122"/>
                <a:ea typeface="微软雅黑" panose="020B0503020204020204" pitchFamily="34" charset="-122"/>
              </a:rPr>
              <a:t>网络实现，用于机关单位实时发起视频研讨交流的通信软件，提供视频请求收发、视频通信、通信群组管理等功能</a:t>
            </a:r>
          </a:p>
        </p:txBody>
      </p:sp>
    </p:spTree>
    <p:extLst>
      <p:ext uri="{BB962C8B-B14F-4D97-AF65-F5344CB8AC3E}">
        <p14:creationId xmlns:p14="http://schemas.microsoft.com/office/powerpoint/2010/main" val="1897473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7290544-F556-439F-B251-8EA225A71A46}"/>
              </a:ext>
            </a:extLst>
          </p:cNvPr>
          <p:cNvGrpSpPr/>
          <p:nvPr/>
        </p:nvGrpSpPr>
        <p:grpSpPr>
          <a:xfrm>
            <a:off x="2685033" y="2245983"/>
            <a:ext cx="6821934" cy="2362171"/>
            <a:chOff x="414364" y="1485910"/>
            <a:chExt cx="6821934" cy="2362171"/>
          </a:xfrm>
        </p:grpSpPr>
        <p:sp>
          <p:nvSpPr>
            <p:cNvPr id="8" name="文本框 3">
              <a:extLst>
                <a:ext uri="{FF2B5EF4-FFF2-40B4-BE49-F238E27FC236}">
                  <a16:creationId xmlns:a16="http://schemas.microsoft.com/office/drawing/2014/main" id="{3622D086-D82A-4C4D-8A29-C9871CB343B3}"/>
                </a:ext>
              </a:extLst>
            </p:cNvPr>
            <p:cNvSpPr txBox="1"/>
            <p:nvPr/>
          </p:nvSpPr>
          <p:spPr>
            <a:xfrm>
              <a:off x="414364" y="1485910"/>
              <a:ext cx="3357563" cy="2362171"/>
            </a:xfrm>
            <a:prstGeom prst="rect">
              <a:avLst/>
            </a:prstGeom>
            <a:noFill/>
          </p:spPr>
          <p:txBody>
            <a:bodyPr wrap="square" lIns="68517" tIns="34283" rIns="68517" bIns="34283" rtlCol="0">
              <a:spAutoFit/>
            </a:bodyPr>
            <a:lstStyle/>
            <a:p>
              <a:pPr algn="ctr" defTabSz="685205"/>
              <a:r>
                <a:rPr lang="en-US" altLang="zh-CN" sz="14900" b="1" dirty="0">
                  <a:solidFill>
                    <a:schemeClr val="bg1"/>
                  </a:solidFill>
                  <a:latin typeface="微软雅黑"/>
                  <a:ea typeface="微软雅黑"/>
                </a:rPr>
                <a:t>6</a:t>
              </a:r>
              <a:endParaRPr lang="zh-CN" altLang="en-US" sz="14900" b="1" dirty="0">
                <a:solidFill>
                  <a:schemeClr val="bg1"/>
                </a:solidFill>
                <a:latin typeface="微软雅黑"/>
                <a:ea typeface="微软雅黑"/>
              </a:endParaRPr>
            </a:p>
          </p:txBody>
        </p:sp>
        <p:sp>
          <p:nvSpPr>
            <p:cNvPr id="9" name="矩形 8">
              <a:extLst>
                <a:ext uri="{FF2B5EF4-FFF2-40B4-BE49-F238E27FC236}">
                  <a16:creationId xmlns:a16="http://schemas.microsoft.com/office/drawing/2014/main" id="{8DB15E1D-0B1C-416B-A6F6-0D53C9F41688}"/>
                </a:ext>
              </a:extLst>
            </p:cNvPr>
            <p:cNvSpPr/>
            <p:nvPr/>
          </p:nvSpPr>
          <p:spPr bwMode="auto">
            <a:xfrm>
              <a:off x="2986560" y="2428944"/>
              <a:ext cx="4249738" cy="479952"/>
            </a:xfrm>
            <a:prstGeom prst="rect">
              <a:avLst/>
            </a:prstGeom>
            <a:noFill/>
            <a:ln w="6350" cap="flat" cmpd="sng" algn="ctr">
              <a:solidFill>
                <a:schemeClr val="bg1"/>
              </a:solidFill>
              <a:prstDash val="solid"/>
              <a:miter lim="800000"/>
            </a:ln>
            <a:effectLst/>
          </p:spPr>
          <p:txBody>
            <a:bodyPr wrap="square" lIns="53958" tIns="24295" rIns="53958" bIns="24295" rtlCol="0" anchor="t">
              <a:spAutoFit/>
            </a:bodyPr>
            <a:lstStyle/>
            <a:p>
              <a:pPr algn="ctr" defTabSz="685205">
                <a:defRPr/>
              </a:pPr>
              <a:r>
                <a:rPr lang="zh-CN" altLang="en-US" sz="2800" b="1" kern="0" cap="small" dirty="0">
                  <a:solidFill>
                    <a:srgbClr val="C00000"/>
                  </a:solidFill>
                  <a:latin typeface="微软雅黑"/>
                  <a:ea typeface="微软雅黑"/>
                </a:rPr>
                <a:t>关 于 叁 体</a:t>
              </a:r>
              <a:endParaRPr lang="en-US" altLang="zh-CN" sz="2800" b="1" kern="0" cap="small" dirty="0">
                <a:solidFill>
                  <a:srgbClr val="C00000"/>
                </a:solidFill>
                <a:latin typeface="微软雅黑"/>
                <a:ea typeface="微软雅黑"/>
              </a:endParaRPr>
            </a:p>
          </p:txBody>
        </p:sp>
        <p:sp>
          <p:nvSpPr>
            <p:cNvPr id="10" name="直接连接符 6">
              <a:extLst>
                <a:ext uri="{FF2B5EF4-FFF2-40B4-BE49-F238E27FC236}">
                  <a16:creationId xmlns:a16="http://schemas.microsoft.com/office/drawing/2014/main" id="{976D9F80-E552-4319-B101-17216EFDF221}"/>
                </a:ext>
              </a:extLst>
            </p:cNvPr>
            <p:cNvSpPr>
              <a:spLocks noChangeShapeType="1"/>
            </p:cNvSpPr>
            <p:nvPr/>
          </p:nvSpPr>
          <p:spPr bwMode="auto">
            <a:xfrm>
              <a:off x="2986560" y="3435848"/>
              <a:ext cx="4249738"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sp>
          <p:nvSpPr>
            <p:cNvPr id="11" name="直接连接符 7">
              <a:extLst>
                <a:ext uri="{FF2B5EF4-FFF2-40B4-BE49-F238E27FC236}">
                  <a16:creationId xmlns:a16="http://schemas.microsoft.com/office/drawing/2014/main" id="{650BCA8B-25E6-457E-84DB-45C4386B339B}"/>
                </a:ext>
              </a:extLst>
            </p:cNvPr>
            <p:cNvSpPr>
              <a:spLocks noChangeShapeType="1"/>
            </p:cNvSpPr>
            <p:nvPr/>
          </p:nvSpPr>
          <p:spPr bwMode="auto">
            <a:xfrm>
              <a:off x="2986560" y="1819275"/>
              <a:ext cx="4249738" cy="1588"/>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grpSp>
    </p:spTree>
    <p:extLst>
      <p:ext uri="{BB962C8B-B14F-4D97-AF65-F5344CB8AC3E}">
        <p14:creationId xmlns:p14="http://schemas.microsoft.com/office/powerpoint/2010/main" val="292497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D8106B0-0502-D84C-9A5F-659314D3CE67}"/>
              </a:ext>
            </a:extLst>
          </p:cNvPr>
          <p:cNvSpPr/>
          <p:nvPr/>
        </p:nvSpPr>
        <p:spPr>
          <a:xfrm>
            <a:off x="0" y="700382"/>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F7AF03C6-182E-D74B-B9C7-266190E58353}"/>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强核心技术 无外资背景</a:t>
            </a:r>
          </a:p>
        </p:txBody>
      </p:sp>
      <p:grpSp>
        <p:nvGrpSpPr>
          <p:cNvPr id="7" name="组合 6">
            <a:extLst>
              <a:ext uri="{FF2B5EF4-FFF2-40B4-BE49-F238E27FC236}">
                <a16:creationId xmlns:a16="http://schemas.microsoft.com/office/drawing/2014/main" id="{3649ED5F-906E-428F-84E5-EFD92CCE2C60}"/>
              </a:ext>
            </a:extLst>
          </p:cNvPr>
          <p:cNvGrpSpPr/>
          <p:nvPr/>
        </p:nvGrpSpPr>
        <p:grpSpPr>
          <a:xfrm>
            <a:off x="1631811" y="2245238"/>
            <a:ext cx="1294629" cy="2301143"/>
            <a:chOff x="457973" y="1228777"/>
            <a:chExt cx="1294629" cy="2301143"/>
          </a:xfrm>
        </p:grpSpPr>
        <p:sp>
          <p:nvSpPr>
            <p:cNvPr id="14" name="Shape 8700">
              <a:extLst>
                <a:ext uri="{FF2B5EF4-FFF2-40B4-BE49-F238E27FC236}">
                  <a16:creationId xmlns:a16="http://schemas.microsoft.com/office/drawing/2014/main" id="{5945A65C-77FE-4819-A91C-8A81A3B09AA4}"/>
                </a:ext>
              </a:extLst>
            </p:cNvPr>
            <p:cNvSpPr/>
            <p:nvPr/>
          </p:nvSpPr>
          <p:spPr>
            <a:xfrm>
              <a:off x="565287" y="1345956"/>
              <a:ext cx="1080000" cy="108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5875" cap="flat">
              <a:solidFill>
                <a:srgbClr val="3194C6"/>
              </a:solidFill>
              <a:prstDash val="solid"/>
              <a:round/>
            </a:ln>
            <a:effectLst/>
          </p:spPr>
          <p:txBody>
            <a:bodyPr wrap="square" lIns="0" tIns="0" rIns="0" bIns="0" numCol="1" anchor="ctr">
              <a:noAutofit/>
            </a:bodyPr>
            <a:lstStyle/>
            <a:p>
              <a:pPr algn="ctr" defTabSz="457130">
                <a:defRPr>
                  <a:latin typeface="Roboto condensed"/>
                  <a:ea typeface="Roboto condensed"/>
                  <a:cs typeface="Roboto condensed"/>
                  <a:sym typeface="Roboto condensed"/>
                </a:defRPr>
              </a:pPr>
              <a:endParaRPr sz="1600" kern="0">
                <a:solidFill>
                  <a:sysClr val="windowText" lastClr="000000"/>
                </a:solidFill>
                <a:uFill>
                  <a:solidFill/>
                </a:uFill>
                <a:latin typeface="微软雅黑"/>
                <a:ea typeface="微软雅黑"/>
                <a:cs typeface="Roboto condensed"/>
                <a:sym typeface="Roboto condensed"/>
              </a:endParaRPr>
            </a:p>
          </p:txBody>
        </p:sp>
        <p:sp>
          <p:nvSpPr>
            <p:cNvPr id="9" name="Shape 8702">
              <a:extLst>
                <a:ext uri="{FF2B5EF4-FFF2-40B4-BE49-F238E27FC236}">
                  <a16:creationId xmlns:a16="http://schemas.microsoft.com/office/drawing/2014/main" id="{2CFAD639-7073-43E8-A6C3-C67DA389DEBF}"/>
                </a:ext>
              </a:extLst>
            </p:cNvPr>
            <p:cNvSpPr/>
            <p:nvPr/>
          </p:nvSpPr>
          <p:spPr>
            <a:xfrm>
              <a:off x="474662" y="2361509"/>
              <a:ext cx="1277940" cy="3997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40000"/>
                </a:lnSpc>
                <a:defRPr sz="1200">
                  <a:solidFill>
                    <a:srgbClr val="FFFFFF"/>
                  </a:solidFill>
                  <a:uFill>
                    <a:solidFill>
                      <a:srgbClr val="FFFFFF"/>
                    </a:solidFill>
                  </a:uFill>
                  <a:latin typeface="Roboto condensed"/>
                  <a:ea typeface="Roboto condensed"/>
                  <a:cs typeface="Roboto condensed"/>
                  <a:sym typeface="Roboto condensed"/>
                </a:defRPr>
              </a:lvl1pPr>
            </a:lstStyle>
            <a:p>
              <a:pPr defTabSz="457130">
                <a:defRPr sz="1800">
                  <a:solidFill>
                    <a:srgbClr val="000000"/>
                  </a:solidFill>
                  <a:uFillTx/>
                </a:defRPr>
              </a:pPr>
              <a:r>
                <a:rPr lang="zh-CN" altLang="en-US" sz="1600" b="1" kern="0" dirty="0">
                  <a:solidFill>
                    <a:schemeClr val="bg1"/>
                  </a:solidFill>
                  <a:latin typeface="微软雅黑"/>
                  <a:ea typeface="微软雅黑"/>
                </a:rPr>
                <a:t>技术背景</a:t>
              </a:r>
            </a:p>
          </p:txBody>
        </p:sp>
        <p:sp>
          <p:nvSpPr>
            <p:cNvPr id="10" name="Shape 8703">
              <a:extLst>
                <a:ext uri="{FF2B5EF4-FFF2-40B4-BE49-F238E27FC236}">
                  <a16:creationId xmlns:a16="http://schemas.microsoft.com/office/drawing/2014/main" id="{BE45A06A-B88E-4C92-8041-1110C9791847}"/>
                </a:ext>
              </a:extLst>
            </p:cNvPr>
            <p:cNvSpPr/>
            <p:nvPr/>
          </p:nvSpPr>
          <p:spPr>
            <a:xfrm>
              <a:off x="457973" y="2975922"/>
              <a:ext cx="1294629"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lnSpc>
                  <a:spcPct val="140000"/>
                </a:lnSpc>
                <a:defRPr sz="800">
                  <a:solidFill>
                    <a:srgbClr val="FFFFFF">
                      <a:alpha val="70000"/>
                    </a:srgbClr>
                  </a:solidFill>
                  <a:uFill>
                    <a:solidFill>
                      <a:srgbClr val="FFFFFF">
                        <a:alpha val="70000"/>
                      </a:srgbClr>
                    </a:solidFill>
                  </a:uFill>
                  <a:latin typeface="Roboto condensed"/>
                  <a:ea typeface="Roboto condensed"/>
                  <a:cs typeface="Roboto condensed"/>
                  <a:sym typeface="Roboto condensed"/>
                </a:defRPr>
              </a:lvl1pPr>
            </a:lstStyle>
            <a:p>
              <a:pPr algn="l" defTabSz="457130">
                <a:lnSpc>
                  <a:spcPct val="100000"/>
                </a:lnSpc>
                <a:defRPr sz="1800">
                  <a:solidFill>
                    <a:srgbClr val="000000"/>
                  </a:solidFill>
                  <a:uFillTx/>
                </a:defRPr>
              </a:pPr>
              <a:r>
                <a:rPr lang="zh-CN" altLang="en-US" sz="1200" kern="0" dirty="0">
                  <a:solidFill>
                    <a:schemeClr val="bg1"/>
                  </a:solidFill>
                  <a:uFillTx/>
                  <a:latin typeface="微软雅黑"/>
                  <a:ea typeface="微软雅黑"/>
                  <a:cs typeface="+mn-cs"/>
                </a:rPr>
                <a:t>核心技术团队来自全球最大云会议服务公司</a:t>
              </a:r>
              <a:r>
                <a:rPr lang="en-US" altLang="zh-CN" sz="1200" kern="0" dirty="0">
                  <a:solidFill>
                    <a:schemeClr val="bg1"/>
                  </a:solidFill>
                  <a:uFillTx/>
                  <a:latin typeface="微软雅黑"/>
                  <a:ea typeface="微软雅黑"/>
                  <a:cs typeface="+mn-cs"/>
                </a:rPr>
                <a:t>——WebEx</a:t>
              </a:r>
              <a:endParaRPr lang="zh-CN" altLang="en-US" sz="1200" kern="0" dirty="0">
                <a:solidFill>
                  <a:schemeClr val="bg1"/>
                </a:solidFill>
                <a:uFillTx/>
                <a:latin typeface="微软雅黑"/>
                <a:ea typeface="微软雅黑"/>
                <a:cs typeface="+mn-cs"/>
              </a:endParaRPr>
            </a:p>
          </p:txBody>
        </p:sp>
        <p:sp>
          <p:nvSpPr>
            <p:cNvPr id="11" name="Shape 8704">
              <a:extLst>
                <a:ext uri="{FF2B5EF4-FFF2-40B4-BE49-F238E27FC236}">
                  <a16:creationId xmlns:a16="http://schemas.microsoft.com/office/drawing/2014/main" id="{98678F0C-1F65-4703-BCF8-86FB62D793DE}"/>
                </a:ext>
              </a:extLst>
            </p:cNvPr>
            <p:cNvSpPr/>
            <p:nvPr/>
          </p:nvSpPr>
          <p:spPr>
            <a:xfrm>
              <a:off x="1319411" y="1281832"/>
              <a:ext cx="288513" cy="288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21176"/>
              </a:srgbClr>
            </a:solidFill>
            <a:ln w="12700" cap="flat">
              <a:solidFill>
                <a:srgbClr val="3194C6"/>
              </a:solidFill>
              <a:prstDash val="solid"/>
              <a:round/>
            </a:ln>
            <a:effectLst/>
          </p:spPr>
          <p:txBody>
            <a:bodyPr wrap="square" lIns="0" tIns="0" rIns="0" bIns="0" numCol="1" anchor="ctr">
              <a:noAutofit/>
            </a:bodyPr>
            <a:lstStyle/>
            <a:p>
              <a:pPr algn="ctr" defTabSz="457130">
                <a:defRPr>
                  <a:latin typeface="Roboto condensed"/>
                  <a:ea typeface="Roboto condensed"/>
                  <a:cs typeface="Roboto condensed"/>
                  <a:sym typeface="Roboto condensed"/>
                </a:defRPr>
              </a:pPr>
              <a:endParaRPr sz="1600" kern="0">
                <a:solidFill>
                  <a:sysClr val="windowText" lastClr="000000"/>
                </a:solidFill>
                <a:uFill>
                  <a:solidFill/>
                </a:uFill>
                <a:latin typeface="微软雅黑"/>
                <a:ea typeface="微软雅黑"/>
                <a:cs typeface="Roboto condensed"/>
                <a:sym typeface="Roboto condensed"/>
              </a:endParaRPr>
            </a:p>
          </p:txBody>
        </p:sp>
        <p:sp>
          <p:nvSpPr>
            <p:cNvPr id="12" name="Shape 8705">
              <a:extLst>
                <a:ext uri="{FF2B5EF4-FFF2-40B4-BE49-F238E27FC236}">
                  <a16:creationId xmlns:a16="http://schemas.microsoft.com/office/drawing/2014/main" id="{1A263B0D-C51D-4AE5-A8B5-A68148E7AB72}"/>
                </a:ext>
              </a:extLst>
            </p:cNvPr>
            <p:cNvSpPr/>
            <p:nvPr/>
          </p:nvSpPr>
          <p:spPr>
            <a:xfrm>
              <a:off x="1319411" y="1228777"/>
              <a:ext cx="313915" cy="3612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40000"/>
                </a:lnSpc>
                <a:defRPr sz="1000">
                  <a:solidFill>
                    <a:srgbClr val="FFFFFF"/>
                  </a:solidFill>
                  <a:uFill>
                    <a:solidFill>
                      <a:srgbClr val="FFFFFF"/>
                    </a:solidFill>
                  </a:uFill>
                  <a:latin typeface="Roboto condensed"/>
                  <a:ea typeface="Roboto condensed"/>
                  <a:cs typeface="Roboto condensed"/>
                  <a:sym typeface="Roboto condensed"/>
                </a:defRPr>
              </a:lvl1pPr>
            </a:lstStyle>
            <a:p>
              <a:pPr defTabSz="457130">
                <a:defRPr sz="1800">
                  <a:solidFill>
                    <a:srgbClr val="000000"/>
                  </a:solidFill>
                  <a:uFillTx/>
                </a:defRPr>
              </a:pPr>
              <a:r>
                <a:rPr sz="1400" kern="0" dirty="0">
                  <a:solidFill>
                    <a:schemeClr val="bg1"/>
                  </a:solidFill>
                  <a:latin typeface="微软雅黑"/>
                  <a:ea typeface="微软雅黑"/>
                </a:rPr>
                <a:t>01</a:t>
              </a:r>
            </a:p>
          </p:txBody>
        </p:sp>
      </p:grpSp>
      <p:grpSp>
        <p:nvGrpSpPr>
          <p:cNvPr id="15" name="组合 14">
            <a:extLst>
              <a:ext uri="{FF2B5EF4-FFF2-40B4-BE49-F238E27FC236}">
                <a16:creationId xmlns:a16="http://schemas.microsoft.com/office/drawing/2014/main" id="{51862F12-EE43-4370-9B81-2C1ED4A20508}"/>
              </a:ext>
            </a:extLst>
          </p:cNvPr>
          <p:cNvGrpSpPr/>
          <p:nvPr/>
        </p:nvGrpSpPr>
        <p:grpSpPr>
          <a:xfrm>
            <a:off x="4072487" y="2245238"/>
            <a:ext cx="1294629" cy="2301143"/>
            <a:chOff x="3920444" y="1228777"/>
            <a:chExt cx="1294629" cy="2301143"/>
          </a:xfrm>
        </p:grpSpPr>
        <p:sp>
          <p:nvSpPr>
            <p:cNvPr id="22" name="Shape 8722">
              <a:extLst>
                <a:ext uri="{FF2B5EF4-FFF2-40B4-BE49-F238E27FC236}">
                  <a16:creationId xmlns:a16="http://schemas.microsoft.com/office/drawing/2014/main" id="{70553817-AA95-4928-AEAF-183F5AA4F81B}"/>
                </a:ext>
              </a:extLst>
            </p:cNvPr>
            <p:cNvSpPr>
              <a:spLocks noChangeAspect="1"/>
            </p:cNvSpPr>
            <p:nvPr/>
          </p:nvSpPr>
          <p:spPr>
            <a:xfrm>
              <a:off x="4027758" y="1345532"/>
              <a:ext cx="1080000" cy="108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5875" cap="flat">
              <a:solidFill>
                <a:srgbClr val="C00000"/>
              </a:solidFill>
              <a:prstDash val="solid"/>
              <a:round/>
            </a:ln>
            <a:effectLst/>
          </p:spPr>
          <p:txBody>
            <a:bodyPr wrap="square" lIns="0" tIns="0" rIns="0" bIns="0" numCol="1" anchor="ctr">
              <a:noAutofit/>
            </a:bodyPr>
            <a:lstStyle/>
            <a:p>
              <a:pPr algn="ctr" defTabSz="457130">
                <a:defRPr>
                  <a:latin typeface="Roboto condensed"/>
                  <a:ea typeface="Roboto condensed"/>
                  <a:cs typeface="Roboto condensed"/>
                  <a:sym typeface="Roboto condensed"/>
                </a:defRPr>
              </a:pPr>
              <a:endParaRPr sz="1600" kern="0" dirty="0">
                <a:solidFill>
                  <a:sysClr val="windowText" lastClr="000000"/>
                </a:solidFill>
                <a:uFill>
                  <a:solidFill/>
                </a:uFill>
                <a:latin typeface="微软雅黑"/>
                <a:ea typeface="微软雅黑"/>
                <a:cs typeface="Roboto condensed"/>
                <a:sym typeface="Roboto condensed"/>
              </a:endParaRPr>
            </a:p>
          </p:txBody>
        </p:sp>
        <p:sp>
          <p:nvSpPr>
            <p:cNvPr id="17" name="Shape 8724">
              <a:extLst>
                <a:ext uri="{FF2B5EF4-FFF2-40B4-BE49-F238E27FC236}">
                  <a16:creationId xmlns:a16="http://schemas.microsoft.com/office/drawing/2014/main" id="{7FE11616-0B5D-4540-8731-AD4EDE855303}"/>
                </a:ext>
              </a:extLst>
            </p:cNvPr>
            <p:cNvSpPr/>
            <p:nvPr/>
          </p:nvSpPr>
          <p:spPr>
            <a:xfrm>
              <a:off x="3928789" y="2361509"/>
              <a:ext cx="1277940" cy="3997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40000"/>
                </a:lnSpc>
                <a:defRPr sz="1200">
                  <a:solidFill>
                    <a:srgbClr val="FFFFFF"/>
                  </a:solidFill>
                  <a:uFill>
                    <a:solidFill>
                      <a:srgbClr val="FFFFFF"/>
                    </a:solidFill>
                  </a:uFill>
                  <a:latin typeface="Roboto condensed"/>
                  <a:ea typeface="Roboto condensed"/>
                  <a:cs typeface="Roboto condensed"/>
                  <a:sym typeface="Roboto condensed"/>
                </a:defRPr>
              </a:lvl1pPr>
            </a:lstStyle>
            <a:p>
              <a:pPr defTabSz="457130">
                <a:defRPr sz="1800">
                  <a:solidFill>
                    <a:srgbClr val="000000"/>
                  </a:solidFill>
                  <a:uFillTx/>
                </a:defRPr>
              </a:pPr>
              <a:r>
                <a:rPr lang="zh-CN" altLang="en-US" sz="1600" b="1" kern="0" dirty="0">
                  <a:solidFill>
                    <a:schemeClr val="bg1"/>
                  </a:solidFill>
                  <a:latin typeface="微软雅黑"/>
                  <a:ea typeface="微软雅黑"/>
                </a:rPr>
                <a:t>深耕领域</a:t>
              </a:r>
            </a:p>
          </p:txBody>
        </p:sp>
        <p:sp>
          <p:nvSpPr>
            <p:cNvPr id="18" name="Shape 8725">
              <a:extLst>
                <a:ext uri="{FF2B5EF4-FFF2-40B4-BE49-F238E27FC236}">
                  <a16:creationId xmlns:a16="http://schemas.microsoft.com/office/drawing/2014/main" id="{10E5D677-A3C4-47E3-B854-D49D6C3631D4}"/>
                </a:ext>
              </a:extLst>
            </p:cNvPr>
            <p:cNvSpPr/>
            <p:nvPr/>
          </p:nvSpPr>
          <p:spPr>
            <a:xfrm>
              <a:off x="3920444" y="2975922"/>
              <a:ext cx="1294629"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lnSpc>
                  <a:spcPct val="140000"/>
                </a:lnSpc>
                <a:defRPr sz="800">
                  <a:solidFill>
                    <a:srgbClr val="FFFFFF">
                      <a:alpha val="70000"/>
                    </a:srgbClr>
                  </a:solidFill>
                  <a:uFill>
                    <a:solidFill>
                      <a:srgbClr val="FFFFFF">
                        <a:alpha val="70000"/>
                      </a:srgbClr>
                    </a:solidFill>
                  </a:uFill>
                  <a:latin typeface="Roboto condensed"/>
                  <a:ea typeface="Roboto condensed"/>
                  <a:cs typeface="Roboto condensed"/>
                  <a:sym typeface="Roboto condensed"/>
                </a:defRPr>
              </a:lvl1pPr>
            </a:lstStyle>
            <a:p>
              <a:pPr algn="l" defTabSz="457130">
                <a:lnSpc>
                  <a:spcPct val="100000"/>
                </a:lnSpc>
                <a:defRPr sz="1800">
                  <a:solidFill>
                    <a:srgbClr val="000000"/>
                  </a:solidFill>
                  <a:uFillTx/>
                </a:defRPr>
              </a:pPr>
              <a:r>
                <a:rPr lang="zh-CN" altLang="en-US" sz="1200" kern="0" dirty="0">
                  <a:solidFill>
                    <a:schemeClr val="bg1"/>
                  </a:solidFill>
                  <a:uFillTx/>
                  <a:latin typeface="微软雅黑"/>
                  <a:ea typeface="微软雅黑"/>
                  <a:cs typeface="+mn-cs"/>
                </a:rPr>
                <a:t>核心创始团队在音视频通讯领域评价工龄超过</a:t>
              </a:r>
              <a:r>
                <a:rPr lang="en-US" altLang="zh-CN" sz="1200" kern="0" dirty="0">
                  <a:solidFill>
                    <a:schemeClr val="bg1"/>
                  </a:solidFill>
                  <a:uFillTx/>
                  <a:latin typeface="微软雅黑"/>
                  <a:ea typeface="微软雅黑"/>
                  <a:cs typeface="+mn-cs"/>
                </a:rPr>
                <a:t>16</a:t>
              </a:r>
              <a:r>
                <a:rPr lang="zh-CN" altLang="en-US" sz="1200" kern="0" dirty="0">
                  <a:solidFill>
                    <a:schemeClr val="bg1"/>
                  </a:solidFill>
                  <a:uFillTx/>
                  <a:latin typeface="微软雅黑"/>
                  <a:ea typeface="微软雅黑"/>
                  <a:cs typeface="+mn-cs"/>
                </a:rPr>
                <a:t>年</a:t>
              </a:r>
            </a:p>
          </p:txBody>
        </p:sp>
        <p:sp>
          <p:nvSpPr>
            <p:cNvPr id="19" name="Shape 8726">
              <a:extLst>
                <a:ext uri="{FF2B5EF4-FFF2-40B4-BE49-F238E27FC236}">
                  <a16:creationId xmlns:a16="http://schemas.microsoft.com/office/drawing/2014/main" id="{5380C614-85F4-4536-AEB7-4C96DA3ACBF4}"/>
                </a:ext>
              </a:extLst>
            </p:cNvPr>
            <p:cNvSpPr/>
            <p:nvPr/>
          </p:nvSpPr>
          <p:spPr>
            <a:xfrm>
              <a:off x="4757240" y="1281496"/>
              <a:ext cx="288513" cy="288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21176"/>
              </a:srgbClr>
            </a:solidFill>
            <a:ln w="12700" cap="flat">
              <a:solidFill>
                <a:srgbClr val="C00000"/>
              </a:solidFill>
              <a:prstDash val="solid"/>
              <a:round/>
            </a:ln>
            <a:effectLst/>
          </p:spPr>
          <p:txBody>
            <a:bodyPr wrap="square" lIns="0" tIns="0" rIns="0" bIns="0" numCol="1" anchor="ctr">
              <a:noAutofit/>
            </a:bodyPr>
            <a:lstStyle/>
            <a:p>
              <a:pPr algn="ctr" defTabSz="457130">
                <a:defRPr>
                  <a:latin typeface="Roboto condensed"/>
                  <a:ea typeface="Roboto condensed"/>
                  <a:cs typeface="Roboto condensed"/>
                  <a:sym typeface="Roboto condensed"/>
                </a:defRPr>
              </a:pPr>
              <a:endParaRPr sz="1600" kern="0">
                <a:solidFill>
                  <a:sysClr val="windowText" lastClr="000000"/>
                </a:solidFill>
                <a:uFill>
                  <a:solidFill/>
                </a:uFill>
                <a:latin typeface="微软雅黑"/>
                <a:ea typeface="微软雅黑"/>
                <a:cs typeface="Roboto condensed"/>
                <a:sym typeface="Roboto condensed"/>
              </a:endParaRPr>
            </a:p>
          </p:txBody>
        </p:sp>
        <p:sp>
          <p:nvSpPr>
            <p:cNvPr id="20" name="Shape 8727">
              <a:extLst>
                <a:ext uri="{FF2B5EF4-FFF2-40B4-BE49-F238E27FC236}">
                  <a16:creationId xmlns:a16="http://schemas.microsoft.com/office/drawing/2014/main" id="{10CEFEAF-239A-4F2C-89D3-49E7204459B0}"/>
                </a:ext>
              </a:extLst>
            </p:cNvPr>
            <p:cNvSpPr/>
            <p:nvPr/>
          </p:nvSpPr>
          <p:spPr>
            <a:xfrm>
              <a:off x="4746864" y="1228777"/>
              <a:ext cx="313914" cy="3612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40000"/>
                </a:lnSpc>
                <a:defRPr sz="1000">
                  <a:solidFill>
                    <a:srgbClr val="FFFFFF"/>
                  </a:solidFill>
                  <a:uFill>
                    <a:solidFill>
                      <a:srgbClr val="FFFFFF"/>
                    </a:solidFill>
                  </a:uFill>
                  <a:latin typeface="Roboto condensed"/>
                  <a:ea typeface="Roboto condensed"/>
                  <a:cs typeface="Roboto condensed"/>
                  <a:sym typeface="Roboto condensed"/>
                </a:defRPr>
              </a:lvl1pPr>
            </a:lstStyle>
            <a:p>
              <a:pPr defTabSz="457130">
                <a:defRPr sz="1800">
                  <a:solidFill>
                    <a:srgbClr val="000000"/>
                  </a:solidFill>
                  <a:uFillTx/>
                </a:defRPr>
              </a:pPr>
              <a:r>
                <a:rPr sz="1400" kern="0" dirty="0">
                  <a:solidFill>
                    <a:schemeClr val="bg1"/>
                  </a:solidFill>
                  <a:latin typeface="微软雅黑"/>
                  <a:ea typeface="微软雅黑"/>
                </a:rPr>
                <a:t>0</a:t>
              </a:r>
              <a:r>
                <a:rPr lang="en-US" altLang="zh-CN" sz="1400" kern="0" dirty="0">
                  <a:solidFill>
                    <a:schemeClr val="bg1"/>
                  </a:solidFill>
                  <a:latin typeface="微软雅黑"/>
                  <a:ea typeface="微软雅黑"/>
                </a:rPr>
                <a:t>2</a:t>
              </a:r>
              <a:endParaRPr sz="1400" kern="0" dirty="0">
                <a:solidFill>
                  <a:schemeClr val="bg1"/>
                </a:solidFill>
                <a:latin typeface="微软雅黑"/>
                <a:ea typeface="微软雅黑"/>
              </a:endParaRPr>
            </a:p>
          </p:txBody>
        </p:sp>
      </p:grpSp>
      <p:grpSp>
        <p:nvGrpSpPr>
          <p:cNvPr id="26" name="组合 25">
            <a:extLst>
              <a:ext uri="{FF2B5EF4-FFF2-40B4-BE49-F238E27FC236}">
                <a16:creationId xmlns:a16="http://schemas.microsoft.com/office/drawing/2014/main" id="{284DAF84-B666-4285-B2C2-C73AB5972C95}"/>
              </a:ext>
            </a:extLst>
          </p:cNvPr>
          <p:cNvGrpSpPr/>
          <p:nvPr/>
        </p:nvGrpSpPr>
        <p:grpSpPr>
          <a:xfrm>
            <a:off x="6891583" y="2222251"/>
            <a:ext cx="1294629" cy="2485810"/>
            <a:chOff x="5675021" y="1228776"/>
            <a:chExt cx="1294629" cy="2485810"/>
          </a:xfrm>
        </p:grpSpPr>
        <p:sp>
          <p:nvSpPr>
            <p:cNvPr id="33" name="Shape 8732">
              <a:extLst>
                <a:ext uri="{FF2B5EF4-FFF2-40B4-BE49-F238E27FC236}">
                  <a16:creationId xmlns:a16="http://schemas.microsoft.com/office/drawing/2014/main" id="{73EA1D93-62BB-4349-8271-5DB3D6A59AA6}"/>
                </a:ext>
              </a:extLst>
            </p:cNvPr>
            <p:cNvSpPr>
              <a:spLocks noChangeAspect="1"/>
            </p:cNvSpPr>
            <p:nvPr/>
          </p:nvSpPr>
          <p:spPr>
            <a:xfrm>
              <a:off x="5796420" y="1345532"/>
              <a:ext cx="1080000" cy="108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5875" cap="flat">
              <a:solidFill>
                <a:srgbClr val="A5C067"/>
              </a:solidFill>
              <a:prstDash val="solid"/>
              <a:round/>
            </a:ln>
            <a:effectLst/>
          </p:spPr>
          <p:txBody>
            <a:bodyPr wrap="square" lIns="0" tIns="0" rIns="0" bIns="0" numCol="1" anchor="ctr">
              <a:noAutofit/>
            </a:bodyPr>
            <a:lstStyle/>
            <a:p>
              <a:pPr algn="ctr" defTabSz="457130">
                <a:defRPr>
                  <a:latin typeface="Roboto condensed"/>
                  <a:ea typeface="Roboto condensed"/>
                  <a:cs typeface="Roboto condensed"/>
                  <a:sym typeface="Roboto condensed"/>
                </a:defRPr>
              </a:pPr>
              <a:endParaRPr sz="1600" kern="0">
                <a:solidFill>
                  <a:sysClr val="windowText" lastClr="000000"/>
                </a:solidFill>
                <a:uFill>
                  <a:solidFill/>
                </a:uFill>
                <a:latin typeface="微软雅黑"/>
                <a:ea typeface="微软雅黑"/>
                <a:cs typeface="Roboto condensed"/>
                <a:sym typeface="Roboto condensed"/>
              </a:endParaRPr>
            </a:p>
          </p:txBody>
        </p:sp>
        <p:sp>
          <p:nvSpPr>
            <p:cNvPr id="28" name="Shape 8734">
              <a:extLst>
                <a:ext uri="{FF2B5EF4-FFF2-40B4-BE49-F238E27FC236}">
                  <a16:creationId xmlns:a16="http://schemas.microsoft.com/office/drawing/2014/main" id="{3B7EE969-A52B-4F83-AFBA-9A6616F3BD48}"/>
                </a:ext>
              </a:extLst>
            </p:cNvPr>
            <p:cNvSpPr/>
            <p:nvPr/>
          </p:nvSpPr>
          <p:spPr>
            <a:xfrm>
              <a:off x="5691710" y="2361509"/>
              <a:ext cx="1277940" cy="3997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40000"/>
                </a:lnSpc>
                <a:defRPr sz="1200">
                  <a:solidFill>
                    <a:srgbClr val="FFFFFF"/>
                  </a:solidFill>
                  <a:uFill>
                    <a:solidFill>
                      <a:srgbClr val="FFFFFF"/>
                    </a:solidFill>
                  </a:uFill>
                  <a:latin typeface="Roboto condensed"/>
                  <a:ea typeface="Roboto condensed"/>
                  <a:cs typeface="Roboto condensed"/>
                  <a:sym typeface="Roboto condensed"/>
                </a:defRPr>
              </a:lvl1pPr>
            </a:lstStyle>
            <a:p>
              <a:pPr defTabSz="457130">
                <a:defRPr sz="1800">
                  <a:solidFill>
                    <a:srgbClr val="000000"/>
                  </a:solidFill>
                  <a:uFillTx/>
                </a:defRPr>
              </a:pPr>
              <a:r>
                <a:rPr lang="zh-CN" altLang="en-US" sz="1600" b="1" kern="0" dirty="0">
                  <a:solidFill>
                    <a:schemeClr val="bg1"/>
                  </a:solidFill>
                  <a:latin typeface="微软雅黑"/>
                  <a:ea typeface="微软雅黑"/>
                </a:rPr>
                <a:t>自主研发</a:t>
              </a:r>
            </a:p>
          </p:txBody>
        </p:sp>
        <p:sp>
          <p:nvSpPr>
            <p:cNvPr id="29" name="Shape 8735">
              <a:extLst>
                <a:ext uri="{FF2B5EF4-FFF2-40B4-BE49-F238E27FC236}">
                  <a16:creationId xmlns:a16="http://schemas.microsoft.com/office/drawing/2014/main" id="{2170271A-BBA2-4214-A197-BDE8CA87A5CE}"/>
                </a:ext>
              </a:extLst>
            </p:cNvPr>
            <p:cNvSpPr/>
            <p:nvPr/>
          </p:nvSpPr>
          <p:spPr>
            <a:xfrm>
              <a:off x="5675021" y="2975922"/>
              <a:ext cx="1294629" cy="7386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lnSpc>
                  <a:spcPct val="140000"/>
                </a:lnSpc>
                <a:defRPr sz="800">
                  <a:solidFill>
                    <a:srgbClr val="FFFFFF">
                      <a:alpha val="70000"/>
                    </a:srgbClr>
                  </a:solidFill>
                  <a:uFill>
                    <a:solidFill>
                      <a:srgbClr val="FFFFFF">
                        <a:alpha val="70000"/>
                      </a:srgbClr>
                    </a:solidFill>
                  </a:uFill>
                  <a:latin typeface="Roboto condensed"/>
                  <a:ea typeface="Roboto condensed"/>
                  <a:cs typeface="Roboto condensed"/>
                  <a:sym typeface="Roboto condensed"/>
                </a:defRPr>
              </a:lvl1pPr>
            </a:lstStyle>
            <a:p>
              <a:pPr algn="l" defTabSz="457130">
                <a:lnSpc>
                  <a:spcPct val="100000"/>
                </a:lnSpc>
                <a:defRPr sz="1800">
                  <a:solidFill>
                    <a:srgbClr val="000000"/>
                  </a:solidFill>
                  <a:uFillTx/>
                </a:defRPr>
              </a:pPr>
              <a:r>
                <a:rPr lang="zh-CN" altLang="en-US" sz="1200" kern="0" dirty="0">
                  <a:solidFill>
                    <a:schemeClr val="bg1"/>
                  </a:solidFill>
                  <a:uFillTx/>
                  <a:latin typeface="微软雅黑"/>
                  <a:ea typeface="微软雅黑"/>
                  <a:cs typeface="+mn-cs"/>
                </a:rPr>
                <a:t>从底层技术到应用界面完全自主研发拥有每一行代码的知识产权</a:t>
              </a:r>
            </a:p>
          </p:txBody>
        </p:sp>
        <p:sp>
          <p:nvSpPr>
            <p:cNvPr id="30" name="Shape 8736">
              <a:extLst>
                <a:ext uri="{FF2B5EF4-FFF2-40B4-BE49-F238E27FC236}">
                  <a16:creationId xmlns:a16="http://schemas.microsoft.com/office/drawing/2014/main" id="{41ADF2BF-146B-4AD0-A662-65A18DF79A63}"/>
                </a:ext>
              </a:extLst>
            </p:cNvPr>
            <p:cNvSpPr/>
            <p:nvPr/>
          </p:nvSpPr>
          <p:spPr>
            <a:xfrm>
              <a:off x="6484656" y="1281496"/>
              <a:ext cx="288513" cy="288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21176"/>
              </a:srgbClr>
            </a:solidFill>
            <a:ln w="12700" cap="flat">
              <a:solidFill>
                <a:srgbClr val="A5C067"/>
              </a:solidFill>
              <a:prstDash val="solid"/>
              <a:round/>
            </a:ln>
            <a:effectLst/>
          </p:spPr>
          <p:txBody>
            <a:bodyPr wrap="square" lIns="0" tIns="0" rIns="0" bIns="0" numCol="1" anchor="ctr">
              <a:noAutofit/>
            </a:bodyPr>
            <a:lstStyle/>
            <a:p>
              <a:pPr algn="ctr" defTabSz="457130">
                <a:defRPr>
                  <a:latin typeface="Roboto condensed"/>
                  <a:ea typeface="Roboto condensed"/>
                  <a:cs typeface="Roboto condensed"/>
                  <a:sym typeface="Roboto condensed"/>
                </a:defRPr>
              </a:pPr>
              <a:endParaRPr sz="1600" kern="0">
                <a:solidFill>
                  <a:sysClr val="windowText" lastClr="000000"/>
                </a:solidFill>
                <a:uFill>
                  <a:solidFill/>
                </a:uFill>
                <a:latin typeface="微软雅黑"/>
                <a:ea typeface="微软雅黑"/>
                <a:cs typeface="Roboto condensed"/>
                <a:sym typeface="Roboto condensed"/>
              </a:endParaRPr>
            </a:p>
          </p:txBody>
        </p:sp>
        <p:sp>
          <p:nvSpPr>
            <p:cNvPr id="31" name="Shape 8737">
              <a:extLst>
                <a:ext uri="{FF2B5EF4-FFF2-40B4-BE49-F238E27FC236}">
                  <a16:creationId xmlns:a16="http://schemas.microsoft.com/office/drawing/2014/main" id="{674A4280-94DC-4648-B333-4970885A4B86}"/>
                </a:ext>
              </a:extLst>
            </p:cNvPr>
            <p:cNvSpPr/>
            <p:nvPr/>
          </p:nvSpPr>
          <p:spPr>
            <a:xfrm>
              <a:off x="6471956" y="1228776"/>
              <a:ext cx="313914" cy="3612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40000"/>
                </a:lnSpc>
                <a:defRPr sz="1000">
                  <a:solidFill>
                    <a:srgbClr val="FFFFFF"/>
                  </a:solidFill>
                  <a:uFill>
                    <a:solidFill>
                      <a:srgbClr val="FFFFFF"/>
                    </a:solidFill>
                  </a:uFill>
                  <a:latin typeface="Roboto condensed"/>
                  <a:ea typeface="Roboto condensed"/>
                  <a:cs typeface="Roboto condensed"/>
                  <a:sym typeface="Roboto condensed"/>
                </a:defRPr>
              </a:lvl1pPr>
            </a:lstStyle>
            <a:p>
              <a:pPr defTabSz="457130">
                <a:defRPr sz="1800">
                  <a:solidFill>
                    <a:srgbClr val="000000"/>
                  </a:solidFill>
                  <a:uFillTx/>
                </a:defRPr>
              </a:pPr>
              <a:r>
                <a:rPr sz="1400" kern="0" dirty="0">
                  <a:solidFill>
                    <a:schemeClr val="bg1"/>
                  </a:solidFill>
                  <a:latin typeface="微软雅黑"/>
                  <a:ea typeface="微软雅黑"/>
                </a:rPr>
                <a:t>0</a:t>
              </a:r>
              <a:r>
                <a:rPr lang="en-US" altLang="zh-CN" sz="1400" kern="0" dirty="0">
                  <a:solidFill>
                    <a:schemeClr val="bg1"/>
                  </a:solidFill>
                  <a:latin typeface="微软雅黑"/>
                  <a:ea typeface="微软雅黑"/>
                </a:rPr>
                <a:t>3</a:t>
              </a:r>
              <a:endParaRPr sz="1400" kern="0" dirty="0">
                <a:solidFill>
                  <a:schemeClr val="bg1"/>
                </a:solidFill>
                <a:latin typeface="微软雅黑"/>
                <a:ea typeface="微软雅黑"/>
              </a:endParaRPr>
            </a:p>
          </p:txBody>
        </p:sp>
      </p:grpSp>
      <p:grpSp>
        <p:nvGrpSpPr>
          <p:cNvPr id="36" name="组合 35">
            <a:extLst>
              <a:ext uri="{FF2B5EF4-FFF2-40B4-BE49-F238E27FC236}">
                <a16:creationId xmlns:a16="http://schemas.microsoft.com/office/drawing/2014/main" id="{BEA40C26-CC16-4F78-96D7-5F1E56DA60E8}"/>
              </a:ext>
            </a:extLst>
          </p:cNvPr>
          <p:cNvGrpSpPr/>
          <p:nvPr/>
        </p:nvGrpSpPr>
        <p:grpSpPr>
          <a:xfrm>
            <a:off x="9265560" y="2222251"/>
            <a:ext cx="1294629" cy="2307444"/>
            <a:chOff x="7392173" y="1222476"/>
            <a:chExt cx="1294629" cy="2307444"/>
          </a:xfrm>
        </p:grpSpPr>
        <p:sp>
          <p:nvSpPr>
            <p:cNvPr id="43" name="Shape 8742">
              <a:extLst>
                <a:ext uri="{FF2B5EF4-FFF2-40B4-BE49-F238E27FC236}">
                  <a16:creationId xmlns:a16="http://schemas.microsoft.com/office/drawing/2014/main" id="{8300964A-E014-4B5E-90FC-757F446C31ED}"/>
                </a:ext>
              </a:extLst>
            </p:cNvPr>
            <p:cNvSpPr>
              <a:spLocks/>
            </p:cNvSpPr>
            <p:nvPr/>
          </p:nvSpPr>
          <p:spPr>
            <a:xfrm>
              <a:off x="7493801" y="1345532"/>
              <a:ext cx="1080000" cy="108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5875" cap="flat">
              <a:solidFill>
                <a:srgbClr val="03AE97"/>
              </a:solidFill>
              <a:prstDash val="solid"/>
              <a:round/>
            </a:ln>
            <a:effectLst/>
          </p:spPr>
          <p:txBody>
            <a:bodyPr wrap="square" lIns="0" tIns="0" rIns="0" bIns="0" numCol="1" anchor="ctr">
              <a:noAutofit/>
            </a:bodyPr>
            <a:lstStyle/>
            <a:p>
              <a:pPr algn="ctr" defTabSz="457130">
                <a:defRPr>
                  <a:latin typeface="Roboto condensed"/>
                  <a:ea typeface="Roboto condensed"/>
                  <a:cs typeface="Roboto condensed"/>
                  <a:sym typeface="Roboto condensed"/>
                </a:defRPr>
              </a:pPr>
              <a:endParaRPr sz="1600" kern="0" dirty="0">
                <a:solidFill>
                  <a:sysClr val="windowText" lastClr="000000"/>
                </a:solidFill>
                <a:uFill>
                  <a:solidFill/>
                </a:uFill>
                <a:latin typeface="微软雅黑"/>
                <a:ea typeface="微软雅黑"/>
                <a:cs typeface="Roboto condensed"/>
                <a:sym typeface="Roboto condensed"/>
              </a:endParaRPr>
            </a:p>
          </p:txBody>
        </p:sp>
        <p:sp>
          <p:nvSpPr>
            <p:cNvPr id="38" name="Shape 8744">
              <a:extLst>
                <a:ext uri="{FF2B5EF4-FFF2-40B4-BE49-F238E27FC236}">
                  <a16:creationId xmlns:a16="http://schemas.microsoft.com/office/drawing/2014/main" id="{3564BB71-8499-496F-B252-F2FD2A8F16A9}"/>
                </a:ext>
              </a:extLst>
            </p:cNvPr>
            <p:cNvSpPr/>
            <p:nvPr/>
          </p:nvSpPr>
          <p:spPr>
            <a:xfrm>
              <a:off x="7408862" y="2361509"/>
              <a:ext cx="1277940" cy="3997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40000"/>
                </a:lnSpc>
                <a:defRPr sz="1200">
                  <a:solidFill>
                    <a:srgbClr val="FFFFFF"/>
                  </a:solidFill>
                  <a:uFill>
                    <a:solidFill>
                      <a:srgbClr val="FFFFFF"/>
                    </a:solidFill>
                  </a:uFill>
                  <a:latin typeface="Roboto condensed"/>
                  <a:ea typeface="Roboto condensed"/>
                  <a:cs typeface="Roboto condensed"/>
                  <a:sym typeface="Roboto condensed"/>
                </a:defRPr>
              </a:lvl1pPr>
            </a:lstStyle>
            <a:p>
              <a:pPr defTabSz="457130">
                <a:defRPr sz="1800">
                  <a:solidFill>
                    <a:srgbClr val="000000"/>
                  </a:solidFill>
                  <a:uFillTx/>
                </a:defRPr>
              </a:pPr>
              <a:r>
                <a:rPr lang="zh-CN" altLang="en-US" sz="1600" b="1" kern="0" dirty="0">
                  <a:solidFill>
                    <a:schemeClr val="bg1"/>
                  </a:solidFill>
                  <a:latin typeface="微软雅黑"/>
                  <a:ea typeface="微软雅黑"/>
                </a:rPr>
                <a:t>支持国产</a:t>
              </a:r>
            </a:p>
          </p:txBody>
        </p:sp>
        <p:sp>
          <p:nvSpPr>
            <p:cNvPr id="39" name="Shape 8745">
              <a:extLst>
                <a:ext uri="{FF2B5EF4-FFF2-40B4-BE49-F238E27FC236}">
                  <a16:creationId xmlns:a16="http://schemas.microsoft.com/office/drawing/2014/main" id="{5C2A153F-10DF-4A97-B1BD-9A5BFC2FB84A}"/>
                </a:ext>
              </a:extLst>
            </p:cNvPr>
            <p:cNvSpPr/>
            <p:nvPr/>
          </p:nvSpPr>
          <p:spPr>
            <a:xfrm>
              <a:off x="7392173" y="2975922"/>
              <a:ext cx="1294629"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lnSpc>
                  <a:spcPct val="140000"/>
                </a:lnSpc>
                <a:defRPr sz="800">
                  <a:solidFill>
                    <a:srgbClr val="FFFFFF">
                      <a:alpha val="70000"/>
                    </a:srgbClr>
                  </a:solidFill>
                  <a:uFill>
                    <a:solidFill>
                      <a:srgbClr val="FFFFFF">
                        <a:alpha val="70000"/>
                      </a:srgbClr>
                    </a:solidFill>
                  </a:uFill>
                  <a:latin typeface="Roboto condensed"/>
                  <a:ea typeface="Roboto condensed"/>
                  <a:cs typeface="Roboto condensed"/>
                  <a:sym typeface="Roboto condensed"/>
                </a:defRPr>
              </a:lvl1pPr>
            </a:lstStyle>
            <a:p>
              <a:pPr algn="l" defTabSz="457130">
                <a:lnSpc>
                  <a:spcPct val="100000"/>
                </a:lnSpc>
                <a:defRPr sz="1800">
                  <a:solidFill>
                    <a:srgbClr val="000000"/>
                  </a:solidFill>
                  <a:uFillTx/>
                </a:defRPr>
              </a:pPr>
              <a:r>
                <a:rPr lang="zh-CN" altLang="en-US" sz="1200" kern="0" dirty="0">
                  <a:solidFill>
                    <a:schemeClr val="bg1"/>
                  </a:solidFill>
                  <a:uFillTx/>
                  <a:latin typeface="微软雅黑"/>
                  <a:ea typeface="微软雅黑"/>
                  <a:cs typeface="+mn-cs"/>
                </a:rPr>
                <a:t>全球最早支持国产计算机系统的视频通讯技术提供商</a:t>
              </a:r>
            </a:p>
          </p:txBody>
        </p:sp>
        <p:sp>
          <p:nvSpPr>
            <p:cNvPr id="40" name="Shape 8746">
              <a:extLst>
                <a:ext uri="{FF2B5EF4-FFF2-40B4-BE49-F238E27FC236}">
                  <a16:creationId xmlns:a16="http://schemas.microsoft.com/office/drawing/2014/main" id="{008A2DDE-59DE-46B3-AB7B-50A80AF43D8C}"/>
                </a:ext>
              </a:extLst>
            </p:cNvPr>
            <p:cNvSpPr/>
            <p:nvPr/>
          </p:nvSpPr>
          <p:spPr>
            <a:xfrm>
              <a:off x="8239096" y="1275196"/>
              <a:ext cx="288513" cy="288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21176"/>
              </a:srgbClr>
            </a:solidFill>
            <a:ln w="12700" cap="flat">
              <a:solidFill>
                <a:srgbClr val="03AE97"/>
              </a:solidFill>
              <a:prstDash val="solid"/>
              <a:round/>
            </a:ln>
            <a:effectLst/>
          </p:spPr>
          <p:txBody>
            <a:bodyPr wrap="square" lIns="0" tIns="0" rIns="0" bIns="0" numCol="1" anchor="ctr">
              <a:noAutofit/>
            </a:bodyPr>
            <a:lstStyle/>
            <a:p>
              <a:pPr algn="ctr" defTabSz="457130">
                <a:defRPr>
                  <a:latin typeface="Roboto condensed"/>
                  <a:ea typeface="Roboto condensed"/>
                  <a:cs typeface="Roboto condensed"/>
                  <a:sym typeface="Roboto condensed"/>
                </a:defRPr>
              </a:pPr>
              <a:endParaRPr sz="1600" kern="0">
                <a:solidFill>
                  <a:sysClr val="windowText" lastClr="000000"/>
                </a:solidFill>
                <a:uFill>
                  <a:solidFill/>
                </a:uFill>
                <a:latin typeface="微软雅黑"/>
                <a:ea typeface="微软雅黑"/>
                <a:cs typeface="Roboto condensed"/>
                <a:sym typeface="Roboto condensed"/>
              </a:endParaRPr>
            </a:p>
          </p:txBody>
        </p:sp>
        <p:sp>
          <p:nvSpPr>
            <p:cNvPr id="41" name="Shape 8747">
              <a:extLst>
                <a:ext uri="{FF2B5EF4-FFF2-40B4-BE49-F238E27FC236}">
                  <a16:creationId xmlns:a16="http://schemas.microsoft.com/office/drawing/2014/main" id="{E4574C8D-B2F7-47FE-A4CB-627A39E38128}"/>
                </a:ext>
              </a:extLst>
            </p:cNvPr>
            <p:cNvSpPr/>
            <p:nvPr/>
          </p:nvSpPr>
          <p:spPr>
            <a:xfrm>
              <a:off x="8226395" y="1222476"/>
              <a:ext cx="313914" cy="3612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40000"/>
                </a:lnSpc>
                <a:defRPr sz="1000">
                  <a:solidFill>
                    <a:srgbClr val="FFFFFF"/>
                  </a:solidFill>
                  <a:uFill>
                    <a:solidFill>
                      <a:srgbClr val="FFFFFF"/>
                    </a:solidFill>
                  </a:uFill>
                  <a:latin typeface="Roboto condensed"/>
                  <a:ea typeface="Roboto condensed"/>
                  <a:cs typeface="Roboto condensed"/>
                  <a:sym typeface="Roboto condensed"/>
                </a:defRPr>
              </a:lvl1pPr>
            </a:lstStyle>
            <a:p>
              <a:pPr defTabSz="457130">
                <a:defRPr sz="1800">
                  <a:solidFill>
                    <a:srgbClr val="000000"/>
                  </a:solidFill>
                  <a:uFillTx/>
                </a:defRPr>
              </a:pPr>
              <a:r>
                <a:rPr sz="1400" kern="0" dirty="0">
                  <a:solidFill>
                    <a:schemeClr val="bg1"/>
                  </a:solidFill>
                  <a:latin typeface="微软雅黑"/>
                  <a:ea typeface="微软雅黑"/>
                </a:rPr>
                <a:t>0</a:t>
              </a:r>
              <a:r>
                <a:rPr lang="en-US" altLang="zh-CN" sz="1400" kern="0" dirty="0">
                  <a:solidFill>
                    <a:schemeClr val="bg1"/>
                  </a:solidFill>
                  <a:latin typeface="微软雅黑"/>
                  <a:ea typeface="微软雅黑"/>
                </a:rPr>
                <a:t>4</a:t>
              </a:r>
              <a:endParaRPr sz="1400" kern="0" dirty="0">
                <a:solidFill>
                  <a:schemeClr val="bg1"/>
                </a:solidFill>
                <a:latin typeface="微软雅黑"/>
                <a:ea typeface="微软雅黑"/>
              </a:endParaRPr>
            </a:p>
          </p:txBody>
        </p:sp>
      </p:grpSp>
      <p:pic>
        <p:nvPicPr>
          <p:cNvPr id="46" name="图片 9" descr="02.png">
            <a:extLst>
              <a:ext uri="{FF2B5EF4-FFF2-40B4-BE49-F238E27FC236}">
                <a16:creationId xmlns:a16="http://schemas.microsoft.com/office/drawing/2014/main" id="{BDB606D5-2789-40C6-875D-1F50553DCD0F}"/>
              </a:ext>
            </a:extLst>
          </p:cNvPr>
          <p:cNvPicPr>
            <a:picLocks noChangeAspect="1" noChangeArrowheads="1"/>
          </p:cNvPicPr>
          <p:nvPr/>
        </p:nvPicPr>
        <p:blipFill>
          <a:blip r:embed="rId2" cstate="print"/>
          <a:srcRect/>
          <a:stretch>
            <a:fillRect/>
          </a:stretch>
        </p:blipFill>
        <p:spPr bwMode="auto">
          <a:xfrm>
            <a:off x="1758224" y="2762257"/>
            <a:ext cx="1030341" cy="261995"/>
          </a:xfrm>
          <a:prstGeom prst="rect">
            <a:avLst/>
          </a:prstGeom>
          <a:noFill/>
          <a:ln w="9525">
            <a:noFill/>
            <a:miter lim="800000"/>
            <a:headEnd/>
            <a:tailEnd/>
          </a:ln>
        </p:spPr>
      </p:pic>
      <p:sp>
        <p:nvSpPr>
          <p:cNvPr id="47" name="文本框 46">
            <a:extLst>
              <a:ext uri="{FF2B5EF4-FFF2-40B4-BE49-F238E27FC236}">
                <a16:creationId xmlns:a16="http://schemas.microsoft.com/office/drawing/2014/main" id="{7E506B7A-18AE-4269-ACB9-C57DE3EDE0D8}"/>
              </a:ext>
            </a:extLst>
          </p:cNvPr>
          <p:cNvSpPr txBox="1"/>
          <p:nvPr/>
        </p:nvSpPr>
        <p:spPr>
          <a:xfrm>
            <a:off x="4326283" y="2688658"/>
            <a:ext cx="720000" cy="360000"/>
          </a:xfrm>
          <a:prstGeom prst="rect">
            <a:avLst/>
          </a:prstGeom>
          <a:noFill/>
        </p:spPr>
        <p:txBody>
          <a:bodyPr wrap="square" rtlCol="0" anchor="ctr" anchorCtr="0">
            <a:noAutofit/>
          </a:bodyPr>
          <a:lstStyle/>
          <a:p>
            <a:pPr algn="ctr"/>
            <a:r>
              <a:rPr lang="en-US" altLang="zh-CN" sz="3200" b="1" dirty="0">
                <a:solidFill>
                  <a:srgbClr val="C00000"/>
                </a:solidFill>
              </a:rPr>
              <a:t>16</a:t>
            </a:r>
            <a:endParaRPr lang="zh-CN" altLang="en-US" sz="3200" b="1" dirty="0">
              <a:solidFill>
                <a:srgbClr val="C00000"/>
              </a:solidFill>
            </a:endParaRPr>
          </a:p>
        </p:txBody>
      </p:sp>
      <p:sp>
        <p:nvSpPr>
          <p:cNvPr id="48" name="文本框 47">
            <a:extLst>
              <a:ext uri="{FF2B5EF4-FFF2-40B4-BE49-F238E27FC236}">
                <a16:creationId xmlns:a16="http://schemas.microsoft.com/office/drawing/2014/main" id="{5AFE18C4-7D39-4204-A4BC-AEF959ADC539}"/>
              </a:ext>
            </a:extLst>
          </p:cNvPr>
          <p:cNvSpPr txBox="1"/>
          <p:nvPr/>
        </p:nvSpPr>
        <p:spPr>
          <a:xfrm>
            <a:off x="4876644" y="2703552"/>
            <a:ext cx="360000" cy="369332"/>
          </a:xfrm>
          <a:prstGeom prst="rect">
            <a:avLst/>
          </a:prstGeom>
          <a:noFill/>
        </p:spPr>
        <p:txBody>
          <a:bodyPr wrap="square" rtlCol="0" anchor="b" anchorCtr="0">
            <a:noAutofit/>
          </a:bodyPr>
          <a:lstStyle/>
          <a:p>
            <a:r>
              <a:rPr lang="zh-CN" altLang="en-US" sz="1100" dirty="0">
                <a:solidFill>
                  <a:srgbClr val="C00000"/>
                </a:solidFill>
              </a:rPr>
              <a:t>年</a:t>
            </a:r>
          </a:p>
        </p:txBody>
      </p:sp>
      <p:pic>
        <p:nvPicPr>
          <p:cNvPr id="49" name="图片 48" descr="图片包含 文字&#10;&#10;已生成极高可信度的说明">
            <a:extLst>
              <a:ext uri="{FF2B5EF4-FFF2-40B4-BE49-F238E27FC236}">
                <a16:creationId xmlns:a16="http://schemas.microsoft.com/office/drawing/2014/main" id="{9C92F7FE-1963-4D2C-A5A9-9E83CD4183AF}"/>
              </a:ext>
            </a:extLst>
          </p:cNvPr>
          <p:cNvPicPr>
            <a:picLocks noChangeAspect="1"/>
          </p:cNvPicPr>
          <p:nvPr/>
        </p:nvPicPr>
        <p:blipFill rotWithShape="1">
          <a:blip r:embed="rId3">
            <a:extLst>
              <a:ext uri="{28A0092B-C50C-407E-A947-70E740481C1C}">
                <a14:useLocalDpi xmlns:a14="http://schemas.microsoft.com/office/drawing/2010/main" val="0"/>
              </a:ext>
            </a:extLst>
          </a:blip>
          <a:srcRect l="2851" b="5497"/>
          <a:stretch/>
        </p:blipFill>
        <p:spPr>
          <a:xfrm>
            <a:off x="7277477" y="2589156"/>
            <a:ext cx="241636" cy="322623"/>
          </a:xfrm>
          <a:prstGeom prst="rect">
            <a:avLst/>
          </a:prstGeom>
          <a:ln w="9525">
            <a:solidFill>
              <a:srgbClr val="A5C067"/>
            </a:solidFill>
          </a:ln>
        </p:spPr>
      </p:pic>
      <p:pic>
        <p:nvPicPr>
          <p:cNvPr id="50" name="图片 49" descr="图片包含 文字&#10;&#10;已生成极高可信度的说明">
            <a:extLst>
              <a:ext uri="{FF2B5EF4-FFF2-40B4-BE49-F238E27FC236}">
                <a16:creationId xmlns:a16="http://schemas.microsoft.com/office/drawing/2014/main" id="{A9FA3C58-DAB1-4B50-A466-B992C7F1A712}"/>
              </a:ext>
            </a:extLst>
          </p:cNvPr>
          <p:cNvPicPr>
            <a:picLocks noChangeAspect="1"/>
          </p:cNvPicPr>
          <p:nvPr/>
        </p:nvPicPr>
        <p:blipFill rotWithShape="1">
          <a:blip r:embed="rId4">
            <a:extLst>
              <a:ext uri="{28A0092B-C50C-407E-A947-70E740481C1C}">
                <a14:useLocalDpi xmlns:a14="http://schemas.microsoft.com/office/drawing/2010/main" val="0"/>
              </a:ext>
            </a:extLst>
          </a:blip>
          <a:srcRect l="3100" t="2555" b="2210"/>
          <a:stretch/>
        </p:blipFill>
        <p:spPr>
          <a:xfrm>
            <a:off x="7612041" y="2583222"/>
            <a:ext cx="240183" cy="324000"/>
          </a:xfrm>
          <a:prstGeom prst="rect">
            <a:avLst/>
          </a:prstGeom>
          <a:ln w="9525">
            <a:solidFill>
              <a:srgbClr val="A5C067"/>
            </a:solidFill>
          </a:ln>
        </p:spPr>
      </p:pic>
      <p:pic>
        <p:nvPicPr>
          <p:cNvPr id="51" name="图片 50" descr="图片包含 文字&#10;&#10;已生成极高可信度的说明">
            <a:extLst>
              <a:ext uri="{FF2B5EF4-FFF2-40B4-BE49-F238E27FC236}">
                <a16:creationId xmlns:a16="http://schemas.microsoft.com/office/drawing/2014/main" id="{4BA65112-0D04-4C67-A061-026BF6C2BF14}"/>
              </a:ext>
            </a:extLst>
          </p:cNvPr>
          <p:cNvPicPr>
            <a:picLocks noChangeAspect="1"/>
          </p:cNvPicPr>
          <p:nvPr/>
        </p:nvPicPr>
        <p:blipFill rotWithShape="1">
          <a:blip r:embed="rId5">
            <a:extLst>
              <a:ext uri="{28A0092B-C50C-407E-A947-70E740481C1C}">
                <a14:useLocalDpi xmlns:a14="http://schemas.microsoft.com/office/drawing/2010/main" val="0"/>
              </a:ext>
            </a:extLst>
          </a:blip>
          <a:srcRect l="2299" r="-1" b="5870"/>
          <a:stretch/>
        </p:blipFill>
        <p:spPr>
          <a:xfrm>
            <a:off x="7277477" y="2964332"/>
            <a:ext cx="245013" cy="324000"/>
          </a:xfrm>
          <a:prstGeom prst="rect">
            <a:avLst/>
          </a:prstGeom>
          <a:ln w="9525">
            <a:solidFill>
              <a:srgbClr val="A5C067"/>
            </a:solidFill>
          </a:ln>
        </p:spPr>
      </p:pic>
      <p:pic>
        <p:nvPicPr>
          <p:cNvPr id="52" name="图片 51" descr="图片包含 文字&#10;&#10;已生成极高可信度的说明">
            <a:extLst>
              <a:ext uri="{FF2B5EF4-FFF2-40B4-BE49-F238E27FC236}">
                <a16:creationId xmlns:a16="http://schemas.microsoft.com/office/drawing/2014/main" id="{0CB749E9-1ED7-4C0A-8401-570AF1E3540C}"/>
              </a:ext>
            </a:extLst>
          </p:cNvPr>
          <p:cNvPicPr>
            <a:picLocks noChangeAspect="1"/>
          </p:cNvPicPr>
          <p:nvPr/>
        </p:nvPicPr>
        <p:blipFill rotWithShape="1">
          <a:blip r:embed="rId6">
            <a:extLst>
              <a:ext uri="{28A0092B-C50C-407E-A947-70E740481C1C}">
                <a14:useLocalDpi xmlns:a14="http://schemas.microsoft.com/office/drawing/2010/main" val="0"/>
              </a:ext>
            </a:extLst>
          </a:blip>
          <a:srcRect l="2292" b="5578"/>
          <a:stretch/>
        </p:blipFill>
        <p:spPr>
          <a:xfrm>
            <a:off x="7607952" y="2957583"/>
            <a:ext cx="244272" cy="324000"/>
          </a:xfrm>
          <a:prstGeom prst="rect">
            <a:avLst/>
          </a:prstGeom>
          <a:ln w="9525">
            <a:solidFill>
              <a:srgbClr val="A5C067"/>
            </a:solidFill>
          </a:ln>
        </p:spPr>
      </p:pic>
      <p:pic>
        <p:nvPicPr>
          <p:cNvPr id="54" name="图片 53" descr="图片包含 电子产品, 电路&#10;&#10;描述已自动生成">
            <a:extLst>
              <a:ext uri="{FF2B5EF4-FFF2-40B4-BE49-F238E27FC236}">
                <a16:creationId xmlns:a16="http://schemas.microsoft.com/office/drawing/2014/main" id="{6ED18AF2-7266-4B2D-B10D-2A86AC81E7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4862" y="2688658"/>
            <a:ext cx="784652" cy="440885"/>
          </a:xfrm>
          <a:prstGeom prst="rect">
            <a:avLst/>
          </a:prstGeom>
        </p:spPr>
      </p:pic>
    </p:spTree>
    <p:extLst>
      <p:ext uri="{BB962C8B-B14F-4D97-AF65-F5344CB8AC3E}">
        <p14:creationId xmlns:p14="http://schemas.microsoft.com/office/powerpoint/2010/main" val="185132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59DF169-6F24-43E0-9FA6-73D3E5A5885D}"/>
              </a:ext>
            </a:extLst>
          </p:cNvPr>
          <p:cNvGrpSpPr/>
          <p:nvPr/>
        </p:nvGrpSpPr>
        <p:grpSpPr>
          <a:xfrm>
            <a:off x="2678430" y="2483371"/>
            <a:ext cx="6835140" cy="91440"/>
            <a:chOff x="1539240" y="2179320"/>
            <a:chExt cx="9113520" cy="121920"/>
          </a:xfrm>
        </p:grpSpPr>
        <p:cxnSp>
          <p:nvCxnSpPr>
            <p:cNvPr id="5" name="直接连接符 4">
              <a:extLst>
                <a:ext uri="{FF2B5EF4-FFF2-40B4-BE49-F238E27FC236}">
                  <a16:creationId xmlns:a16="http://schemas.microsoft.com/office/drawing/2014/main" id="{E5351DF2-87A2-4FB0-BDEA-4CAA79E2804D}"/>
                </a:ext>
              </a:extLst>
            </p:cNvPr>
            <p:cNvCxnSpPr/>
            <p:nvPr/>
          </p:nvCxnSpPr>
          <p:spPr>
            <a:xfrm>
              <a:off x="1539240" y="2179320"/>
              <a:ext cx="9113520" cy="0"/>
            </a:xfrm>
            <a:prstGeom prst="line">
              <a:avLst/>
            </a:prstGeom>
            <a:noFill/>
            <a:ln w="76200" cap="flat" cmpd="sng" algn="ctr">
              <a:solidFill>
                <a:schemeClr val="bg1"/>
              </a:solidFill>
              <a:prstDash val="solid"/>
              <a:miter lim="800000"/>
            </a:ln>
            <a:effectLst/>
          </p:spPr>
        </p:cxnSp>
        <p:cxnSp>
          <p:nvCxnSpPr>
            <p:cNvPr id="6" name="直接连接符 5">
              <a:extLst>
                <a:ext uri="{FF2B5EF4-FFF2-40B4-BE49-F238E27FC236}">
                  <a16:creationId xmlns:a16="http://schemas.microsoft.com/office/drawing/2014/main" id="{A83ACC73-314D-427D-89E0-3AB13B946A85}"/>
                </a:ext>
              </a:extLst>
            </p:cNvPr>
            <p:cNvCxnSpPr/>
            <p:nvPr/>
          </p:nvCxnSpPr>
          <p:spPr>
            <a:xfrm>
              <a:off x="1539240" y="2301240"/>
              <a:ext cx="9113520" cy="0"/>
            </a:xfrm>
            <a:prstGeom prst="line">
              <a:avLst/>
            </a:prstGeom>
            <a:noFill/>
            <a:ln w="6350" cap="flat" cmpd="sng" algn="ctr">
              <a:solidFill>
                <a:schemeClr val="bg1"/>
              </a:solidFill>
              <a:prstDash val="solid"/>
              <a:miter lim="800000"/>
            </a:ln>
            <a:effectLst/>
          </p:spPr>
        </p:cxnSp>
      </p:grpSp>
      <p:grpSp>
        <p:nvGrpSpPr>
          <p:cNvPr id="7" name="组合 6">
            <a:extLst>
              <a:ext uri="{FF2B5EF4-FFF2-40B4-BE49-F238E27FC236}">
                <a16:creationId xmlns:a16="http://schemas.microsoft.com/office/drawing/2014/main" id="{475C1B95-C847-4E36-81F0-5DB794BDD989}"/>
              </a:ext>
            </a:extLst>
          </p:cNvPr>
          <p:cNvGrpSpPr/>
          <p:nvPr/>
        </p:nvGrpSpPr>
        <p:grpSpPr>
          <a:xfrm flipV="1">
            <a:off x="2678430" y="3491483"/>
            <a:ext cx="6835140" cy="90676"/>
            <a:chOff x="1539240" y="2680230"/>
            <a:chExt cx="9113520" cy="120901"/>
          </a:xfrm>
        </p:grpSpPr>
        <p:cxnSp>
          <p:nvCxnSpPr>
            <p:cNvPr id="8" name="直接连接符 7">
              <a:extLst>
                <a:ext uri="{FF2B5EF4-FFF2-40B4-BE49-F238E27FC236}">
                  <a16:creationId xmlns:a16="http://schemas.microsoft.com/office/drawing/2014/main" id="{DCE76534-E059-4596-9FAF-782516C3F8A0}"/>
                </a:ext>
              </a:extLst>
            </p:cNvPr>
            <p:cNvCxnSpPr/>
            <p:nvPr/>
          </p:nvCxnSpPr>
          <p:spPr>
            <a:xfrm>
              <a:off x="1539240" y="2680230"/>
              <a:ext cx="9113520" cy="0"/>
            </a:xfrm>
            <a:prstGeom prst="line">
              <a:avLst/>
            </a:prstGeom>
            <a:noFill/>
            <a:ln w="76200" cap="flat" cmpd="sng" algn="ctr">
              <a:solidFill>
                <a:schemeClr val="bg1"/>
              </a:solidFill>
              <a:prstDash val="solid"/>
              <a:miter lim="800000"/>
            </a:ln>
            <a:effectLst/>
          </p:spPr>
        </p:cxnSp>
        <p:cxnSp>
          <p:nvCxnSpPr>
            <p:cNvPr id="9" name="直接连接符 8">
              <a:extLst>
                <a:ext uri="{FF2B5EF4-FFF2-40B4-BE49-F238E27FC236}">
                  <a16:creationId xmlns:a16="http://schemas.microsoft.com/office/drawing/2014/main" id="{6415CC56-43EB-446D-83DC-27356E4F5BF5}"/>
                </a:ext>
              </a:extLst>
            </p:cNvPr>
            <p:cNvCxnSpPr/>
            <p:nvPr/>
          </p:nvCxnSpPr>
          <p:spPr>
            <a:xfrm>
              <a:off x="1539240" y="2801131"/>
              <a:ext cx="9113520" cy="0"/>
            </a:xfrm>
            <a:prstGeom prst="line">
              <a:avLst/>
            </a:prstGeom>
            <a:noFill/>
            <a:ln w="6350" cap="flat" cmpd="sng" algn="ctr">
              <a:solidFill>
                <a:schemeClr val="bg1"/>
              </a:solidFill>
              <a:prstDash val="solid"/>
              <a:miter lim="800000"/>
            </a:ln>
            <a:effectLst/>
          </p:spPr>
        </p:cxnSp>
      </p:grpSp>
      <p:sp>
        <p:nvSpPr>
          <p:cNvPr id="10" name="文本框 9">
            <a:extLst>
              <a:ext uri="{FF2B5EF4-FFF2-40B4-BE49-F238E27FC236}">
                <a16:creationId xmlns:a16="http://schemas.microsoft.com/office/drawing/2014/main" id="{AD1940CD-0548-4776-977A-7684570DAC52}"/>
              </a:ext>
            </a:extLst>
          </p:cNvPr>
          <p:cNvSpPr txBox="1"/>
          <p:nvPr/>
        </p:nvSpPr>
        <p:spPr>
          <a:xfrm>
            <a:off x="3267075" y="2695644"/>
            <a:ext cx="5657850" cy="807911"/>
          </a:xfrm>
          <a:prstGeom prst="rect">
            <a:avLst/>
          </a:prstGeom>
          <a:noFill/>
        </p:spPr>
        <p:txBody>
          <a:bodyPr wrap="square" lIns="68571" tIns="34289" rIns="68571" bIns="34289" rtlCol="0">
            <a:spAutoFit/>
          </a:bodyPr>
          <a:lstStyle/>
          <a:p>
            <a:pPr algn="ctr" defTabSz="685698"/>
            <a:r>
              <a:rPr lang="en-US" altLang="zh-CN" sz="4800" b="1" dirty="0">
                <a:solidFill>
                  <a:prstClr val="white"/>
                </a:solidFill>
                <a:latin typeface="微软雅黑"/>
                <a:ea typeface="微软雅黑"/>
              </a:rPr>
              <a:t>THANK YOU</a:t>
            </a:r>
            <a:endParaRPr lang="zh-CN" altLang="en-US" sz="4800" b="1" dirty="0">
              <a:solidFill>
                <a:prstClr val="white"/>
              </a:solidFill>
              <a:latin typeface="微软雅黑"/>
              <a:ea typeface="微软雅黑"/>
            </a:endParaRPr>
          </a:p>
        </p:txBody>
      </p:sp>
      <p:sp>
        <p:nvSpPr>
          <p:cNvPr id="11" name="TextBox 38">
            <a:extLst>
              <a:ext uri="{FF2B5EF4-FFF2-40B4-BE49-F238E27FC236}">
                <a16:creationId xmlns:a16="http://schemas.microsoft.com/office/drawing/2014/main" id="{262FA686-1687-4756-A769-5F1F4CF206D8}"/>
              </a:ext>
            </a:extLst>
          </p:cNvPr>
          <p:cNvSpPr>
            <a:spLocks noChangeArrowheads="1"/>
          </p:cNvSpPr>
          <p:nvPr/>
        </p:nvSpPr>
        <p:spPr bwMode="auto">
          <a:xfrm>
            <a:off x="4479927" y="3851524"/>
            <a:ext cx="323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en-US" altLang="zh-CN" sz="1800" dirty="0">
                <a:solidFill>
                  <a:srgbClr val="FFFFFF"/>
                </a:solidFill>
                <a:latin typeface="微软雅黑"/>
                <a:ea typeface="微软雅黑"/>
              </a:rPr>
              <a:t>3tee.cn</a:t>
            </a:r>
            <a:endParaRPr lang="zh-CN" altLang="zh-CN" sz="1800" dirty="0">
              <a:solidFill>
                <a:srgbClr val="FFFFFF"/>
              </a:solidFill>
              <a:latin typeface="微软雅黑"/>
              <a:ea typeface="微软雅黑"/>
            </a:endParaRPr>
          </a:p>
        </p:txBody>
      </p:sp>
    </p:spTree>
    <p:extLst>
      <p:ext uri="{BB962C8B-B14F-4D97-AF65-F5344CB8AC3E}">
        <p14:creationId xmlns:p14="http://schemas.microsoft.com/office/powerpoint/2010/main" val="397766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7290544-F556-439F-B251-8EA225A71A46}"/>
              </a:ext>
            </a:extLst>
          </p:cNvPr>
          <p:cNvGrpSpPr/>
          <p:nvPr/>
        </p:nvGrpSpPr>
        <p:grpSpPr>
          <a:xfrm>
            <a:off x="2685033" y="2245983"/>
            <a:ext cx="6821934" cy="2362171"/>
            <a:chOff x="414364" y="1485910"/>
            <a:chExt cx="6821934" cy="2362171"/>
          </a:xfrm>
        </p:grpSpPr>
        <p:sp>
          <p:nvSpPr>
            <p:cNvPr id="8" name="文本框 3">
              <a:extLst>
                <a:ext uri="{FF2B5EF4-FFF2-40B4-BE49-F238E27FC236}">
                  <a16:creationId xmlns:a16="http://schemas.microsoft.com/office/drawing/2014/main" id="{3622D086-D82A-4C4D-8A29-C9871CB343B3}"/>
                </a:ext>
              </a:extLst>
            </p:cNvPr>
            <p:cNvSpPr txBox="1"/>
            <p:nvPr/>
          </p:nvSpPr>
          <p:spPr>
            <a:xfrm>
              <a:off x="414364" y="1485910"/>
              <a:ext cx="3357563" cy="2362171"/>
            </a:xfrm>
            <a:prstGeom prst="rect">
              <a:avLst/>
            </a:prstGeom>
            <a:noFill/>
          </p:spPr>
          <p:txBody>
            <a:bodyPr wrap="square" lIns="68517" tIns="34283" rIns="68517" bIns="34283" rtlCol="0">
              <a:spAutoFit/>
            </a:bodyPr>
            <a:lstStyle/>
            <a:p>
              <a:pPr algn="ctr" defTabSz="685205"/>
              <a:r>
                <a:rPr lang="en-US" altLang="zh-CN" sz="14900" b="1" dirty="0">
                  <a:solidFill>
                    <a:schemeClr val="bg1"/>
                  </a:solidFill>
                  <a:latin typeface="微软雅黑"/>
                  <a:ea typeface="微软雅黑"/>
                </a:rPr>
                <a:t>1</a:t>
              </a:r>
              <a:endParaRPr lang="zh-CN" altLang="en-US" sz="14900" b="1" dirty="0">
                <a:solidFill>
                  <a:schemeClr val="bg1"/>
                </a:solidFill>
                <a:latin typeface="微软雅黑"/>
                <a:ea typeface="微软雅黑"/>
              </a:endParaRPr>
            </a:p>
          </p:txBody>
        </p:sp>
        <p:sp>
          <p:nvSpPr>
            <p:cNvPr id="9" name="矩形 8">
              <a:extLst>
                <a:ext uri="{FF2B5EF4-FFF2-40B4-BE49-F238E27FC236}">
                  <a16:creationId xmlns:a16="http://schemas.microsoft.com/office/drawing/2014/main" id="{8DB15E1D-0B1C-416B-A6F6-0D53C9F41688}"/>
                </a:ext>
              </a:extLst>
            </p:cNvPr>
            <p:cNvSpPr/>
            <p:nvPr/>
          </p:nvSpPr>
          <p:spPr bwMode="auto">
            <a:xfrm>
              <a:off x="2986560" y="2428944"/>
              <a:ext cx="4249738" cy="479952"/>
            </a:xfrm>
            <a:prstGeom prst="rect">
              <a:avLst/>
            </a:prstGeom>
            <a:noFill/>
            <a:ln w="6350" cap="flat" cmpd="sng" algn="ctr">
              <a:solidFill>
                <a:schemeClr val="bg1"/>
              </a:solidFill>
              <a:prstDash val="solid"/>
              <a:miter lim="800000"/>
            </a:ln>
            <a:effectLst/>
          </p:spPr>
          <p:txBody>
            <a:bodyPr wrap="square" lIns="53958" tIns="24295" rIns="53958" bIns="24295" rtlCol="0" anchor="t">
              <a:spAutoFit/>
            </a:bodyPr>
            <a:lstStyle/>
            <a:p>
              <a:pPr algn="ctr" defTabSz="685205">
                <a:defRPr/>
              </a:pPr>
              <a:r>
                <a:rPr lang="zh-CN" altLang="en-US" sz="2800" b="1" kern="0" cap="small" dirty="0">
                  <a:solidFill>
                    <a:srgbClr val="C00000"/>
                  </a:solidFill>
                  <a:latin typeface="微软雅黑"/>
                  <a:ea typeface="微软雅黑"/>
                </a:rPr>
                <a:t>自 主 可 控 市 场 背 景</a:t>
              </a:r>
              <a:endParaRPr lang="en-US" altLang="zh-CN" sz="2800" b="1" kern="0" cap="small" dirty="0">
                <a:solidFill>
                  <a:srgbClr val="C00000"/>
                </a:solidFill>
                <a:latin typeface="微软雅黑"/>
                <a:ea typeface="微软雅黑"/>
              </a:endParaRPr>
            </a:p>
          </p:txBody>
        </p:sp>
        <p:sp>
          <p:nvSpPr>
            <p:cNvPr id="10" name="直接连接符 6">
              <a:extLst>
                <a:ext uri="{FF2B5EF4-FFF2-40B4-BE49-F238E27FC236}">
                  <a16:creationId xmlns:a16="http://schemas.microsoft.com/office/drawing/2014/main" id="{976D9F80-E552-4319-B101-17216EFDF221}"/>
                </a:ext>
              </a:extLst>
            </p:cNvPr>
            <p:cNvSpPr>
              <a:spLocks noChangeShapeType="1"/>
            </p:cNvSpPr>
            <p:nvPr/>
          </p:nvSpPr>
          <p:spPr bwMode="auto">
            <a:xfrm>
              <a:off x="2986560" y="3435848"/>
              <a:ext cx="4249738"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sp>
          <p:nvSpPr>
            <p:cNvPr id="11" name="直接连接符 7">
              <a:extLst>
                <a:ext uri="{FF2B5EF4-FFF2-40B4-BE49-F238E27FC236}">
                  <a16:creationId xmlns:a16="http://schemas.microsoft.com/office/drawing/2014/main" id="{650BCA8B-25E6-457E-84DB-45C4386B339B}"/>
                </a:ext>
              </a:extLst>
            </p:cNvPr>
            <p:cNvSpPr>
              <a:spLocks noChangeShapeType="1"/>
            </p:cNvSpPr>
            <p:nvPr/>
          </p:nvSpPr>
          <p:spPr bwMode="auto">
            <a:xfrm>
              <a:off x="2986560" y="1819275"/>
              <a:ext cx="4249738" cy="1588"/>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grpSp>
    </p:spTree>
    <p:extLst>
      <p:ext uri="{BB962C8B-B14F-4D97-AF65-F5344CB8AC3E}">
        <p14:creationId xmlns:p14="http://schemas.microsoft.com/office/powerpoint/2010/main" val="81545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8AC278-7DDA-40B9-B2B9-1E5CB0BCCAEE}"/>
              </a:ext>
            </a:extLst>
          </p:cNvPr>
          <p:cNvSpPr/>
          <p:nvPr/>
        </p:nvSpPr>
        <p:spPr>
          <a:xfrm>
            <a:off x="0" y="729313"/>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9658443D-D0A8-4BB7-B119-408216A5EEF3}"/>
              </a:ext>
            </a:extLst>
          </p:cNvPr>
          <p:cNvSpPr/>
          <p:nvPr/>
        </p:nvSpPr>
        <p:spPr>
          <a:xfrm>
            <a:off x="1354903" y="1642187"/>
            <a:ext cx="576000" cy="1440645"/>
          </a:xfrm>
          <a:prstGeom prst="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latin typeface="微软雅黑" panose="020B0503020204020204" pitchFamily="34" charset="-122"/>
                <a:ea typeface="微软雅黑" panose="020B0503020204020204" pitchFamily="34" charset="-122"/>
              </a:rPr>
              <a:t>政策推动</a:t>
            </a:r>
          </a:p>
        </p:txBody>
      </p:sp>
      <p:sp>
        <p:nvSpPr>
          <p:cNvPr id="6" name="矩形 5">
            <a:extLst>
              <a:ext uri="{FF2B5EF4-FFF2-40B4-BE49-F238E27FC236}">
                <a16:creationId xmlns:a16="http://schemas.microsoft.com/office/drawing/2014/main" id="{71B41D4E-43F8-4F67-B3AE-229E80F92715}"/>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自主可控势在必行</a:t>
            </a:r>
          </a:p>
        </p:txBody>
      </p:sp>
      <p:grpSp>
        <p:nvGrpSpPr>
          <p:cNvPr id="32" name="组合 31">
            <a:extLst>
              <a:ext uri="{FF2B5EF4-FFF2-40B4-BE49-F238E27FC236}">
                <a16:creationId xmlns:a16="http://schemas.microsoft.com/office/drawing/2014/main" id="{24D38289-5D17-4866-AFEC-5A2083E9F839}"/>
              </a:ext>
            </a:extLst>
          </p:cNvPr>
          <p:cNvGrpSpPr/>
          <p:nvPr/>
        </p:nvGrpSpPr>
        <p:grpSpPr>
          <a:xfrm>
            <a:off x="3285806" y="1306058"/>
            <a:ext cx="7182458" cy="2122942"/>
            <a:chOff x="2400586" y="1578098"/>
            <a:chExt cx="7182458" cy="2122942"/>
          </a:xfrm>
        </p:grpSpPr>
        <p:grpSp>
          <p:nvGrpSpPr>
            <p:cNvPr id="19" name="组合 18">
              <a:extLst>
                <a:ext uri="{FF2B5EF4-FFF2-40B4-BE49-F238E27FC236}">
                  <a16:creationId xmlns:a16="http://schemas.microsoft.com/office/drawing/2014/main" id="{42D5E52B-792F-4109-980D-DCDF8B958B70}"/>
                </a:ext>
              </a:extLst>
            </p:cNvPr>
            <p:cNvGrpSpPr/>
            <p:nvPr/>
          </p:nvGrpSpPr>
          <p:grpSpPr>
            <a:xfrm>
              <a:off x="2400587" y="1578098"/>
              <a:ext cx="7182457" cy="324000"/>
              <a:chOff x="1950587" y="1789191"/>
              <a:chExt cx="7182457" cy="324000"/>
            </a:xfrm>
          </p:grpSpPr>
          <p:sp>
            <p:nvSpPr>
              <p:cNvPr id="17" name="文本框 16">
                <a:extLst>
                  <a:ext uri="{FF2B5EF4-FFF2-40B4-BE49-F238E27FC236}">
                    <a16:creationId xmlns:a16="http://schemas.microsoft.com/office/drawing/2014/main" id="{5837A714-3735-42A5-9CDC-1654AA031FA4}"/>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2013</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18" name="矩形 17">
                <a:extLst>
                  <a:ext uri="{FF2B5EF4-FFF2-40B4-BE49-F238E27FC236}">
                    <a16:creationId xmlns:a16="http://schemas.microsoft.com/office/drawing/2014/main" id="{FCF6C793-3EF3-47DA-826B-D2C313C15942}"/>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国家安全委员会成立，习近平任主席</a:t>
                </a:r>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grpSp>
          <p:nvGrpSpPr>
            <p:cNvPr id="20" name="组合 19">
              <a:extLst>
                <a:ext uri="{FF2B5EF4-FFF2-40B4-BE49-F238E27FC236}">
                  <a16:creationId xmlns:a16="http://schemas.microsoft.com/office/drawing/2014/main" id="{AACBD824-D0B4-42C8-96B8-0E5F9921DF2A}"/>
                </a:ext>
              </a:extLst>
            </p:cNvPr>
            <p:cNvGrpSpPr/>
            <p:nvPr/>
          </p:nvGrpSpPr>
          <p:grpSpPr>
            <a:xfrm>
              <a:off x="2400586" y="2025242"/>
              <a:ext cx="7182457" cy="324000"/>
              <a:chOff x="1950587" y="1789191"/>
              <a:chExt cx="7182457" cy="324000"/>
            </a:xfrm>
          </p:grpSpPr>
          <p:sp>
            <p:nvSpPr>
              <p:cNvPr id="21" name="文本框 20">
                <a:extLst>
                  <a:ext uri="{FF2B5EF4-FFF2-40B4-BE49-F238E27FC236}">
                    <a16:creationId xmlns:a16="http://schemas.microsoft.com/office/drawing/2014/main" id="{E6E9D1DB-C0EE-4418-84DF-6A1973108394}"/>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2014</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22" name="矩形 21">
                <a:extLst>
                  <a:ext uri="{FF2B5EF4-FFF2-40B4-BE49-F238E27FC236}">
                    <a16:creationId xmlns:a16="http://schemas.microsoft.com/office/drawing/2014/main" id="{83AABDBC-1458-4714-9CAA-A8AEA6625A9D}"/>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中央网络安全和信息化领导小组成立，习近平任主席，提出没有网络安全就没有国家安全</a:t>
                </a:r>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grpSp>
          <p:nvGrpSpPr>
            <p:cNvPr id="23" name="组合 22">
              <a:extLst>
                <a:ext uri="{FF2B5EF4-FFF2-40B4-BE49-F238E27FC236}">
                  <a16:creationId xmlns:a16="http://schemas.microsoft.com/office/drawing/2014/main" id="{88F7BC21-A4A2-4F87-B5DF-5A085185C26C}"/>
                </a:ext>
              </a:extLst>
            </p:cNvPr>
            <p:cNvGrpSpPr/>
            <p:nvPr/>
          </p:nvGrpSpPr>
          <p:grpSpPr>
            <a:xfrm>
              <a:off x="2400586" y="2469562"/>
              <a:ext cx="7182457" cy="324000"/>
              <a:chOff x="1950587" y="1789191"/>
              <a:chExt cx="7182457" cy="324000"/>
            </a:xfrm>
          </p:grpSpPr>
          <p:sp>
            <p:nvSpPr>
              <p:cNvPr id="24" name="文本框 23">
                <a:extLst>
                  <a:ext uri="{FF2B5EF4-FFF2-40B4-BE49-F238E27FC236}">
                    <a16:creationId xmlns:a16="http://schemas.microsoft.com/office/drawing/2014/main" id="{C2DF128C-FC8F-4D70-AED1-00C0FFDB1292}"/>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2014</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25" name="矩形 24">
                <a:extLst>
                  <a:ext uri="{FF2B5EF4-FFF2-40B4-BE49-F238E27FC236}">
                    <a16:creationId xmlns:a16="http://schemas.microsoft.com/office/drawing/2014/main" id="{8011C176-8957-4235-9928-3246C06F8567}"/>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国家采购中心要求政府机关不允许安装</a:t>
                </a:r>
                <a:r>
                  <a:rPr lang="en-US" altLang="zh-CN" sz="1200" dirty="0">
                    <a:solidFill>
                      <a:schemeClr val="tx1"/>
                    </a:solidFill>
                    <a:latin typeface="微软雅黑" panose="020B0503020204020204" pitchFamily="34" charset="-122"/>
                    <a:ea typeface="微软雅黑" panose="020B0503020204020204" pitchFamily="34" charset="-122"/>
                  </a:rPr>
                  <a:t>WIN8</a:t>
                </a:r>
                <a:r>
                  <a:rPr lang="zh-CN" altLang="en-US" sz="1200" dirty="0">
                    <a:solidFill>
                      <a:schemeClr val="tx1"/>
                    </a:solidFill>
                    <a:latin typeface="微软雅黑" panose="020B0503020204020204" pitchFamily="34" charset="-122"/>
                    <a:ea typeface="微软雅黑" panose="020B0503020204020204" pitchFamily="34" charset="-122"/>
                  </a:rPr>
                  <a:t>操作系统</a:t>
                </a:r>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grpSp>
          <p:nvGrpSpPr>
            <p:cNvPr id="26" name="组合 25">
              <a:extLst>
                <a:ext uri="{FF2B5EF4-FFF2-40B4-BE49-F238E27FC236}">
                  <a16:creationId xmlns:a16="http://schemas.microsoft.com/office/drawing/2014/main" id="{08ED0646-8D6F-4570-87E3-6323665CC918}"/>
                </a:ext>
              </a:extLst>
            </p:cNvPr>
            <p:cNvGrpSpPr/>
            <p:nvPr/>
          </p:nvGrpSpPr>
          <p:grpSpPr>
            <a:xfrm>
              <a:off x="2400586" y="2911934"/>
              <a:ext cx="7182457" cy="324000"/>
              <a:chOff x="1950587" y="1789191"/>
              <a:chExt cx="7182457" cy="324000"/>
            </a:xfrm>
          </p:grpSpPr>
          <p:sp>
            <p:nvSpPr>
              <p:cNvPr id="27" name="文本框 26">
                <a:extLst>
                  <a:ext uri="{FF2B5EF4-FFF2-40B4-BE49-F238E27FC236}">
                    <a16:creationId xmlns:a16="http://schemas.microsoft.com/office/drawing/2014/main" id="{E78C42F2-F946-4F4C-9E55-BDA9A12AF349}"/>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2016</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28" name="矩形 27">
                <a:extLst>
                  <a:ext uri="{FF2B5EF4-FFF2-40B4-BE49-F238E27FC236}">
                    <a16:creationId xmlns:a16="http://schemas.microsoft.com/office/drawing/2014/main" id="{4C719D88-8FD5-4FAE-8714-CFD199D1BD63}"/>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中共中央办公厅、国务院办公厅印发</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国家信息化发展战略纲要</a:t>
                </a:r>
                <a:r>
                  <a:rPr lang="en-US" altLang="zh-CN" sz="1200" dirty="0">
                    <a:solidFill>
                      <a:schemeClr val="tx1"/>
                    </a:solidFill>
                    <a:latin typeface="微软雅黑" panose="020B0503020204020204" pitchFamily="34" charset="-122"/>
                    <a:ea typeface="微软雅黑" panose="020B0503020204020204" pitchFamily="34" charset="-122"/>
                  </a:rPr>
                  <a:t>》</a:t>
                </a:r>
              </a:p>
            </p:txBody>
          </p:sp>
        </p:grpSp>
        <p:grpSp>
          <p:nvGrpSpPr>
            <p:cNvPr id="29" name="组合 28">
              <a:extLst>
                <a:ext uri="{FF2B5EF4-FFF2-40B4-BE49-F238E27FC236}">
                  <a16:creationId xmlns:a16="http://schemas.microsoft.com/office/drawing/2014/main" id="{36510F7D-7113-4CFE-92C5-6B8762B5ECBD}"/>
                </a:ext>
              </a:extLst>
            </p:cNvPr>
            <p:cNvGrpSpPr/>
            <p:nvPr/>
          </p:nvGrpSpPr>
          <p:grpSpPr>
            <a:xfrm>
              <a:off x="2400586" y="3377040"/>
              <a:ext cx="7182457" cy="324000"/>
              <a:chOff x="1950587" y="1789191"/>
              <a:chExt cx="7182457" cy="324000"/>
            </a:xfrm>
          </p:grpSpPr>
          <p:sp>
            <p:nvSpPr>
              <p:cNvPr id="30" name="文本框 29">
                <a:extLst>
                  <a:ext uri="{FF2B5EF4-FFF2-40B4-BE49-F238E27FC236}">
                    <a16:creationId xmlns:a16="http://schemas.microsoft.com/office/drawing/2014/main" id="{2455FBC7-E54B-48FE-978F-E9F5AE959BBA}"/>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2017</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31" name="矩形 30">
                <a:extLst>
                  <a:ext uri="{FF2B5EF4-FFF2-40B4-BE49-F238E27FC236}">
                    <a16:creationId xmlns:a16="http://schemas.microsoft.com/office/drawing/2014/main" id="{01F2DD73-2117-461B-9F70-694C46A45F84}"/>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工信部发布</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工业控制系统信息安全行动计划（</a:t>
                </a:r>
                <a:r>
                  <a:rPr lang="en-US" altLang="zh-CN" sz="1200" dirty="0">
                    <a:solidFill>
                      <a:schemeClr val="tx1"/>
                    </a:solidFill>
                    <a:latin typeface="微软雅黑" panose="020B0503020204020204" pitchFamily="34" charset="-122"/>
                    <a:ea typeface="微软雅黑" panose="020B0503020204020204" pitchFamily="34" charset="-122"/>
                  </a:rPr>
                  <a:t>2018-2020</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a:t>
                </a:r>
              </a:p>
            </p:txBody>
          </p:sp>
        </p:grpSp>
      </p:grpSp>
      <p:sp>
        <p:nvSpPr>
          <p:cNvPr id="33" name="矩形 32">
            <a:extLst>
              <a:ext uri="{FF2B5EF4-FFF2-40B4-BE49-F238E27FC236}">
                <a16:creationId xmlns:a16="http://schemas.microsoft.com/office/drawing/2014/main" id="{C510CBC2-31D5-46EC-BF06-96760C8AFFEE}"/>
              </a:ext>
            </a:extLst>
          </p:cNvPr>
          <p:cNvSpPr/>
          <p:nvPr/>
        </p:nvSpPr>
        <p:spPr>
          <a:xfrm>
            <a:off x="1354903" y="4183945"/>
            <a:ext cx="576000" cy="144064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latin typeface="微软雅黑" panose="020B0503020204020204" pitchFamily="34" charset="-122"/>
                <a:ea typeface="微软雅黑" panose="020B0503020204020204" pitchFamily="34" charset="-122"/>
              </a:rPr>
              <a:t>国际环境</a:t>
            </a:r>
          </a:p>
        </p:txBody>
      </p:sp>
      <p:grpSp>
        <p:nvGrpSpPr>
          <p:cNvPr id="34" name="组合 33">
            <a:extLst>
              <a:ext uri="{FF2B5EF4-FFF2-40B4-BE49-F238E27FC236}">
                <a16:creationId xmlns:a16="http://schemas.microsoft.com/office/drawing/2014/main" id="{F23C707C-6B62-4656-967A-8FA7D128EE6B}"/>
              </a:ext>
            </a:extLst>
          </p:cNvPr>
          <p:cNvGrpSpPr/>
          <p:nvPr/>
        </p:nvGrpSpPr>
        <p:grpSpPr>
          <a:xfrm>
            <a:off x="3285806" y="3847816"/>
            <a:ext cx="7182458" cy="2122942"/>
            <a:chOff x="2400586" y="1578098"/>
            <a:chExt cx="7182458" cy="2122942"/>
          </a:xfrm>
        </p:grpSpPr>
        <p:grpSp>
          <p:nvGrpSpPr>
            <p:cNvPr id="35" name="组合 34">
              <a:extLst>
                <a:ext uri="{FF2B5EF4-FFF2-40B4-BE49-F238E27FC236}">
                  <a16:creationId xmlns:a16="http://schemas.microsoft.com/office/drawing/2014/main" id="{47C279D1-73FA-450A-B9E2-AA8CE7D0893E}"/>
                </a:ext>
              </a:extLst>
            </p:cNvPr>
            <p:cNvGrpSpPr/>
            <p:nvPr/>
          </p:nvGrpSpPr>
          <p:grpSpPr>
            <a:xfrm>
              <a:off x="2400587" y="1578098"/>
              <a:ext cx="7182457" cy="324000"/>
              <a:chOff x="1950587" y="1789191"/>
              <a:chExt cx="7182457" cy="324000"/>
            </a:xfrm>
          </p:grpSpPr>
          <p:sp>
            <p:nvSpPr>
              <p:cNvPr id="48" name="文本框 47">
                <a:extLst>
                  <a:ext uri="{FF2B5EF4-FFF2-40B4-BE49-F238E27FC236}">
                    <a16:creationId xmlns:a16="http://schemas.microsoft.com/office/drawing/2014/main" id="{5B22073E-24A7-4C11-8B34-11334430835D}"/>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2013</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49" name="矩形 48">
                <a:extLst>
                  <a:ext uri="{FF2B5EF4-FFF2-40B4-BE49-F238E27FC236}">
                    <a16:creationId xmlns:a16="http://schemas.microsoft.com/office/drawing/2014/main" id="{48EB8E8B-C10D-404C-BF8F-3F9CA53A1BA1}"/>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棱镜门事件爆发，斯诺登遭美国政府通缉</a:t>
                </a:r>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grpSp>
          <p:nvGrpSpPr>
            <p:cNvPr id="36" name="组合 35">
              <a:extLst>
                <a:ext uri="{FF2B5EF4-FFF2-40B4-BE49-F238E27FC236}">
                  <a16:creationId xmlns:a16="http://schemas.microsoft.com/office/drawing/2014/main" id="{3880B49A-43BD-4383-A090-B00E3A8D11AD}"/>
                </a:ext>
              </a:extLst>
            </p:cNvPr>
            <p:cNvGrpSpPr/>
            <p:nvPr/>
          </p:nvGrpSpPr>
          <p:grpSpPr>
            <a:xfrm>
              <a:off x="2400586" y="2025242"/>
              <a:ext cx="7182457" cy="324000"/>
              <a:chOff x="1950587" y="1789191"/>
              <a:chExt cx="7182457" cy="324000"/>
            </a:xfrm>
          </p:grpSpPr>
          <p:sp>
            <p:nvSpPr>
              <p:cNvPr id="46" name="文本框 45">
                <a:extLst>
                  <a:ext uri="{FF2B5EF4-FFF2-40B4-BE49-F238E27FC236}">
                    <a16:creationId xmlns:a16="http://schemas.microsoft.com/office/drawing/2014/main" id="{89ADEABE-2B65-4486-B23E-242006D81887}"/>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2018</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47" name="矩形 46">
                <a:extLst>
                  <a:ext uri="{FF2B5EF4-FFF2-40B4-BE49-F238E27FC236}">
                    <a16:creationId xmlns:a16="http://schemas.microsoft.com/office/drawing/2014/main" id="{9F3477A8-64F7-4350-977C-FA78353899ED}"/>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美国商务部发布公告，美国政府在未来七年内禁止中兴通讯向美国企业购买敏感产品</a:t>
                </a:r>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grpSp>
          <p:nvGrpSpPr>
            <p:cNvPr id="37" name="组合 36">
              <a:extLst>
                <a:ext uri="{FF2B5EF4-FFF2-40B4-BE49-F238E27FC236}">
                  <a16:creationId xmlns:a16="http://schemas.microsoft.com/office/drawing/2014/main" id="{8EFA130F-EA6B-45DB-84AC-C73547B699B4}"/>
                </a:ext>
              </a:extLst>
            </p:cNvPr>
            <p:cNvGrpSpPr/>
            <p:nvPr/>
          </p:nvGrpSpPr>
          <p:grpSpPr>
            <a:xfrm>
              <a:off x="2400586" y="2469562"/>
              <a:ext cx="7182457" cy="324000"/>
              <a:chOff x="1950587" y="1789191"/>
              <a:chExt cx="7182457" cy="324000"/>
            </a:xfrm>
          </p:grpSpPr>
          <p:sp>
            <p:nvSpPr>
              <p:cNvPr id="44" name="文本框 43">
                <a:extLst>
                  <a:ext uri="{FF2B5EF4-FFF2-40B4-BE49-F238E27FC236}">
                    <a16:creationId xmlns:a16="http://schemas.microsoft.com/office/drawing/2014/main" id="{0AA142DC-64E1-4564-8E5D-B8271E08B314}"/>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2018</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45" name="矩形 44">
                <a:extLst>
                  <a:ext uri="{FF2B5EF4-FFF2-40B4-BE49-F238E27FC236}">
                    <a16:creationId xmlns:a16="http://schemas.microsoft.com/office/drawing/2014/main" id="{B61A06E2-F166-4A4A-9C48-FF7026AAB73B}"/>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美国拟对华</a:t>
                </a:r>
                <a:r>
                  <a:rPr lang="en-US" altLang="zh-CN" sz="1200" dirty="0">
                    <a:solidFill>
                      <a:schemeClr val="tx1"/>
                    </a:solidFill>
                    <a:latin typeface="微软雅黑" panose="020B0503020204020204" pitchFamily="34" charset="-122"/>
                    <a:ea typeface="微软雅黑" panose="020B0503020204020204" pitchFamily="34" charset="-122"/>
                  </a:rPr>
                  <a:t>2000</a:t>
                </a:r>
                <a:r>
                  <a:rPr lang="zh-CN" altLang="en-US" sz="1200" dirty="0">
                    <a:solidFill>
                      <a:schemeClr val="tx1"/>
                    </a:solidFill>
                    <a:latin typeface="微软雅黑" panose="020B0503020204020204" pitchFamily="34" charset="-122"/>
                    <a:ea typeface="微软雅黑" panose="020B0503020204020204" pitchFamily="34" charset="-122"/>
                  </a:rPr>
                  <a:t>亿输美商品加征关税</a:t>
                </a:r>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grpSp>
          <p:nvGrpSpPr>
            <p:cNvPr id="38" name="组合 37">
              <a:extLst>
                <a:ext uri="{FF2B5EF4-FFF2-40B4-BE49-F238E27FC236}">
                  <a16:creationId xmlns:a16="http://schemas.microsoft.com/office/drawing/2014/main" id="{E8EEDD8F-B18D-41F5-9C27-9992BC6C5AE1}"/>
                </a:ext>
              </a:extLst>
            </p:cNvPr>
            <p:cNvGrpSpPr/>
            <p:nvPr/>
          </p:nvGrpSpPr>
          <p:grpSpPr>
            <a:xfrm>
              <a:off x="2400586" y="2911934"/>
              <a:ext cx="7182457" cy="324000"/>
              <a:chOff x="1950587" y="1789191"/>
              <a:chExt cx="7182457" cy="324000"/>
            </a:xfrm>
          </p:grpSpPr>
          <p:sp>
            <p:nvSpPr>
              <p:cNvPr id="42" name="文本框 41">
                <a:extLst>
                  <a:ext uri="{FF2B5EF4-FFF2-40B4-BE49-F238E27FC236}">
                    <a16:creationId xmlns:a16="http://schemas.microsoft.com/office/drawing/2014/main" id="{F2EEBF3B-E97A-485E-BBC4-51691ED6387C}"/>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2019</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43" name="矩形 42">
                <a:extLst>
                  <a:ext uri="{FF2B5EF4-FFF2-40B4-BE49-F238E27FC236}">
                    <a16:creationId xmlns:a16="http://schemas.microsoft.com/office/drawing/2014/main" id="{8F6059DE-E464-4171-AEBF-CF8E7682D50C}"/>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美国对</a:t>
                </a:r>
                <a:r>
                  <a:rPr lang="en-US" altLang="zh-CN" sz="1200" dirty="0">
                    <a:solidFill>
                      <a:schemeClr val="tx1"/>
                    </a:solidFill>
                    <a:latin typeface="微软雅黑" panose="020B0503020204020204" pitchFamily="34" charset="-122"/>
                    <a:ea typeface="微软雅黑" panose="020B0503020204020204" pitchFamily="34" charset="-122"/>
                  </a:rPr>
                  <a:t>2000</a:t>
                </a:r>
                <a:r>
                  <a:rPr lang="zh-CN" altLang="en-US" sz="1200" dirty="0">
                    <a:solidFill>
                      <a:schemeClr val="tx1"/>
                    </a:solidFill>
                    <a:latin typeface="微软雅黑" panose="020B0503020204020204" pitchFamily="34" charset="-122"/>
                    <a:ea typeface="微软雅黑" panose="020B0503020204020204" pitchFamily="34" charset="-122"/>
                  </a:rPr>
                  <a:t>亿美元中国输美商品加征关税从</a:t>
                </a:r>
                <a:r>
                  <a:rPr lang="en-US" altLang="zh-CN" sz="1200" dirty="0">
                    <a:solidFill>
                      <a:schemeClr val="tx1"/>
                    </a:solidFill>
                    <a:latin typeface="微软雅黑" panose="020B0503020204020204" pitchFamily="34" charset="-122"/>
                    <a:ea typeface="微软雅黑" panose="020B0503020204020204" pitchFamily="34" charset="-122"/>
                  </a:rPr>
                  <a:t>10%</a:t>
                </a:r>
                <a:r>
                  <a:rPr lang="zh-CN" altLang="en-US" sz="1200" dirty="0">
                    <a:solidFill>
                      <a:schemeClr val="tx1"/>
                    </a:solidFill>
                    <a:latin typeface="微软雅黑" panose="020B0503020204020204" pitchFamily="34" charset="-122"/>
                    <a:ea typeface="微软雅黑" panose="020B0503020204020204" pitchFamily="34" charset="-122"/>
                  </a:rPr>
                  <a:t>上调至</a:t>
                </a:r>
                <a:r>
                  <a:rPr lang="en-US" altLang="zh-CN" sz="1200" dirty="0">
                    <a:solidFill>
                      <a:schemeClr val="tx1"/>
                    </a:solidFill>
                    <a:latin typeface="微软雅黑" panose="020B0503020204020204" pitchFamily="34" charset="-122"/>
                    <a:ea typeface="微软雅黑" panose="020B0503020204020204" pitchFamily="34" charset="-122"/>
                  </a:rPr>
                  <a:t>25%</a:t>
                </a:r>
                <a:r>
                  <a:rPr lang="zh-CN" altLang="en-US" sz="1200" dirty="0">
                    <a:solidFill>
                      <a:schemeClr val="tx1"/>
                    </a:solidFill>
                    <a:latin typeface="微软雅黑" panose="020B0503020204020204" pitchFamily="34" charset="-122"/>
                    <a:ea typeface="微软雅黑" panose="020B0503020204020204" pitchFamily="34" charset="-122"/>
                  </a:rPr>
                  <a:t>，中美贸易战正式打响</a:t>
                </a:r>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grpSp>
          <p:nvGrpSpPr>
            <p:cNvPr id="39" name="组合 38">
              <a:extLst>
                <a:ext uri="{FF2B5EF4-FFF2-40B4-BE49-F238E27FC236}">
                  <a16:creationId xmlns:a16="http://schemas.microsoft.com/office/drawing/2014/main" id="{6D5D1A9B-4B71-42F2-9BC5-8ED44C3FBD2D}"/>
                </a:ext>
              </a:extLst>
            </p:cNvPr>
            <p:cNvGrpSpPr/>
            <p:nvPr/>
          </p:nvGrpSpPr>
          <p:grpSpPr>
            <a:xfrm>
              <a:off x="2400586" y="3377040"/>
              <a:ext cx="7182457" cy="324000"/>
              <a:chOff x="1950587" y="1789191"/>
              <a:chExt cx="7182457" cy="324000"/>
            </a:xfrm>
          </p:grpSpPr>
          <p:sp>
            <p:nvSpPr>
              <p:cNvPr id="40" name="文本框 39">
                <a:extLst>
                  <a:ext uri="{FF2B5EF4-FFF2-40B4-BE49-F238E27FC236}">
                    <a16:creationId xmlns:a16="http://schemas.microsoft.com/office/drawing/2014/main" id="{3F81DCF1-6CE3-49CD-B174-569AD6A8F76A}"/>
                  </a:ext>
                </a:extLst>
              </p:cNvPr>
              <p:cNvSpPr txBox="1"/>
              <p:nvPr/>
            </p:nvSpPr>
            <p:spPr>
              <a:xfrm>
                <a:off x="1950587" y="1806155"/>
                <a:ext cx="900000" cy="288000"/>
              </a:xfrm>
              <a:prstGeom prst="rect">
                <a:avLst/>
              </a:prstGeom>
              <a:noFill/>
            </p:spPr>
            <p:txBody>
              <a:bodyPr wrap="square" rtlCol="0" anchor="ctr" anchorCtr="0">
                <a:noAutofit/>
              </a:bodyPr>
              <a:lstStyle/>
              <a:p>
                <a:r>
                  <a:rPr lang="en-US" altLang="zh-CN" sz="1200" dirty="0">
                    <a:solidFill>
                      <a:schemeClr val="bg1"/>
                    </a:solidFill>
                    <a:latin typeface="微软雅黑" panose="020B0503020204020204" pitchFamily="34" charset="-122"/>
                    <a:ea typeface="微软雅黑" panose="020B0503020204020204" pitchFamily="34" charset="-122"/>
                  </a:rPr>
                  <a:t>2019</a:t>
                </a:r>
                <a:r>
                  <a:rPr lang="zh-CN" altLang="en-US" sz="1200" dirty="0">
                    <a:solidFill>
                      <a:schemeClr val="bg1"/>
                    </a:solidFill>
                    <a:latin typeface="微软雅黑" panose="020B0503020204020204" pitchFamily="34" charset="-122"/>
                    <a:ea typeface="微软雅黑" panose="020B0503020204020204" pitchFamily="34" charset="-122"/>
                  </a:rPr>
                  <a:t>年</a:t>
                </a:r>
              </a:p>
            </p:txBody>
          </p:sp>
          <p:sp>
            <p:nvSpPr>
              <p:cNvPr id="41" name="矩形 40">
                <a:extLst>
                  <a:ext uri="{FF2B5EF4-FFF2-40B4-BE49-F238E27FC236}">
                    <a16:creationId xmlns:a16="http://schemas.microsoft.com/office/drawing/2014/main" id="{E9C0A84C-53A1-4689-82F8-FD20F3483CAB}"/>
                  </a:ext>
                </a:extLst>
              </p:cNvPr>
              <p:cNvSpPr/>
              <p:nvPr/>
            </p:nvSpPr>
            <p:spPr>
              <a:xfrm>
                <a:off x="2850587" y="1789191"/>
                <a:ext cx="6282457" cy="324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anose="020B0503020204020204" pitchFamily="34" charset="-122"/>
                    <a:ea typeface="微软雅黑" panose="020B0503020204020204" pitchFamily="34" charset="-122"/>
                  </a:rPr>
                  <a:t>美国商务部把华为列入“实体名单”，禁止美国供应商向华为销售产品</a:t>
                </a:r>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79900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8AC278-7DDA-40B9-B2B9-1E5CB0BCCAEE}"/>
              </a:ext>
            </a:extLst>
          </p:cNvPr>
          <p:cNvSpPr/>
          <p:nvPr/>
        </p:nvSpPr>
        <p:spPr>
          <a:xfrm>
            <a:off x="0" y="729313"/>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71B41D4E-43F8-4F67-B3AE-229E80F92715}"/>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自主可控“四段路径”</a:t>
            </a:r>
          </a:p>
        </p:txBody>
      </p:sp>
      <p:grpSp>
        <p:nvGrpSpPr>
          <p:cNvPr id="50" name="组合 49">
            <a:extLst>
              <a:ext uri="{FF2B5EF4-FFF2-40B4-BE49-F238E27FC236}">
                <a16:creationId xmlns:a16="http://schemas.microsoft.com/office/drawing/2014/main" id="{73870E97-0527-476E-8C03-2176ACB99E63}"/>
              </a:ext>
            </a:extLst>
          </p:cNvPr>
          <p:cNvGrpSpPr/>
          <p:nvPr/>
        </p:nvGrpSpPr>
        <p:grpSpPr>
          <a:xfrm>
            <a:off x="1080000" y="3884071"/>
            <a:ext cx="8256000" cy="576000"/>
            <a:chOff x="1384337" y="2712963"/>
            <a:chExt cx="8256000" cy="576000"/>
          </a:xfrm>
        </p:grpSpPr>
        <p:sp>
          <p:nvSpPr>
            <p:cNvPr id="51" name="矩形 50">
              <a:extLst>
                <a:ext uri="{FF2B5EF4-FFF2-40B4-BE49-F238E27FC236}">
                  <a16:creationId xmlns:a16="http://schemas.microsoft.com/office/drawing/2014/main" id="{EF7F2745-B0AA-4026-B00C-3A62F211145C}"/>
                </a:ext>
              </a:extLst>
            </p:cNvPr>
            <p:cNvSpPr/>
            <p:nvPr/>
          </p:nvSpPr>
          <p:spPr>
            <a:xfrm>
              <a:off x="1384337" y="2712963"/>
              <a:ext cx="2160000" cy="576000"/>
            </a:xfrm>
            <a:prstGeom prst="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C00000"/>
                  </a:solidFill>
                  <a:latin typeface="微软雅黑" panose="020B0503020204020204" pitchFamily="34" charset="-122"/>
                  <a:ea typeface="微软雅黑" panose="020B0503020204020204" pitchFamily="34" charset="-122"/>
                </a:rPr>
                <a:t>2013-16</a:t>
              </a:r>
              <a:r>
                <a:rPr lang="zh-CN" altLang="en-US" sz="1600" dirty="0">
                  <a:solidFill>
                    <a:srgbClr val="C00000"/>
                  </a:solidFill>
                  <a:latin typeface="微软雅黑" panose="020B0503020204020204" pitchFamily="34" charset="-122"/>
                  <a:ea typeface="微软雅黑" panose="020B0503020204020204" pitchFamily="34" charset="-122"/>
                </a:rPr>
                <a:t>年</a:t>
              </a:r>
            </a:p>
          </p:txBody>
        </p:sp>
        <p:sp>
          <p:nvSpPr>
            <p:cNvPr id="52" name="矩形 51">
              <a:extLst>
                <a:ext uri="{FF2B5EF4-FFF2-40B4-BE49-F238E27FC236}">
                  <a16:creationId xmlns:a16="http://schemas.microsoft.com/office/drawing/2014/main" id="{E761B93E-11DA-4351-B86B-299D7807E6B1}"/>
                </a:ext>
              </a:extLst>
            </p:cNvPr>
            <p:cNvSpPr/>
            <p:nvPr/>
          </p:nvSpPr>
          <p:spPr>
            <a:xfrm>
              <a:off x="3544337" y="2712963"/>
              <a:ext cx="6096000" cy="5760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区域试点：试点先行，边试验边改进</a:t>
              </a:r>
            </a:p>
          </p:txBody>
        </p:sp>
      </p:grpSp>
      <p:grpSp>
        <p:nvGrpSpPr>
          <p:cNvPr id="53" name="组合 52">
            <a:extLst>
              <a:ext uri="{FF2B5EF4-FFF2-40B4-BE49-F238E27FC236}">
                <a16:creationId xmlns:a16="http://schemas.microsoft.com/office/drawing/2014/main" id="{7D003510-BB66-4B06-AFC0-C77292C29504}"/>
              </a:ext>
            </a:extLst>
          </p:cNvPr>
          <p:cNvGrpSpPr/>
          <p:nvPr/>
        </p:nvGrpSpPr>
        <p:grpSpPr>
          <a:xfrm>
            <a:off x="2160000" y="2950580"/>
            <a:ext cx="8256000" cy="576000"/>
            <a:chOff x="1384337" y="3468508"/>
            <a:chExt cx="8256000" cy="576000"/>
          </a:xfrm>
        </p:grpSpPr>
        <p:sp>
          <p:nvSpPr>
            <p:cNvPr id="54" name="矩形 53">
              <a:extLst>
                <a:ext uri="{FF2B5EF4-FFF2-40B4-BE49-F238E27FC236}">
                  <a16:creationId xmlns:a16="http://schemas.microsoft.com/office/drawing/2014/main" id="{4C0A6D14-15E8-45A3-9344-A26BA608DED0}"/>
                </a:ext>
              </a:extLst>
            </p:cNvPr>
            <p:cNvSpPr/>
            <p:nvPr/>
          </p:nvSpPr>
          <p:spPr>
            <a:xfrm>
              <a:off x="1384337" y="3468508"/>
              <a:ext cx="2160000" cy="576000"/>
            </a:xfrm>
            <a:prstGeom prst="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C00000"/>
                  </a:solidFill>
                  <a:latin typeface="微软雅黑" panose="020B0503020204020204" pitchFamily="34" charset="-122"/>
                  <a:ea typeface="微软雅黑" panose="020B0503020204020204" pitchFamily="34" charset="-122"/>
                </a:rPr>
                <a:t>2017-20</a:t>
              </a:r>
              <a:r>
                <a:rPr lang="zh-CN" altLang="en-US" sz="1600" dirty="0">
                  <a:solidFill>
                    <a:srgbClr val="C00000"/>
                  </a:solidFill>
                  <a:latin typeface="微软雅黑" panose="020B0503020204020204" pitchFamily="34" charset="-122"/>
                  <a:ea typeface="微软雅黑" panose="020B0503020204020204" pitchFamily="34" charset="-122"/>
                </a:rPr>
                <a:t>年</a:t>
              </a:r>
            </a:p>
          </p:txBody>
        </p:sp>
        <p:sp>
          <p:nvSpPr>
            <p:cNvPr id="55" name="矩形 54">
              <a:extLst>
                <a:ext uri="{FF2B5EF4-FFF2-40B4-BE49-F238E27FC236}">
                  <a16:creationId xmlns:a16="http://schemas.microsoft.com/office/drawing/2014/main" id="{D1B09848-923F-4435-8993-E62E2CA665F5}"/>
                </a:ext>
              </a:extLst>
            </p:cNvPr>
            <p:cNvSpPr/>
            <p:nvPr/>
          </p:nvSpPr>
          <p:spPr>
            <a:xfrm>
              <a:off x="3544337" y="3468508"/>
              <a:ext cx="6096000" cy="5760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逐步放量：思路清晰，多省订单落地</a:t>
              </a:r>
            </a:p>
          </p:txBody>
        </p:sp>
      </p:grpSp>
      <p:grpSp>
        <p:nvGrpSpPr>
          <p:cNvPr id="56" name="组合 55">
            <a:extLst>
              <a:ext uri="{FF2B5EF4-FFF2-40B4-BE49-F238E27FC236}">
                <a16:creationId xmlns:a16="http://schemas.microsoft.com/office/drawing/2014/main" id="{A25F4802-4078-47F4-A660-302F7EE40438}"/>
              </a:ext>
            </a:extLst>
          </p:cNvPr>
          <p:cNvGrpSpPr/>
          <p:nvPr/>
        </p:nvGrpSpPr>
        <p:grpSpPr>
          <a:xfrm>
            <a:off x="3240000" y="2022178"/>
            <a:ext cx="8256000" cy="576000"/>
            <a:chOff x="1384337" y="4217007"/>
            <a:chExt cx="8632279" cy="576000"/>
          </a:xfrm>
        </p:grpSpPr>
        <p:sp>
          <p:nvSpPr>
            <p:cNvPr id="57" name="矩形 56">
              <a:extLst>
                <a:ext uri="{FF2B5EF4-FFF2-40B4-BE49-F238E27FC236}">
                  <a16:creationId xmlns:a16="http://schemas.microsoft.com/office/drawing/2014/main" id="{6E9E035A-4F8F-4856-8E5B-D0E4A1D041D5}"/>
                </a:ext>
              </a:extLst>
            </p:cNvPr>
            <p:cNvSpPr/>
            <p:nvPr/>
          </p:nvSpPr>
          <p:spPr>
            <a:xfrm>
              <a:off x="1384337" y="4217007"/>
              <a:ext cx="2258445" cy="576000"/>
            </a:xfrm>
            <a:prstGeom prst="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C00000"/>
                  </a:solidFill>
                  <a:latin typeface="微软雅黑" panose="020B0503020204020204" pitchFamily="34" charset="-122"/>
                  <a:ea typeface="微软雅黑" panose="020B0503020204020204" pitchFamily="34" charset="-122"/>
                </a:rPr>
                <a:t>2020</a:t>
              </a:r>
              <a:r>
                <a:rPr lang="zh-CN" altLang="en-US" sz="1600" dirty="0">
                  <a:solidFill>
                    <a:srgbClr val="C00000"/>
                  </a:solidFill>
                  <a:latin typeface="微软雅黑" panose="020B0503020204020204" pitchFamily="34" charset="-122"/>
                  <a:ea typeface="微软雅黑" panose="020B0503020204020204" pitchFamily="34" charset="-122"/>
                </a:rPr>
                <a:t>年以后</a:t>
              </a:r>
            </a:p>
          </p:txBody>
        </p:sp>
        <p:sp>
          <p:nvSpPr>
            <p:cNvPr id="58" name="矩形 57">
              <a:extLst>
                <a:ext uri="{FF2B5EF4-FFF2-40B4-BE49-F238E27FC236}">
                  <a16:creationId xmlns:a16="http://schemas.microsoft.com/office/drawing/2014/main" id="{1E163646-201F-461F-BE36-A25648637DEA}"/>
                </a:ext>
              </a:extLst>
            </p:cNvPr>
            <p:cNvSpPr/>
            <p:nvPr/>
          </p:nvSpPr>
          <p:spPr>
            <a:xfrm>
              <a:off x="3642782" y="4217007"/>
              <a:ext cx="6373834" cy="5760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全面推行：重点行业跟进，民用跟随</a:t>
              </a:r>
            </a:p>
          </p:txBody>
        </p:sp>
      </p:grpSp>
      <p:grpSp>
        <p:nvGrpSpPr>
          <p:cNvPr id="59" name="组合 58">
            <a:extLst>
              <a:ext uri="{FF2B5EF4-FFF2-40B4-BE49-F238E27FC236}">
                <a16:creationId xmlns:a16="http://schemas.microsoft.com/office/drawing/2014/main" id="{23B0C579-E6F4-4042-85B7-A029773EB7B0}"/>
              </a:ext>
            </a:extLst>
          </p:cNvPr>
          <p:cNvGrpSpPr/>
          <p:nvPr/>
        </p:nvGrpSpPr>
        <p:grpSpPr>
          <a:xfrm>
            <a:off x="0" y="4817562"/>
            <a:ext cx="8256000" cy="576000"/>
            <a:chOff x="1384337" y="1985599"/>
            <a:chExt cx="8256000" cy="576000"/>
          </a:xfrm>
        </p:grpSpPr>
        <p:sp>
          <p:nvSpPr>
            <p:cNvPr id="60" name="矩形 59">
              <a:extLst>
                <a:ext uri="{FF2B5EF4-FFF2-40B4-BE49-F238E27FC236}">
                  <a16:creationId xmlns:a16="http://schemas.microsoft.com/office/drawing/2014/main" id="{3CE47B93-167F-4439-85E9-93B92582D8B5}"/>
                </a:ext>
              </a:extLst>
            </p:cNvPr>
            <p:cNvSpPr/>
            <p:nvPr/>
          </p:nvSpPr>
          <p:spPr>
            <a:xfrm>
              <a:off x="1384337" y="1985599"/>
              <a:ext cx="2160000" cy="576000"/>
            </a:xfrm>
            <a:prstGeom prst="rect">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C00000"/>
                  </a:solidFill>
                  <a:latin typeface="微软雅黑" panose="020B0503020204020204" pitchFamily="34" charset="-122"/>
                  <a:ea typeface="微软雅黑" panose="020B0503020204020204" pitchFamily="34" charset="-122"/>
                </a:rPr>
                <a:t>2013</a:t>
              </a:r>
              <a:r>
                <a:rPr lang="zh-CN" altLang="en-US" sz="1600" dirty="0">
                  <a:solidFill>
                    <a:srgbClr val="C00000"/>
                  </a:solidFill>
                  <a:latin typeface="微软雅黑" panose="020B0503020204020204" pitchFamily="34" charset="-122"/>
                  <a:ea typeface="微软雅黑" panose="020B0503020204020204" pitchFamily="34" charset="-122"/>
                </a:rPr>
                <a:t>年以前</a:t>
              </a:r>
            </a:p>
          </p:txBody>
        </p:sp>
        <p:sp>
          <p:nvSpPr>
            <p:cNvPr id="61" name="矩形 60">
              <a:extLst>
                <a:ext uri="{FF2B5EF4-FFF2-40B4-BE49-F238E27FC236}">
                  <a16:creationId xmlns:a16="http://schemas.microsoft.com/office/drawing/2014/main" id="{041623EC-85C1-4690-8201-6374EC349872}"/>
                </a:ext>
              </a:extLst>
            </p:cNvPr>
            <p:cNvSpPr/>
            <p:nvPr/>
          </p:nvSpPr>
          <p:spPr>
            <a:xfrm>
              <a:off x="3544337" y="1985599"/>
              <a:ext cx="6096000" cy="5760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从无到有：缺乏统筹规划，刚刚起步</a:t>
              </a:r>
            </a:p>
          </p:txBody>
        </p:sp>
      </p:grpSp>
      <p:sp>
        <p:nvSpPr>
          <p:cNvPr id="4" name="平行四边形 3">
            <a:extLst>
              <a:ext uri="{FF2B5EF4-FFF2-40B4-BE49-F238E27FC236}">
                <a16:creationId xmlns:a16="http://schemas.microsoft.com/office/drawing/2014/main" id="{A065D1AD-B80A-46A2-AE9D-2F0637D63628}"/>
              </a:ext>
            </a:extLst>
          </p:cNvPr>
          <p:cNvSpPr/>
          <p:nvPr/>
        </p:nvSpPr>
        <p:spPr>
          <a:xfrm>
            <a:off x="2160000" y="2612181"/>
            <a:ext cx="9336000" cy="343488"/>
          </a:xfrm>
          <a:prstGeom prst="parallelogram">
            <a:avLst>
              <a:gd name="adj" fmla="val 313394"/>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平行四边形 66">
            <a:extLst>
              <a:ext uri="{FF2B5EF4-FFF2-40B4-BE49-F238E27FC236}">
                <a16:creationId xmlns:a16="http://schemas.microsoft.com/office/drawing/2014/main" id="{AA0593F2-2C37-40DA-BFDE-4A694423F36D}"/>
              </a:ext>
            </a:extLst>
          </p:cNvPr>
          <p:cNvSpPr/>
          <p:nvPr/>
        </p:nvSpPr>
        <p:spPr>
          <a:xfrm>
            <a:off x="1080000" y="3533581"/>
            <a:ext cx="9336000" cy="343488"/>
          </a:xfrm>
          <a:prstGeom prst="parallelogram">
            <a:avLst>
              <a:gd name="adj" fmla="val 31894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a:extLst>
              <a:ext uri="{FF2B5EF4-FFF2-40B4-BE49-F238E27FC236}">
                <a16:creationId xmlns:a16="http://schemas.microsoft.com/office/drawing/2014/main" id="{F45121B3-AB9A-4952-B3A4-02D5F3B3BB42}"/>
              </a:ext>
            </a:extLst>
          </p:cNvPr>
          <p:cNvSpPr/>
          <p:nvPr/>
        </p:nvSpPr>
        <p:spPr>
          <a:xfrm>
            <a:off x="0" y="4474074"/>
            <a:ext cx="9336000" cy="343488"/>
          </a:xfrm>
          <a:prstGeom prst="parallelogram">
            <a:avLst>
              <a:gd name="adj" fmla="val 313394"/>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a:extLst>
              <a:ext uri="{FF2B5EF4-FFF2-40B4-BE49-F238E27FC236}">
                <a16:creationId xmlns:a16="http://schemas.microsoft.com/office/drawing/2014/main" id="{BD9FEFFF-7B3B-4608-BD40-7D2E6C132CD3}"/>
              </a:ext>
            </a:extLst>
          </p:cNvPr>
          <p:cNvSpPr/>
          <p:nvPr/>
        </p:nvSpPr>
        <p:spPr>
          <a:xfrm>
            <a:off x="3240000" y="1676779"/>
            <a:ext cx="9336000" cy="343488"/>
          </a:xfrm>
          <a:prstGeom prst="parallelogram">
            <a:avLst>
              <a:gd name="adj" fmla="val 313394"/>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a:extLst>
              <a:ext uri="{FF2B5EF4-FFF2-40B4-BE49-F238E27FC236}">
                <a16:creationId xmlns:a16="http://schemas.microsoft.com/office/drawing/2014/main" id="{2A10D0DF-8204-44AC-9C1A-CE70DBEE9EA0}"/>
              </a:ext>
            </a:extLst>
          </p:cNvPr>
          <p:cNvSpPr/>
          <p:nvPr/>
        </p:nvSpPr>
        <p:spPr>
          <a:xfrm rot="20536699">
            <a:off x="8144009" y="4659078"/>
            <a:ext cx="1311042" cy="564233"/>
          </a:xfrm>
          <a:prstGeom prst="parallelogram">
            <a:avLst>
              <a:gd name="adj" fmla="val 32677"/>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a:extLst>
              <a:ext uri="{FF2B5EF4-FFF2-40B4-BE49-F238E27FC236}">
                <a16:creationId xmlns:a16="http://schemas.microsoft.com/office/drawing/2014/main" id="{3FF2070A-FC77-4752-8FE0-0E5F62429077}"/>
              </a:ext>
            </a:extLst>
          </p:cNvPr>
          <p:cNvSpPr/>
          <p:nvPr/>
        </p:nvSpPr>
        <p:spPr>
          <a:xfrm rot="20536699">
            <a:off x="9212315" y="3715544"/>
            <a:ext cx="1311042" cy="564233"/>
          </a:xfrm>
          <a:prstGeom prst="parallelogram">
            <a:avLst>
              <a:gd name="adj" fmla="val 32677"/>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平行四边形 72">
            <a:extLst>
              <a:ext uri="{FF2B5EF4-FFF2-40B4-BE49-F238E27FC236}">
                <a16:creationId xmlns:a16="http://schemas.microsoft.com/office/drawing/2014/main" id="{C0824800-A53C-4FE7-A8E5-DB76540040B3}"/>
              </a:ext>
            </a:extLst>
          </p:cNvPr>
          <p:cNvSpPr/>
          <p:nvPr/>
        </p:nvSpPr>
        <p:spPr>
          <a:xfrm rot="20536699">
            <a:off x="10306477" y="2784327"/>
            <a:ext cx="1311042" cy="564233"/>
          </a:xfrm>
          <a:prstGeom prst="parallelogram">
            <a:avLst>
              <a:gd name="adj" fmla="val 32677"/>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平行四边形 73">
            <a:extLst>
              <a:ext uri="{FF2B5EF4-FFF2-40B4-BE49-F238E27FC236}">
                <a16:creationId xmlns:a16="http://schemas.microsoft.com/office/drawing/2014/main" id="{FB749F9E-4025-4904-A858-708CF534166F}"/>
              </a:ext>
            </a:extLst>
          </p:cNvPr>
          <p:cNvSpPr/>
          <p:nvPr/>
        </p:nvSpPr>
        <p:spPr>
          <a:xfrm rot="20536699">
            <a:off x="11377826" y="1847087"/>
            <a:ext cx="1311042" cy="594125"/>
          </a:xfrm>
          <a:prstGeom prst="parallelogram">
            <a:avLst>
              <a:gd name="adj" fmla="val 32677"/>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2692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8C9E0295-41CB-4252-9431-C5FD0D805392}"/>
              </a:ext>
            </a:extLst>
          </p:cNvPr>
          <p:cNvSpPr/>
          <p:nvPr/>
        </p:nvSpPr>
        <p:spPr>
          <a:xfrm>
            <a:off x="0" y="716420"/>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a:extLst>
              <a:ext uri="{FF2B5EF4-FFF2-40B4-BE49-F238E27FC236}">
                <a16:creationId xmlns:a16="http://schemas.microsoft.com/office/drawing/2014/main" id="{C07178C4-F340-4D54-B1C3-BC45D3F6A795}"/>
              </a:ext>
            </a:extLst>
          </p:cNvPr>
          <p:cNvSpPr txBox="1"/>
          <p:nvPr/>
        </p:nvSpPr>
        <p:spPr>
          <a:xfrm>
            <a:off x="1056000" y="4191728"/>
            <a:ext cx="10080000" cy="1728000"/>
          </a:xfrm>
          <a:prstGeom prst="rect">
            <a:avLst/>
          </a:prstGeom>
          <a:noFill/>
        </p:spPr>
        <p:txBody>
          <a:bodyPr wrap="square" rtlCol="0" anchor="ctr" anchorCtr="0">
            <a:noAutofit/>
          </a:bodyPr>
          <a:lstStyle/>
          <a:p>
            <a:pPr>
              <a:lnSpc>
                <a:spcPct val="125000"/>
              </a:lnSpc>
            </a:pPr>
            <a:r>
              <a:rPr kumimoji="1" lang="zh-CN" altLang="en-US" sz="2000" b="1" dirty="0">
                <a:solidFill>
                  <a:schemeClr val="bg1"/>
                </a:solidFill>
                <a:latin typeface="微软雅黑" panose="020B0503020204020204" pitchFamily="34" charset="-122"/>
                <a:ea typeface="微软雅黑" panose="020B0503020204020204" pitchFamily="34" charset="-122"/>
              </a:rPr>
              <a:t>       缺乏基础应用软件的配套，自主可控系统的推行和普及面临巨大挑战。在当前自主可控领域，特别缺乏那些</a:t>
            </a:r>
            <a:r>
              <a:rPr kumimoji="1" lang="zh-CN" altLang="en-US" sz="2400" b="1" dirty="0">
                <a:solidFill>
                  <a:srgbClr val="C00000"/>
                </a:solidFill>
                <a:latin typeface="微软雅黑" panose="020B0503020204020204" pitchFamily="34" charset="-122"/>
                <a:ea typeface="微软雅黑" panose="020B0503020204020204" pitchFamily="34" charset="-122"/>
              </a:rPr>
              <a:t>使用频率高、应用价值大</a:t>
            </a:r>
            <a:r>
              <a:rPr kumimoji="1" lang="zh-CN" altLang="en-US" sz="2000" b="1" dirty="0">
                <a:solidFill>
                  <a:schemeClr val="bg1"/>
                </a:solidFill>
                <a:latin typeface="微软雅黑" panose="020B0503020204020204" pitchFamily="34" charset="-122"/>
                <a:ea typeface="微软雅黑" panose="020B0503020204020204" pitchFamily="34" charset="-122"/>
              </a:rPr>
              <a:t>的软件，其中，</a:t>
            </a:r>
            <a:r>
              <a:rPr kumimoji="1" lang="zh-CN" altLang="en-US" sz="3200" b="1" dirty="0">
                <a:solidFill>
                  <a:srgbClr val="C00000"/>
                </a:solidFill>
                <a:latin typeface="微软雅黑" panose="020B0503020204020204" pitchFamily="34" charset="-122"/>
                <a:ea typeface="微软雅黑" panose="020B0503020204020204" pitchFamily="34" charset="-122"/>
              </a:rPr>
              <a:t>视频会议软件</a:t>
            </a:r>
            <a:r>
              <a:rPr kumimoji="1" lang="zh-CN" altLang="en-US" sz="2000" b="1" dirty="0">
                <a:solidFill>
                  <a:schemeClr val="bg1"/>
                </a:solidFill>
                <a:latin typeface="微软雅黑" panose="020B0503020204020204" pitchFamily="34" charset="-122"/>
                <a:ea typeface="微软雅黑" panose="020B0503020204020204" pitchFamily="34" charset="-122"/>
              </a:rPr>
              <a:t>的空缺尤其显著。</a:t>
            </a:r>
            <a:endParaRPr kumimoji="1"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2D98E241-69DE-4E71-9A90-04A60283843A}"/>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自主可控普及面临挑战</a:t>
            </a:r>
          </a:p>
        </p:txBody>
      </p:sp>
      <p:sp>
        <p:nvSpPr>
          <p:cNvPr id="45" name="椭圆 44">
            <a:extLst>
              <a:ext uri="{FF2B5EF4-FFF2-40B4-BE49-F238E27FC236}">
                <a16:creationId xmlns:a16="http://schemas.microsoft.com/office/drawing/2014/main" id="{8E279877-B23D-4A0F-BF72-E52B7A8796B9}"/>
              </a:ext>
            </a:extLst>
          </p:cNvPr>
          <p:cNvSpPr/>
          <p:nvPr/>
        </p:nvSpPr>
        <p:spPr>
          <a:xfrm>
            <a:off x="5466000" y="1824074"/>
            <a:ext cx="1260000" cy="1260000"/>
          </a:xfrm>
          <a:prstGeom prst="ellipse">
            <a:avLst/>
          </a:prstGeom>
          <a:solidFill>
            <a:srgbClr val="4E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52B34F2-4029-43F6-B24C-A0E10B4B2A4E}"/>
              </a:ext>
            </a:extLst>
          </p:cNvPr>
          <p:cNvSpPr/>
          <p:nvPr/>
        </p:nvSpPr>
        <p:spPr>
          <a:xfrm>
            <a:off x="7634029" y="1824074"/>
            <a:ext cx="1260000" cy="1260000"/>
          </a:xfrm>
          <a:prstGeom prst="ellipse">
            <a:avLst/>
          </a:prstGeom>
          <a:solidFill>
            <a:srgbClr val="4E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215774E5-ACD3-4CAC-854B-734B0D93C8C0}"/>
              </a:ext>
            </a:extLst>
          </p:cNvPr>
          <p:cNvSpPr/>
          <p:nvPr/>
        </p:nvSpPr>
        <p:spPr>
          <a:xfrm>
            <a:off x="3304223" y="1824074"/>
            <a:ext cx="1260000" cy="1260000"/>
          </a:xfrm>
          <a:prstGeom prst="ellipse">
            <a:avLst/>
          </a:prstGeom>
          <a:solidFill>
            <a:srgbClr val="4E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6EF1BE86-A07C-46BC-A525-BEA1348E8F5C}"/>
              </a:ext>
            </a:extLst>
          </p:cNvPr>
          <p:cNvSpPr/>
          <p:nvPr/>
        </p:nvSpPr>
        <p:spPr>
          <a:xfrm>
            <a:off x="1143724" y="1824074"/>
            <a:ext cx="1260000" cy="1260000"/>
          </a:xfrm>
          <a:prstGeom prst="ellipse">
            <a:avLst/>
          </a:prstGeom>
          <a:solidFill>
            <a:srgbClr val="4E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7C93D168-DF45-4457-98B0-890D076A3061}"/>
              </a:ext>
            </a:extLst>
          </p:cNvPr>
          <p:cNvSpPr/>
          <p:nvPr/>
        </p:nvSpPr>
        <p:spPr>
          <a:xfrm>
            <a:off x="9795806" y="1824074"/>
            <a:ext cx="1260000" cy="1260000"/>
          </a:xfrm>
          <a:prstGeom prst="ellipse">
            <a:avLst/>
          </a:prstGeom>
          <a:solidFill>
            <a:srgbClr val="4E5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弦形 4">
            <a:extLst>
              <a:ext uri="{FF2B5EF4-FFF2-40B4-BE49-F238E27FC236}">
                <a16:creationId xmlns:a16="http://schemas.microsoft.com/office/drawing/2014/main" id="{B0DB4773-F59D-4595-9019-693383B953D8}"/>
              </a:ext>
            </a:extLst>
          </p:cNvPr>
          <p:cNvSpPr/>
          <p:nvPr/>
        </p:nvSpPr>
        <p:spPr>
          <a:xfrm>
            <a:off x="1143997" y="1824074"/>
            <a:ext cx="1260000" cy="1260000"/>
          </a:xfrm>
          <a:prstGeom prst="chord">
            <a:avLst>
              <a:gd name="adj1" fmla="val 147958"/>
              <a:gd name="adj2" fmla="val 1065442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a:extLst>
              <a:ext uri="{FF2B5EF4-FFF2-40B4-BE49-F238E27FC236}">
                <a16:creationId xmlns:a16="http://schemas.microsoft.com/office/drawing/2014/main" id="{713F5603-BECB-4000-8C71-C9CF8DE6A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86" y="2047205"/>
            <a:ext cx="676275" cy="676275"/>
          </a:xfrm>
          <a:prstGeom prst="rect">
            <a:avLst/>
          </a:prstGeom>
        </p:spPr>
      </p:pic>
      <p:sp>
        <p:nvSpPr>
          <p:cNvPr id="8" name="文本框 7">
            <a:extLst>
              <a:ext uri="{FF2B5EF4-FFF2-40B4-BE49-F238E27FC236}">
                <a16:creationId xmlns:a16="http://schemas.microsoft.com/office/drawing/2014/main" id="{9044ADF4-7B61-4632-BFA8-11B624505A41}"/>
              </a:ext>
            </a:extLst>
          </p:cNvPr>
          <p:cNvSpPr txBox="1"/>
          <p:nvPr/>
        </p:nvSpPr>
        <p:spPr>
          <a:xfrm>
            <a:off x="1503723" y="2753063"/>
            <a:ext cx="540000" cy="288000"/>
          </a:xfrm>
          <a:prstGeom prst="rect">
            <a:avLst/>
          </a:prstGeom>
          <a:noFill/>
        </p:spPr>
        <p:txBody>
          <a:bodyPr wrap="square" rtlCol="0" anchor="ctr" anchorCtr="0">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缺</a:t>
            </a:r>
          </a:p>
        </p:txBody>
      </p:sp>
      <p:sp>
        <p:nvSpPr>
          <p:cNvPr id="9" name="矩形: 圆角 8">
            <a:extLst>
              <a:ext uri="{FF2B5EF4-FFF2-40B4-BE49-F238E27FC236}">
                <a16:creationId xmlns:a16="http://schemas.microsoft.com/office/drawing/2014/main" id="{DD92C92F-9589-4554-89F5-0DE701C90024}"/>
              </a:ext>
            </a:extLst>
          </p:cNvPr>
          <p:cNvSpPr/>
          <p:nvPr/>
        </p:nvSpPr>
        <p:spPr>
          <a:xfrm>
            <a:off x="1233923" y="3249000"/>
            <a:ext cx="108000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字处软件</a:t>
            </a:r>
          </a:p>
        </p:txBody>
      </p:sp>
      <p:pic>
        <p:nvPicPr>
          <p:cNvPr id="16" name="图片 15" descr="图片包含 剪贴画&#10;&#10;描述已自动生成">
            <a:extLst>
              <a:ext uri="{FF2B5EF4-FFF2-40B4-BE49-F238E27FC236}">
                <a16:creationId xmlns:a16="http://schemas.microsoft.com/office/drawing/2014/main" id="{9212644B-24EA-4588-B503-3DEDA6E0F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085" y="2043106"/>
            <a:ext cx="676275" cy="676275"/>
          </a:xfrm>
          <a:prstGeom prst="rect">
            <a:avLst/>
          </a:prstGeom>
        </p:spPr>
      </p:pic>
      <p:pic>
        <p:nvPicPr>
          <p:cNvPr id="24" name="图片 23">
            <a:extLst>
              <a:ext uri="{FF2B5EF4-FFF2-40B4-BE49-F238E27FC236}">
                <a16:creationId xmlns:a16="http://schemas.microsoft.com/office/drawing/2014/main" id="{A5621FC2-D189-4343-96D4-830326C0C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5242" y="2039799"/>
            <a:ext cx="917573" cy="677176"/>
          </a:xfrm>
          <a:prstGeom prst="rect">
            <a:avLst/>
          </a:prstGeom>
        </p:spPr>
      </p:pic>
      <p:pic>
        <p:nvPicPr>
          <p:cNvPr id="25" name="图片 24" descr="图片包含 斧头&#10;&#10;描述已自动生成">
            <a:extLst>
              <a:ext uri="{FF2B5EF4-FFF2-40B4-BE49-F238E27FC236}">
                <a16:creationId xmlns:a16="http://schemas.microsoft.com/office/drawing/2014/main" id="{ADE068AC-555C-42A8-BCCB-925F9CE6B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862" y="2040700"/>
            <a:ext cx="676275" cy="676275"/>
          </a:xfrm>
          <a:prstGeom prst="rect">
            <a:avLst/>
          </a:prstGeom>
        </p:spPr>
      </p:pic>
      <p:sp>
        <p:nvSpPr>
          <p:cNvPr id="55" name="矩形: 圆角 54">
            <a:extLst>
              <a:ext uri="{FF2B5EF4-FFF2-40B4-BE49-F238E27FC236}">
                <a16:creationId xmlns:a16="http://schemas.microsoft.com/office/drawing/2014/main" id="{E5D9BC75-DDD3-47D2-BFB9-82213042C618}"/>
              </a:ext>
            </a:extLst>
          </p:cNvPr>
          <p:cNvSpPr/>
          <p:nvPr/>
        </p:nvSpPr>
        <p:spPr>
          <a:xfrm>
            <a:off x="3394222" y="3249000"/>
            <a:ext cx="108000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微软雅黑" panose="020B0503020204020204" pitchFamily="34" charset="-122"/>
                <a:ea typeface="微软雅黑" panose="020B0503020204020204" pitchFamily="34" charset="-122"/>
              </a:rPr>
              <a:t>OA</a:t>
            </a:r>
            <a:r>
              <a:rPr lang="zh-CN" altLang="en-US" sz="1600" dirty="0">
                <a:latin typeface="微软雅黑" panose="020B0503020204020204" pitchFamily="34" charset="-122"/>
                <a:ea typeface="微软雅黑" panose="020B0503020204020204" pitchFamily="34" charset="-122"/>
              </a:rPr>
              <a:t>系统</a:t>
            </a:r>
          </a:p>
        </p:txBody>
      </p:sp>
      <p:sp>
        <p:nvSpPr>
          <p:cNvPr id="58" name="矩形: 圆角 57">
            <a:extLst>
              <a:ext uri="{FF2B5EF4-FFF2-40B4-BE49-F238E27FC236}">
                <a16:creationId xmlns:a16="http://schemas.microsoft.com/office/drawing/2014/main" id="{B2B4CA89-A127-4E1C-8CFF-909AD1B413E3}"/>
              </a:ext>
            </a:extLst>
          </p:cNvPr>
          <p:cNvSpPr/>
          <p:nvPr/>
        </p:nvSpPr>
        <p:spPr>
          <a:xfrm>
            <a:off x="5555999" y="3249000"/>
            <a:ext cx="108000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杀毒软件</a:t>
            </a:r>
          </a:p>
        </p:txBody>
      </p:sp>
      <p:sp>
        <p:nvSpPr>
          <p:cNvPr id="59" name="弦形 58">
            <a:extLst>
              <a:ext uri="{FF2B5EF4-FFF2-40B4-BE49-F238E27FC236}">
                <a16:creationId xmlns:a16="http://schemas.microsoft.com/office/drawing/2014/main" id="{49D4D3DB-741A-43EE-82B0-48F4DF435C30}"/>
              </a:ext>
            </a:extLst>
          </p:cNvPr>
          <p:cNvSpPr/>
          <p:nvPr/>
        </p:nvSpPr>
        <p:spPr>
          <a:xfrm>
            <a:off x="3305303" y="1824074"/>
            <a:ext cx="1260000" cy="1260000"/>
          </a:xfrm>
          <a:prstGeom prst="chord">
            <a:avLst>
              <a:gd name="adj1" fmla="val 1810888"/>
              <a:gd name="adj2" fmla="val 89882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文本框 59">
            <a:extLst>
              <a:ext uri="{FF2B5EF4-FFF2-40B4-BE49-F238E27FC236}">
                <a16:creationId xmlns:a16="http://schemas.microsoft.com/office/drawing/2014/main" id="{35BFD02A-D09F-4538-869D-030DFD9C74EA}"/>
              </a:ext>
            </a:extLst>
          </p:cNvPr>
          <p:cNvSpPr txBox="1"/>
          <p:nvPr/>
        </p:nvSpPr>
        <p:spPr>
          <a:xfrm>
            <a:off x="3664222" y="2753063"/>
            <a:ext cx="540000" cy="288000"/>
          </a:xfrm>
          <a:prstGeom prst="rect">
            <a:avLst/>
          </a:prstGeom>
          <a:noFill/>
        </p:spPr>
        <p:txBody>
          <a:bodyPr wrap="square" rtlCol="0" anchor="ctr" anchorCtr="0">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缺</a:t>
            </a:r>
          </a:p>
        </p:txBody>
      </p:sp>
      <p:sp>
        <p:nvSpPr>
          <p:cNvPr id="61" name="矩形: 圆角 60">
            <a:extLst>
              <a:ext uri="{FF2B5EF4-FFF2-40B4-BE49-F238E27FC236}">
                <a16:creationId xmlns:a16="http://schemas.microsoft.com/office/drawing/2014/main" id="{6C6F2BC8-B6FF-4685-93C0-F2DB5139E9D5}"/>
              </a:ext>
            </a:extLst>
          </p:cNvPr>
          <p:cNvSpPr/>
          <p:nvPr/>
        </p:nvSpPr>
        <p:spPr>
          <a:xfrm>
            <a:off x="7718589" y="3249000"/>
            <a:ext cx="108000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即时通讯</a:t>
            </a:r>
          </a:p>
        </p:txBody>
      </p:sp>
      <p:sp>
        <p:nvSpPr>
          <p:cNvPr id="62" name="矩形: 圆角 61">
            <a:extLst>
              <a:ext uri="{FF2B5EF4-FFF2-40B4-BE49-F238E27FC236}">
                <a16:creationId xmlns:a16="http://schemas.microsoft.com/office/drawing/2014/main" id="{B6C17563-948A-45C8-BB7C-F6F9A3124576}"/>
              </a:ext>
            </a:extLst>
          </p:cNvPr>
          <p:cNvSpPr/>
          <p:nvPr/>
        </p:nvSpPr>
        <p:spPr>
          <a:xfrm>
            <a:off x="9885806" y="3249000"/>
            <a:ext cx="108000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视频会议</a:t>
            </a:r>
          </a:p>
        </p:txBody>
      </p:sp>
      <p:sp>
        <p:nvSpPr>
          <p:cNvPr id="65" name="弦形 64">
            <a:extLst>
              <a:ext uri="{FF2B5EF4-FFF2-40B4-BE49-F238E27FC236}">
                <a16:creationId xmlns:a16="http://schemas.microsoft.com/office/drawing/2014/main" id="{5859A87A-2276-423B-AE55-B00C7DD82E98}"/>
              </a:ext>
            </a:extLst>
          </p:cNvPr>
          <p:cNvSpPr/>
          <p:nvPr/>
        </p:nvSpPr>
        <p:spPr>
          <a:xfrm>
            <a:off x="5466000" y="1824074"/>
            <a:ext cx="1260000" cy="1260000"/>
          </a:xfrm>
          <a:prstGeom prst="chord">
            <a:avLst>
              <a:gd name="adj1" fmla="val 1494095"/>
              <a:gd name="adj2" fmla="val 929023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文本框 65">
            <a:extLst>
              <a:ext uri="{FF2B5EF4-FFF2-40B4-BE49-F238E27FC236}">
                <a16:creationId xmlns:a16="http://schemas.microsoft.com/office/drawing/2014/main" id="{85D5A8C1-0B7B-4828-A98F-CA36002DB235}"/>
              </a:ext>
            </a:extLst>
          </p:cNvPr>
          <p:cNvSpPr txBox="1"/>
          <p:nvPr/>
        </p:nvSpPr>
        <p:spPr>
          <a:xfrm>
            <a:off x="5825999" y="2753063"/>
            <a:ext cx="540000" cy="288000"/>
          </a:xfrm>
          <a:prstGeom prst="rect">
            <a:avLst/>
          </a:prstGeom>
          <a:noFill/>
        </p:spPr>
        <p:txBody>
          <a:bodyPr wrap="square" rtlCol="0" anchor="ctr" anchorCtr="0">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缺</a:t>
            </a:r>
          </a:p>
        </p:txBody>
      </p:sp>
      <p:sp>
        <p:nvSpPr>
          <p:cNvPr id="67" name="弦形 66">
            <a:extLst>
              <a:ext uri="{FF2B5EF4-FFF2-40B4-BE49-F238E27FC236}">
                <a16:creationId xmlns:a16="http://schemas.microsoft.com/office/drawing/2014/main" id="{9C83BBD0-849D-4167-A453-A1B2ACC3A857}"/>
              </a:ext>
            </a:extLst>
          </p:cNvPr>
          <p:cNvSpPr/>
          <p:nvPr/>
        </p:nvSpPr>
        <p:spPr>
          <a:xfrm>
            <a:off x="7634029" y="1824074"/>
            <a:ext cx="1260000" cy="1260000"/>
          </a:xfrm>
          <a:prstGeom prst="chord">
            <a:avLst>
              <a:gd name="adj1" fmla="val 2620033"/>
              <a:gd name="adj2" fmla="val 81778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文本框 67">
            <a:extLst>
              <a:ext uri="{FF2B5EF4-FFF2-40B4-BE49-F238E27FC236}">
                <a16:creationId xmlns:a16="http://schemas.microsoft.com/office/drawing/2014/main" id="{61E9BBE4-FABD-42D5-B657-9855564042AD}"/>
              </a:ext>
            </a:extLst>
          </p:cNvPr>
          <p:cNvSpPr txBox="1"/>
          <p:nvPr/>
        </p:nvSpPr>
        <p:spPr>
          <a:xfrm>
            <a:off x="7988589" y="2753063"/>
            <a:ext cx="540000" cy="288000"/>
          </a:xfrm>
          <a:prstGeom prst="rect">
            <a:avLst/>
          </a:prstGeom>
          <a:noFill/>
        </p:spPr>
        <p:txBody>
          <a:bodyPr wrap="square" rtlCol="0" anchor="ctr" anchorCtr="0">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缺</a:t>
            </a:r>
          </a:p>
        </p:txBody>
      </p:sp>
      <p:pic>
        <p:nvPicPr>
          <p:cNvPr id="12" name="图片 11">
            <a:extLst>
              <a:ext uri="{FF2B5EF4-FFF2-40B4-BE49-F238E27FC236}">
                <a16:creationId xmlns:a16="http://schemas.microsoft.com/office/drawing/2014/main" id="{1AE489E7-BC84-429E-88C2-17A7BE8AA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5806" y="2018837"/>
            <a:ext cx="720000" cy="720000"/>
          </a:xfrm>
          <a:prstGeom prst="rect">
            <a:avLst/>
          </a:prstGeom>
        </p:spPr>
      </p:pic>
      <p:sp>
        <p:nvSpPr>
          <p:cNvPr id="69" name="弦形 68">
            <a:extLst>
              <a:ext uri="{FF2B5EF4-FFF2-40B4-BE49-F238E27FC236}">
                <a16:creationId xmlns:a16="http://schemas.microsoft.com/office/drawing/2014/main" id="{3BD47FAD-D0CA-4607-A116-2E7D64F0A903}"/>
              </a:ext>
            </a:extLst>
          </p:cNvPr>
          <p:cNvSpPr/>
          <p:nvPr/>
        </p:nvSpPr>
        <p:spPr>
          <a:xfrm>
            <a:off x="9795806" y="1824074"/>
            <a:ext cx="1260000" cy="1260000"/>
          </a:xfrm>
          <a:prstGeom prst="chord">
            <a:avLst>
              <a:gd name="adj1" fmla="val 3789374"/>
              <a:gd name="adj2" fmla="val 70358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文本框 69">
            <a:extLst>
              <a:ext uri="{FF2B5EF4-FFF2-40B4-BE49-F238E27FC236}">
                <a16:creationId xmlns:a16="http://schemas.microsoft.com/office/drawing/2014/main" id="{200144E6-91F4-4BE7-ADD8-7AE9BBF792C8}"/>
              </a:ext>
            </a:extLst>
          </p:cNvPr>
          <p:cNvSpPr txBox="1"/>
          <p:nvPr/>
        </p:nvSpPr>
        <p:spPr>
          <a:xfrm>
            <a:off x="9993806" y="2753063"/>
            <a:ext cx="864000" cy="288000"/>
          </a:xfrm>
          <a:prstGeom prst="rect">
            <a:avLst/>
          </a:prstGeom>
          <a:noFill/>
        </p:spPr>
        <p:txBody>
          <a:bodyPr wrap="square" rtlCol="0" anchor="ctr" anchorCtr="0">
            <a:no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极缺</a:t>
            </a:r>
          </a:p>
        </p:txBody>
      </p:sp>
    </p:spTree>
    <p:extLst>
      <p:ext uri="{BB962C8B-B14F-4D97-AF65-F5344CB8AC3E}">
        <p14:creationId xmlns:p14="http://schemas.microsoft.com/office/powerpoint/2010/main" val="236883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7290544-F556-439F-B251-8EA225A71A46}"/>
              </a:ext>
            </a:extLst>
          </p:cNvPr>
          <p:cNvGrpSpPr/>
          <p:nvPr/>
        </p:nvGrpSpPr>
        <p:grpSpPr>
          <a:xfrm>
            <a:off x="2685033" y="2245983"/>
            <a:ext cx="6821934" cy="2362171"/>
            <a:chOff x="414364" y="1485910"/>
            <a:chExt cx="6821934" cy="2362171"/>
          </a:xfrm>
        </p:grpSpPr>
        <p:sp>
          <p:nvSpPr>
            <p:cNvPr id="8" name="文本框 3">
              <a:extLst>
                <a:ext uri="{FF2B5EF4-FFF2-40B4-BE49-F238E27FC236}">
                  <a16:creationId xmlns:a16="http://schemas.microsoft.com/office/drawing/2014/main" id="{3622D086-D82A-4C4D-8A29-C9871CB343B3}"/>
                </a:ext>
              </a:extLst>
            </p:cNvPr>
            <p:cNvSpPr txBox="1"/>
            <p:nvPr/>
          </p:nvSpPr>
          <p:spPr>
            <a:xfrm>
              <a:off x="414364" y="1485910"/>
              <a:ext cx="3357563" cy="2362171"/>
            </a:xfrm>
            <a:prstGeom prst="rect">
              <a:avLst/>
            </a:prstGeom>
            <a:noFill/>
          </p:spPr>
          <p:txBody>
            <a:bodyPr wrap="square" lIns="68517" tIns="34283" rIns="68517" bIns="34283" rtlCol="0">
              <a:spAutoFit/>
            </a:bodyPr>
            <a:lstStyle/>
            <a:p>
              <a:pPr algn="ctr" defTabSz="685205"/>
              <a:r>
                <a:rPr lang="en-US" altLang="zh-CN" sz="14900" b="1" dirty="0">
                  <a:solidFill>
                    <a:schemeClr val="bg1"/>
                  </a:solidFill>
                  <a:latin typeface="微软雅黑"/>
                  <a:ea typeface="微软雅黑"/>
                </a:rPr>
                <a:t>2</a:t>
              </a:r>
              <a:endParaRPr lang="zh-CN" altLang="en-US" sz="14900" b="1" dirty="0">
                <a:solidFill>
                  <a:schemeClr val="bg1"/>
                </a:solidFill>
                <a:latin typeface="微软雅黑"/>
                <a:ea typeface="微软雅黑"/>
              </a:endParaRPr>
            </a:p>
          </p:txBody>
        </p:sp>
        <p:sp>
          <p:nvSpPr>
            <p:cNvPr id="9" name="矩形 8">
              <a:extLst>
                <a:ext uri="{FF2B5EF4-FFF2-40B4-BE49-F238E27FC236}">
                  <a16:creationId xmlns:a16="http://schemas.microsoft.com/office/drawing/2014/main" id="{8DB15E1D-0B1C-416B-A6F6-0D53C9F41688}"/>
                </a:ext>
              </a:extLst>
            </p:cNvPr>
            <p:cNvSpPr/>
            <p:nvPr/>
          </p:nvSpPr>
          <p:spPr bwMode="auto">
            <a:xfrm>
              <a:off x="2986560" y="2428944"/>
              <a:ext cx="4249738" cy="479952"/>
            </a:xfrm>
            <a:prstGeom prst="rect">
              <a:avLst/>
            </a:prstGeom>
            <a:noFill/>
            <a:ln w="6350" cap="flat" cmpd="sng" algn="ctr">
              <a:solidFill>
                <a:schemeClr val="bg1"/>
              </a:solidFill>
              <a:prstDash val="solid"/>
              <a:miter lim="800000"/>
            </a:ln>
            <a:effectLst/>
          </p:spPr>
          <p:txBody>
            <a:bodyPr wrap="square" lIns="53958" tIns="24295" rIns="53958" bIns="24295" rtlCol="0" anchor="t">
              <a:spAutoFit/>
            </a:bodyPr>
            <a:lstStyle/>
            <a:p>
              <a:pPr algn="ctr" defTabSz="685205">
                <a:defRPr/>
              </a:pPr>
              <a:r>
                <a:rPr lang="zh-CN" altLang="en-US" sz="2800" b="1" kern="0" cap="small" dirty="0">
                  <a:solidFill>
                    <a:srgbClr val="C00000"/>
                  </a:solidFill>
                  <a:latin typeface="微软雅黑"/>
                  <a:ea typeface="微软雅黑"/>
                </a:rPr>
                <a:t>自 主 可 控 视 频 会 议</a:t>
              </a:r>
              <a:endParaRPr lang="en-US" altLang="zh-CN" sz="2800" b="1" kern="0" cap="small" dirty="0">
                <a:solidFill>
                  <a:srgbClr val="C00000"/>
                </a:solidFill>
                <a:latin typeface="微软雅黑"/>
                <a:ea typeface="微软雅黑"/>
              </a:endParaRPr>
            </a:p>
          </p:txBody>
        </p:sp>
        <p:sp>
          <p:nvSpPr>
            <p:cNvPr id="10" name="直接连接符 6">
              <a:extLst>
                <a:ext uri="{FF2B5EF4-FFF2-40B4-BE49-F238E27FC236}">
                  <a16:creationId xmlns:a16="http://schemas.microsoft.com/office/drawing/2014/main" id="{976D9F80-E552-4319-B101-17216EFDF221}"/>
                </a:ext>
              </a:extLst>
            </p:cNvPr>
            <p:cNvSpPr>
              <a:spLocks noChangeShapeType="1"/>
            </p:cNvSpPr>
            <p:nvPr/>
          </p:nvSpPr>
          <p:spPr bwMode="auto">
            <a:xfrm>
              <a:off x="2986560" y="3435848"/>
              <a:ext cx="4249738"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sp>
          <p:nvSpPr>
            <p:cNvPr id="11" name="直接连接符 7">
              <a:extLst>
                <a:ext uri="{FF2B5EF4-FFF2-40B4-BE49-F238E27FC236}">
                  <a16:creationId xmlns:a16="http://schemas.microsoft.com/office/drawing/2014/main" id="{650BCA8B-25E6-457E-84DB-45C4386B339B}"/>
                </a:ext>
              </a:extLst>
            </p:cNvPr>
            <p:cNvSpPr>
              <a:spLocks noChangeShapeType="1"/>
            </p:cNvSpPr>
            <p:nvPr/>
          </p:nvSpPr>
          <p:spPr bwMode="auto">
            <a:xfrm>
              <a:off x="2986560" y="1819275"/>
              <a:ext cx="4249738" cy="1588"/>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buFont typeface="Arial" pitchFamily="34" charset="0"/>
                <a:buNone/>
                <a:defRPr/>
              </a:pPr>
              <a:endParaRPr lang="zh-CN" altLang="en-US" kern="0">
                <a:solidFill>
                  <a:srgbClr val="000000"/>
                </a:solidFill>
                <a:latin typeface="Arial" pitchFamily="34" charset="0"/>
              </a:endParaRPr>
            </a:p>
          </p:txBody>
        </p:sp>
      </p:grpSp>
    </p:spTree>
    <p:extLst>
      <p:ext uri="{BB962C8B-B14F-4D97-AF65-F5344CB8AC3E}">
        <p14:creationId xmlns:p14="http://schemas.microsoft.com/office/powerpoint/2010/main" val="130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6BE697FE-F02C-4110-B1C2-E619E784F8D2}"/>
              </a:ext>
            </a:extLst>
          </p:cNvPr>
          <p:cNvSpPr/>
          <p:nvPr/>
        </p:nvSpPr>
        <p:spPr>
          <a:xfrm>
            <a:off x="0" y="716420"/>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9DB4A2BB-FCD2-4A35-A249-AEAFB391D173}"/>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硬件视频会议存在不足</a:t>
            </a:r>
          </a:p>
        </p:txBody>
      </p:sp>
      <p:sp>
        <p:nvSpPr>
          <p:cNvPr id="16" name="六边形 2">
            <a:extLst>
              <a:ext uri="{FF2B5EF4-FFF2-40B4-BE49-F238E27FC236}">
                <a16:creationId xmlns:a16="http://schemas.microsoft.com/office/drawing/2014/main" id="{CD8C3B49-D512-4949-9AFF-318F90C34D9F}"/>
              </a:ext>
            </a:extLst>
          </p:cNvPr>
          <p:cNvSpPr>
            <a:spLocks noChangeArrowheads="1"/>
          </p:cNvSpPr>
          <p:nvPr/>
        </p:nvSpPr>
        <p:spPr bwMode="auto">
          <a:xfrm>
            <a:off x="5466556" y="2510570"/>
            <a:ext cx="1258887" cy="1085850"/>
          </a:xfrm>
          <a:prstGeom prst="hexagon">
            <a:avLst>
              <a:gd name="adj" fmla="val 24991"/>
              <a:gd name="vf" fmla="val 115470"/>
            </a:avLst>
          </a:prstGeom>
          <a:solidFill>
            <a:srgbClr val="4E5663"/>
          </a:solidFill>
          <a:ln>
            <a:noFill/>
          </a:ln>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zh-CN" altLang="en-US" sz="3600" b="1" dirty="0">
                <a:solidFill>
                  <a:schemeClr val="bg1"/>
                </a:solidFill>
                <a:latin typeface="微软雅黑"/>
                <a:ea typeface="微软雅黑"/>
                <a:sym typeface="宋体" pitchFamily="2" charset="-122"/>
              </a:rPr>
              <a:t>贵</a:t>
            </a:r>
          </a:p>
        </p:txBody>
      </p:sp>
      <p:sp>
        <p:nvSpPr>
          <p:cNvPr id="18" name="六边形 3">
            <a:extLst>
              <a:ext uri="{FF2B5EF4-FFF2-40B4-BE49-F238E27FC236}">
                <a16:creationId xmlns:a16="http://schemas.microsoft.com/office/drawing/2014/main" id="{E4B1D2A4-6B77-4A6B-9C67-D97254953A05}"/>
              </a:ext>
            </a:extLst>
          </p:cNvPr>
          <p:cNvSpPr>
            <a:spLocks noChangeArrowheads="1"/>
          </p:cNvSpPr>
          <p:nvPr/>
        </p:nvSpPr>
        <p:spPr bwMode="auto">
          <a:xfrm>
            <a:off x="4376738" y="3053495"/>
            <a:ext cx="1258887" cy="1085850"/>
          </a:xfrm>
          <a:prstGeom prst="hexagon">
            <a:avLst>
              <a:gd name="adj" fmla="val 24991"/>
              <a:gd name="vf" fmla="val 115470"/>
            </a:avLst>
          </a:prstGeom>
          <a:solidFill>
            <a:srgbClr val="03AE97"/>
          </a:solidFill>
          <a:ln>
            <a:noFill/>
          </a:ln>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zh-CN" altLang="en-US" sz="3600" b="1" dirty="0">
                <a:solidFill>
                  <a:schemeClr val="bg1"/>
                </a:solidFill>
                <a:latin typeface="微软雅黑"/>
                <a:ea typeface="微软雅黑"/>
                <a:sym typeface="宋体" pitchFamily="2" charset="-122"/>
              </a:rPr>
              <a:t>繁</a:t>
            </a:r>
          </a:p>
        </p:txBody>
      </p:sp>
      <p:sp>
        <p:nvSpPr>
          <p:cNvPr id="19" name="六边形 5">
            <a:extLst>
              <a:ext uri="{FF2B5EF4-FFF2-40B4-BE49-F238E27FC236}">
                <a16:creationId xmlns:a16="http://schemas.microsoft.com/office/drawing/2014/main" id="{5BCFCD23-3AC4-4BCB-94DE-2F99A92C9187}"/>
              </a:ext>
            </a:extLst>
          </p:cNvPr>
          <p:cNvSpPr>
            <a:spLocks noChangeArrowheads="1"/>
          </p:cNvSpPr>
          <p:nvPr/>
        </p:nvSpPr>
        <p:spPr bwMode="auto">
          <a:xfrm>
            <a:off x="6556377" y="3053495"/>
            <a:ext cx="1258887" cy="1085850"/>
          </a:xfrm>
          <a:prstGeom prst="hexagon">
            <a:avLst>
              <a:gd name="adj" fmla="val 24991"/>
              <a:gd name="vf" fmla="val 115470"/>
            </a:avLst>
          </a:prstGeom>
          <a:solidFill>
            <a:srgbClr val="3194C6"/>
          </a:solidFill>
          <a:ln>
            <a:noFill/>
          </a:ln>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zh-CN" altLang="en-US" sz="3600" b="1" dirty="0">
                <a:solidFill>
                  <a:schemeClr val="bg1"/>
                </a:solidFill>
                <a:latin typeface="微软雅黑"/>
                <a:ea typeface="微软雅黑"/>
                <a:sym typeface="宋体" pitchFamily="2" charset="-122"/>
              </a:rPr>
              <a:t>独</a:t>
            </a:r>
          </a:p>
        </p:txBody>
      </p:sp>
      <p:sp>
        <p:nvSpPr>
          <p:cNvPr id="20" name="六边形 4">
            <a:extLst>
              <a:ext uri="{FF2B5EF4-FFF2-40B4-BE49-F238E27FC236}">
                <a16:creationId xmlns:a16="http://schemas.microsoft.com/office/drawing/2014/main" id="{06A6F989-83CC-48EF-8A0A-A1D17528FA01}"/>
              </a:ext>
            </a:extLst>
          </p:cNvPr>
          <p:cNvSpPr>
            <a:spLocks noChangeArrowheads="1"/>
          </p:cNvSpPr>
          <p:nvPr/>
        </p:nvSpPr>
        <p:spPr bwMode="auto">
          <a:xfrm>
            <a:off x="5466555" y="3679107"/>
            <a:ext cx="1258887" cy="1085850"/>
          </a:xfrm>
          <a:prstGeom prst="hexagon">
            <a:avLst>
              <a:gd name="adj" fmla="val 24991"/>
              <a:gd name="vf" fmla="val 115470"/>
            </a:avLst>
          </a:prstGeom>
          <a:solidFill>
            <a:srgbClr val="F7AC12"/>
          </a:solidFill>
          <a:ln>
            <a:noFill/>
          </a:ln>
        </p:spPr>
        <p:txBody>
          <a:bodyPr lIns="91428" tIns="45714" rIns="91428" bIns="45714" anchor="ct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eaLnBrk="1" fontAlgn="base" hangingPunct="1">
              <a:spcBef>
                <a:spcPct val="0"/>
              </a:spcBef>
              <a:spcAft>
                <a:spcPct val="0"/>
              </a:spcAft>
              <a:buFont typeface="Arial" pitchFamily="34" charset="0"/>
              <a:buNone/>
            </a:pPr>
            <a:r>
              <a:rPr lang="zh-CN" altLang="en-US" sz="3600" b="1" dirty="0">
                <a:solidFill>
                  <a:schemeClr val="bg1"/>
                </a:solidFill>
                <a:latin typeface="微软雅黑"/>
                <a:ea typeface="微软雅黑"/>
                <a:sym typeface="宋体" pitchFamily="2" charset="-122"/>
              </a:rPr>
              <a:t>难</a:t>
            </a:r>
          </a:p>
        </p:txBody>
      </p:sp>
      <p:sp>
        <p:nvSpPr>
          <p:cNvPr id="8" name="TextBox 10">
            <a:extLst>
              <a:ext uri="{FF2B5EF4-FFF2-40B4-BE49-F238E27FC236}">
                <a16:creationId xmlns:a16="http://schemas.microsoft.com/office/drawing/2014/main" id="{CBD9F043-4BB5-46B9-AFA5-ACE7162F51DA}"/>
              </a:ext>
            </a:extLst>
          </p:cNvPr>
          <p:cNvSpPr>
            <a:spLocks noChangeArrowheads="1"/>
          </p:cNvSpPr>
          <p:nvPr/>
        </p:nvSpPr>
        <p:spPr bwMode="auto">
          <a:xfrm>
            <a:off x="2032200" y="1815460"/>
            <a:ext cx="33655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o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defTabSz="457130" eaLnBrk="1" hangingPunct="1">
              <a:lnSpc>
                <a:spcPct val="125000"/>
              </a:lnSpc>
              <a:spcBef>
                <a:spcPts val="0"/>
              </a:spcBef>
              <a:buNone/>
              <a:defRPr sz="1800">
                <a:solidFill>
                  <a:srgbClr val="000000"/>
                </a:solidFill>
                <a:uFillTx/>
              </a:defRPr>
            </a:pPr>
            <a:r>
              <a:rPr lang="zh-CN" altLang="en-US" sz="1400" b="1" kern="0" dirty="0">
                <a:solidFill>
                  <a:srgbClr val="4D5663"/>
                </a:solidFill>
                <a:latin typeface="微软雅黑"/>
                <a:ea typeface="微软雅黑"/>
              </a:rPr>
              <a:t>开发投入成本较高</a:t>
            </a:r>
            <a:endParaRPr lang="en-US" altLang="zh-CN" sz="1400" b="1" kern="0" dirty="0">
              <a:solidFill>
                <a:srgbClr val="4D5663"/>
              </a:solidFill>
              <a:latin typeface="微软雅黑"/>
              <a:ea typeface="微软雅黑"/>
            </a:endParaRPr>
          </a:p>
          <a:p>
            <a:pPr defTabSz="457130" eaLnBrk="1" hangingPunct="1">
              <a:lnSpc>
                <a:spcPct val="125000"/>
              </a:lnSpc>
              <a:spcBef>
                <a:spcPts val="0"/>
              </a:spcBef>
              <a:buNone/>
              <a:defRPr sz="1800">
                <a:solidFill>
                  <a:srgbClr val="000000"/>
                </a:solidFill>
                <a:uFillTx/>
              </a:defRPr>
            </a:pPr>
            <a:r>
              <a:rPr lang="zh-CN" altLang="en-US" sz="1400" kern="0" dirty="0">
                <a:solidFill>
                  <a:schemeClr val="bg1"/>
                </a:solidFill>
                <a:latin typeface="微软雅黑"/>
                <a:ea typeface="微软雅黑"/>
              </a:rPr>
              <a:t>硬件视频会议造价昂贵，初次建设成本较高，后期扩展成本更大，因此很难解决用户越来越多的大规模会议需求</a:t>
            </a:r>
          </a:p>
        </p:txBody>
      </p:sp>
      <p:sp>
        <p:nvSpPr>
          <p:cNvPr id="9" name="TextBox 10">
            <a:extLst>
              <a:ext uri="{FF2B5EF4-FFF2-40B4-BE49-F238E27FC236}">
                <a16:creationId xmlns:a16="http://schemas.microsoft.com/office/drawing/2014/main" id="{292DA854-0DC6-4EB5-9F94-4CACB40230C6}"/>
              </a:ext>
            </a:extLst>
          </p:cNvPr>
          <p:cNvSpPr>
            <a:spLocks noChangeArrowheads="1"/>
          </p:cNvSpPr>
          <p:nvPr/>
        </p:nvSpPr>
        <p:spPr bwMode="auto">
          <a:xfrm>
            <a:off x="2032200" y="4338385"/>
            <a:ext cx="33655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o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defTabSz="457130" eaLnBrk="1" hangingPunct="1">
              <a:lnSpc>
                <a:spcPct val="125000"/>
              </a:lnSpc>
              <a:spcBef>
                <a:spcPts val="0"/>
              </a:spcBef>
              <a:buNone/>
              <a:defRPr sz="1800">
                <a:solidFill>
                  <a:srgbClr val="000000"/>
                </a:solidFill>
                <a:uFillTx/>
              </a:defRPr>
            </a:pPr>
            <a:r>
              <a:rPr lang="zh-CN" altLang="en-US" sz="1400" b="1" kern="0" dirty="0">
                <a:solidFill>
                  <a:srgbClr val="05AE97"/>
                </a:solidFill>
                <a:latin typeface="微软雅黑"/>
                <a:ea typeface="微软雅黑"/>
              </a:rPr>
              <a:t>使用场景灵活度低</a:t>
            </a:r>
            <a:endParaRPr lang="en-US" altLang="zh-CN" sz="1400" b="1" kern="0" dirty="0">
              <a:solidFill>
                <a:srgbClr val="05AE97"/>
              </a:solidFill>
              <a:latin typeface="微软雅黑"/>
              <a:ea typeface="微软雅黑"/>
            </a:endParaRPr>
          </a:p>
          <a:p>
            <a:pPr defTabSz="457130" eaLnBrk="1" hangingPunct="1">
              <a:lnSpc>
                <a:spcPct val="125000"/>
              </a:lnSpc>
              <a:spcBef>
                <a:spcPts val="0"/>
              </a:spcBef>
              <a:buNone/>
              <a:defRPr sz="1800">
                <a:solidFill>
                  <a:srgbClr val="000000"/>
                </a:solidFill>
                <a:uFillTx/>
              </a:defRPr>
            </a:pPr>
            <a:r>
              <a:rPr lang="zh-CN" altLang="en-US" sz="1400" kern="0" dirty="0">
                <a:solidFill>
                  <a:schemeClr val="bg1"/>
                </a:solidFill>
                <a:latin typeface="微软雅黑"/>
                <a:ea typeface="微软雅黑"/>
              </a:rPr>
              <a:t>硬件视频会议场景固定，基本无法满足移动时代下的“轻会议”需求，在移动场景或复杂场景中使用不便</a:t>
            </a:r>
          </a:p>
        </p:txBody>
      </p:sp>
      <p:sp>
        <p:nvSpPr>
          <p:cNvPr id="10" name="TextBox 10">
            <a:extLst>
              <a:ext uri="{FF2B5EF4-FFF2-40B4-BE49-F238E27FC236}">
                <a16:creationId xmlns:a16="http://schemas.microsoft.com/office/drawing/2014/main" id="{62FD9B6E-357A-4187-BE01-491028337B1F}"/>
              </a:ext>
            </a:extLst>
          </p:cNvPr>
          <p:cNvSpPr>
            <a:spLocks noChangeArrowheads="1"/>
          </p:cNvSpPr>
          <p:nvPr/>
        </p:nvSpPr>
        <p:spPr bwMode="auto">
          <a:xfrm>
            <a:off x="7112100" y="4338385"/>
            <a:ext cx="33655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o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defTabSz="457130" eaLnBrk="1" hangingPunct="1">
              <a:lnSpc>
                <a:spcPct val="125000"/>
              </a:lnSpc>
              <a:spcBef>
                <a:spcPts val="0"/>
              </a:spcBef>
              <a:buNone/>
              <a:defRPr sz="1800">
                <a:solidFill>
                  <a:srgbClr val="000000"/>
                </a:solidFill>
                <a:uFillTx/>
              </a:defRPr>
            </a:pPr>
            <a:r>
              <a:rPr lang="zh-CN" altLang="en-US" sz="1400" b="1" kern="0" dirty="0">
                <a:solidFill>
                  <a:srgbClr val="B27906"/>
                </a:solidFill>
                <a:latin typeface="微软雅黑"/>
                <a:ea typeface="微软雅黑"/>
              </a:rPr>
              <a:t>兼容性差无法利旧</a:t>
            </a:r>
            <a:endParaRPr lang="en-US" altLang="zh-CN" sz="1400" b="1" kern="0" dirty="0">
              <a:solidFill>
                <a:srgbClr val="B27906"/>
              </a:solidFill>
              <a:latin typeface="微软雅黑"/>
              <a:ea typeface="微软雅黑"/>
            </a:endParaRPr>
          </a:p>
          <a:p>
            <a:pPr defTabSz="457130" eaLnBrk="1" hangingPunct="1">
              <a:lnSpc>
                <a:spcPct val="125000"/>
              </a:lnSpc>
              <a:spcBef>
                <a:spcPts val="0"/>
              </a:spcBef>
              <a:buNone/>
              <a:defRPr sz="1800">
                <a:solidFill>
                  <a:srgbClr val="000000"/>
                </a:solidFill>
                <a:uFillTx/>
              </a:defRPr>
            </a:pPr>
            <a:r>
              <a:rPr lang="zh-CN" altLang="en-US" sz="1400" kern="0" dirty="0">
                <a:solidFill>
                  <a:schemeClr val="bg1"/>
                </a:solidFill>
                <a:latin typeface="微软雅黑"/>
                <a:ea typeface="微软雅黑"/>
              </a:rPr>
              <a:t>硬件视频会议无法与</a:t>
            </a:r>
            <a:r>
              <a:rPr lang="en-US" altLang="zh-CN" sz="1400" kern="0" dirty="0">
                <a:solidFill>
                  <a:schemeClr val="bg1"/>
                </a:solidFill>
                <a:latin typeface="微软雅黑"/>
                <a:ea typeface="微软雅黑"/>
              </a:rPr>
              <a:t>SIP</a:t>
            </a:r>
            <a:r>
              <a:rPr lang="zh-CN" altLang="en-US" sz="1400" kern="0" dirty="0">
                <a:solidFill>
                  <a:schemeClr val="bg1"/>
                </a:solidFill>
                <a:latin typeface="微软雅黑"/>
                <a:ea typeface="微软雅黑"/>
              </a:rPr>
              <a:t>软会议、</a:t>
            </a:r>
            <a:r>
              <a:rPr lang="en-US" altLang="zh-CN" sz="1400" kern="0" dirty="0">
                <a:solidFill>
                  <a:schemeClr val="bg1"/>
                </a:solidFill>
                <a:latin typeface="微软雅黑"/>
                <a:ea typeface="微软雅黑"/>
              </a:rPr>
              <a:t>H.323</a:t>
            </a:r>
            <a:r>
              <a:rPr lang="zh-CN" altLang="en-US" sz="1400" kern="0" dirty="0">
                <a:solidFill>
                  <a:schemeClr val="bg1"/>
                </a:solidFill>
                <a:latin typeface="微软雅黑"/>
                <a:ea typeface="微软雅黑"/>
              </a:rPr>
              <a:t>等其它视频终端互联互通，造成用户早期采购的硬件无法“利旧”，浪费资源</a:t>
            </a:r>
          </a:p>
        </p:txBody>
      </p:sp>
      <p:sp>
        <p:nvSpPr>
          <p:cNvPr id="13" name="TextBox 10">
            <a:extLst>
              <a:ext uri="{FF2B5EF4-FFF2-40B4-BE49-F238E27FC236}">
                <a16:creationId xmlns:a16="http://schemas.microsoft.com/office/drawing/2014/main" id="{C9240A25-0B36-4DF7-806C-6CE183207F7B}"/>
              </a:ext>
            </a:extLst>
          </p:cNvPr>
          <p:cNvSpPr>
            <a:spLocks noChangeArrowheads="1"/>
          </p:cNvSpPr>
          <p:nvPr/>
        </p:nvSpPr>
        <p:spPr bwMode="auto">
          <a:xfrm>
            <a:off x="7112100" y="1815460"/>
            <a:ext cx="33655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oAutofit/>
          </a:bodyPr>
          <a:lstStyle>
            <a:lvl1pPr eaLnBrk="0" hangingPunct="0">
              <a:spcBef>
                <a:spcPct val="20000"/>
              </a:spcBef>
              <a:buChar char="•"/>
              <a:defRPr sz="3200">
                <a:solidFill>
                  <a:schemeClr val="tx1"/>
                </a:solidFill>
                <a:latin typeface="Calibri" pitchFamily="34" charset="0"/>
                <a:ea typeface="宋体" pitchFamily="2" charset="-122"/>
                <a:sym typeface="Calibri" pitchFamily="34" charset="0"/>
              </a:defRPr>
            </a:lvl1pPr>
            <a:lvl2pPr marL="742950" indent="-285750" eaLnBrk="0" hangingPunct="0">
              <a:spcBef>
                <a:spcPct val="20000"/>
              </a:spcBef>
              <a:buChar char="–"/>
              <a:defRPr sz="2800">
                <a:solidFill>
                  <a:schemeClr val="tx1"/>
                </a:solidFill>
                <a:latin typeface="Calibri" pitchFamily="34" charset="0"/>
                <a:ea typeface="宋体" pitchFamily="2" charset="-122"/>
                <a:sym typeface="Calibri" pitchFamily="34" charset="0"/>
              </a:defRPr>
            </a:lvl2pPr>
            <a:lvl3pPr marL="1143000" indent="-228600" eaLnBrk="0" hangingPunct="0">
              <a:spcBef>
                <a:spcPct val="20000"/>
              </a:spcBef>
              <a:buChar char="•"/>
              <a:defRPr sz="2400">
                <a:solidFill>
                  <a:schemeClr val="tx1"/>
                </a:solidFill>
                <a:latin typeface="Calibri" pitchFamily="34" charset="0"/>
                <a:ea typeface="宋体" pitchFamily="2" charset="-122"/>
                <a:sym typeface="Calibri" pitchFamily="34" charset="0"/>
              </a:defRPr>
            </a:lvl3pPr>
            <a:lvl4pPr marL="16002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4pPr>
            <a:lvl5pPr marL="2057400" indent="-228600" eaLnBrk="0" hangingPunct="0">
              <a:spcBef>
                <a:spcPct val="20000"/>
              </a:spcBef>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defTabSz="457130" eaLnBrk="1" hangingPunct="1">
              <a:lnSpc>
                <a:spcPct val="125000"/>
              </a:lnSpc>
              <a:spcBef>
                <a:spcPts val="0"/>
              </a:spcBef>
              <a:buNone/>
              <a:defRPr sz="1800">
                <a:solidFill>
                  <a:srgbClr val="000000"/>
                </a:solidFill>
                <a:uFillTx/>
              </a:defRPr>
            </a:pPr>
            <a:r>
              <a:rPr lang="zh-CN" altLang="en-US" sz="1400" b="1" kern="0" dirty="0">
                <a:solidFill>
                  <a:srgbClr val="3095C6"/>
                </a:solidFill>
                <a:latin typeface="微软雅黑"/>
                <a:ea typeface="微软雅黑"/>
              </a:rPr>
              <a:t>整合资源能力较弱</a:t>
            </a:r>
            <a:endParaRPr lang="en-US" altLang="zh-CN" sz="1400" b="1" kern="0" dirty="0">
              <a:solidFill>
                <a:srgbClr val="3095C6"/>
              </a:solidFill>
              <a:latin typeface="微软雅黑"/>
              <a:ea typeface="微软雅黑"/>
            </a:endParaRPr>
          </a:p>
          <a:p>
            <a:pPr defTabSz="457130" eaLnBrk="1" hangingPunct="1">
              <a:lnSpc>
                <a:spcPct val="125000"/>
              </a:lnSpc>
              <a:spcBef>
                <a:spcPts val="0"/>
              </a:spcBef>
              <a:buNone/>
              <a:defRPr sz="1800">
                <a:solidFill>
                  <a:srgbClr val="000000"/>
                </a:solidFill>
                <a:uFillTx/>
              </a:defRPr>
            </a:pPr>
            <a:r>
              <a:rPr lang="zh-CN" altLang="en-US" sz="1400" kern="0" dirty="0">
                <a:solidFill>
                  <a:schemeClr val="bg1"/>
                </a:solidFill>
                <a:latin typeface="微软雅黑"/>
                <a:ea typeface="微软雅黑"/>
              </a:rPr>
              <a:t>硬件视频会议无法和现有的</a:t>
            </a:r>
            <a:r>
              <a:rPr lang="en-US" altLang="zh-CN" sz="1400" kern="0" dirty="0">
                <a:solidFill>
                  <a:schemeClr val="bg1"/>
                </a:solidFill>
                <a:latin typeface="微软雅黑"/>
                <a:ea typeface="微软雅黑"/>
              </a:rPr>
              <a:t>OA</a:t>
            </a:r>
            <a:r>
              <a:rPr lang="zh-CN" altLang="en-US" sz="1400" kern="0" dirty="0">
                <a:solidFill>
                  <a:schemeClr val="bg1"/>
                </a:solidFill>
                <a:latin typeface="微软雅黑"/>
                <a:ea typeface="微软雅黑"/>
              </a:rPr>
              <a:t>软件、办公软件、及业务专用软件完成整合，只能单独部署，单独使用</a:t>
            </a:r>
          </a:p>
        </p:txBody>
      </p:sp>
      <p:pic>
        <p:nvPicPr>
          <p:cNvPr id="21" name="Picture 13" descr="Polycom HDX 9002 photo.">
            <a:extLst>
              <a:ext uri="{FF2B5EF4-FFF2-40B4-BE49-F238E27FC236}">
                <a16:creationId xmlns:a16="http://schemas.microsoft.com/office/drawing/2014/main" id="{2A65CB4F-74E5-410E-973E-DCA28FF15C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89524" l="3833" r="95819">
                        <a14:foregroundMark x1="19164" y1="14286" x2="26481" y2="15238"/>
                        <a14:foregroundMark x1="27526" y1="9524" x2="31359" y2="27619"/>
                        <a14:foregroundMark x1="15679" y1="48571" x2="19512" y2="52381"/>
                        <a14:foregroundMark x1="10105" y1="54286" x2="3833" y2="62857"/>
                        <a14:foregroundMark x1="22300" y1="53333" x2="28571" y2="51429"/>
                        <a14:foregroundMark x1="28571" y1="10476" x2="31707" y2="19048"/>
                        <a14:foregroundMark x1="28223" y1="8571" x2="30662" y2="12381"/>
                        <a14:foregroundMark x1="23693" y1="34286" x2="30314" y2="34286"/>
                        <a14:foregroundMark x1="89199" y1="14286" x2="91638" y2="27619"/>
                        <a14:foregroundMark x1="36237" y1="76190" x2="49826" y2="87619"/>
                        <a14:foregroundMark x1="51220" y1="73333" x2="52265" y2="75238"/>
                        <a14:foregroundMark x1="93380" y1="56190" x2="94774" y2="62857"/>
                        <a14:foregroundMark x1="95470" y1="17143" x2="95819" y2="41905"/>
                        <a14:foregroundMark x1="91986" y1="54286" x2="94425" y2="53333"/>
                        <a14:foregroundMark x1="93031" y1="52381" x2="95122" y2="52381"/>
                        <a14:foregroundMark x1="24390" y1="19048" x2="25436" y2="29524"/>
                        <a14:foregroundMark x1="26132" y1="18095" x2="27526" y2="23810"/>
                      </a14:backgroundRemoval>
                    </a14:imgEffect>
                  </a14:imgLayer>
                </a14:imgProps>
              </a:ext>
            </a:extLst>
          </a:blip>
          <a:srcRect/>
          <a:stretch>
            <a:fillRect/>
          </a:stretch>
        </p:blipFill>
        <p:spPr bwMode="auto">
          <a:xfrm>
            <a:off x="9107587" y="5595250"/>
            <a:ext cx="2740025" cy="1000125"/>
          </a:xfrm>
          <a:prstGeom prst="rect">
            <a:avLst/>
          </a:prstGeom>
          <a:noFill/>
          <a:ln w="9525">
            <a:noFill/>
            <a:miter lim="800000"/>
            <a:headEnd/>
            <a:tailEnd/>
          </a:ln>
        </p:spPr>
      </p:pic>
    </p:spTree>
    <p:extLst>
      <p:ext uri="{BB962C8B-B14F-4D97-AF65-F5344CB8AC3E}">
        <p14:creationId xmlns:p14="http://schemas.microsoft.com/office/powerpoint/2010/main" val="190118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9B6EC732-82D8-45B8-9D1D-D0D2EFCDE6F1}"/>
              </a:ext>
            </a:extLst>
          </p:cNvPr>
          <p:cNvSpPr/>
          <p:nvPr/>
        </p:nvSpPr>
        <p:spPr>
          <a:xfrm>
            <a:off x="0" y="714874"/>
            <a:ext cx="12192000" cy="5760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a:extLst>
              <a:ext uri="{FF2B5EF4-FFF2-40B4-BE49-F238E27FC236}">
                <a16:creationId xmlns:a16="http://schemas.microsoft.com/office/drawing/2014/main" id="{BB03E2C5-2017-404C-811F-B09880829ABE}"/>
              </a:ext>
            </a:extLst>
          </p:cNvPr>
          <p:cNvSpPr/>
          <p:nvPr/>
        </p:nvSpPr>
        <p:spPr>
          <a:xfrm>
            <a:off x="4938029" y="2260094"/>
            <a:ext cx="2340000" cy="2340000"/>
          </a:xfrm>
          <a:prstGeom prst="ellips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B5C3A9F1-5D1E-43EC-BA54-04B124022A30}"/>
              </a:ext>
            </a:extLst>
          </p:cNvPr>
          <p:cNvSpPr/>
          <p:nvPr/>
        </p:nvSpPr>
        <p:spPr>
          <a:xfrm>
            <a:off x="0" y="368687"/>
            <a:ext cx="406440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软件视频会议无法支持</a:t>
            </a:r>
          </a:p>
        </p:txBody>
      </p:sp>
      <p:grpSp>
        <p:nvGrpSpPr>
          <p:cNvPr id="9" name="组合 8">
            <a:extLst>
              <a:ext uri="{FF2B5EF4-FFF2-40B4-BE49-F238E27FC236}">
                <a16:creationId xmlns:a16="http://schemas.microsoft.com/office/drawing/2014/main" id="{5C906DDB-A940-4F5F-A008-90E68633B51E}"/>
              </a:ext>
            </a:extLst>
          </p:cNvPr>
          <p:cNvGrpSpPr/>
          <p:nvPr/>
        </p:nvGrpSpPr>
        <p:grpSpPr>
          <a:xfrm>
            <a:off x="5384506" y="2705409"/>
            <a:ext cx="1441271" cy="1465465"/>
            <a:chOff x="5384184" y="2683535"/>
            <a:chExt cx="1441271" cy="1465465"/>
          </a:xfrm>
        </p:grpSpPr>
        <p:sp>
          <p:nvSpPr>
            <p:cNvPr id="3" name="矩形 2">
              <a:extLst>
                <a:ext uri="{FF2B5EF4-FFF2-40B4-BE49-F238E27FC236}">
                  <a16:creationId xmlns:a16="http://schemas.microsoft.com/office/drawing/2014/main" id="{31CD2C2D-3F0C-4B61-BCFF-DFFF723561E4}"/>
                </a:ext>
              </a:extLst>
            </p:cNvPr>
            <p:cNvSpPr/>
            <p:nvPr/>
          </p:nvSpPr>
          <p:spPr>
            <a:xfrm>
              <a:off x="5385455" y="2709000"/>
              <a:ext cx="1440000" cy="1440000"/>
            </a:xfrm>
            <a:prstGeom prst="rect">
              <a:avLst/>
            </a:prstGeom>
            <a:solidFill>
              <a:srgbClr val="656E7C">
                <a:alpha val="6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79B1E535-D796-4A61-859B-AF3A4F704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184" y="2683535"/>
              <a:ext cx="1440000" cy="1440000"/>
            </a:xfrm>
            <a:prstGeom prst="rect">
              <a:avLst/>
            </a:prstGeom>
          </p:spPr>
        </p:pic>
      </p:grpSp>
      <p:sp>
        <p:nvSpPr>
          <p:cNvPr id="18" name="文本框 17">
            <a:extLst>
              <a:ext uri="{FF2B5EF4-FFF2-40B4-BE49-F238E27FC236}">
                <a16:creationId xmlns:a16="http://schemas.microsoft.com/office/drawing/2014/main" id="{6534928F-EC8F-488D-A1C5-39A25C9341EF}"/>
              </a:ext>
            </a:extLst>
          </p:cNvPr>
          <p:cNvSpPr txBox="1"/>
          <p:nvPr/>
        </p:nvSpPr>
        <p:spPr>
          <a:xfrm>
            <a:off x="5200646" y="4888744"/>
            <a:ext cx="1800000" cy="288000"/>
          </a:xfrm>
          <a:prstGeom prst="rect">
            <a:avLst/>
          </a:prstGeom>
          <a:noFill/>
        </p:spPr>
        <p:txBody>
          <a:bodyPr wrap="none" rtlCol="0" anchor="ctr" anchorCtr="0">
            <a:no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国产计算机操作系统</a:t>
            </a:r>
          </a:p>
        </p:txBody>
      </p:sp>
      <p:sp>
        <p:nvSpPr>
          <p:cNvPr id="45" name="空心弧 44">
            <a:extLst>
              <a:ext uri="{FF2B5EF4-FFF2-40B4-BE49-F238E27FC236}">
                <a16:creationId xmlns:a16="http://schemas.microsoft.com/office/drawing/2014/main" id="{D36AE792-979B-43D1-8BC1-193393534FD6}"/>
              </a:ext>
            </a:extLst>
          </p:cNvPr>
          <p:cNvSpPr/>
          <p:nvPr/>
        </p:nvSpPr>
        <p:spPr>
          <a:xfrm rot="16200000">
            <a:off x="4694181" y="2027169"/>
            <a:ext cx="2808000" cy="2808000"/>
          </a:xfrm>
          <a:prstGeom prst="blockArc">
            <a:avLst>
              <a:gd name="adj1" fmla="val 9266201"/>
              <a:gd name="adj2" fmla="val 6913398"/>
              <a:gd name="adj3" fmla="val 4516"/>
            </a:avLst>
          </a:prstGeom>
          <a:gradFill>
            <a:gsLst>
              <a:gs pos="0">
                <a:schemeClr val="accent1">
                  <a:lumMod val="5000"/>
                  <a:lumOff val="95000"/>
                </a:schemeClr>
              </a:gs>
              <a:gs pos="74000">
                <a:srgbClr val="D40E14"/>
              </a:gs>
              <a:gs pos="83000">
                <a:srgbClr val="DA7A18"/>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矩形 51">
            <a:extLst>
              <a:ext uri="{FF2B5EF4-FFF2-40B4-BE49-F238E27FC236}">
                <a16:creationId xmlns:a16="http://schemas.microsoft.com/office/drawing/2014/main" id="{30435AA9-1EEB-4995-ADA3-110428DCC417}"/>
              </a:ext>
            </a:extLst>
          </p:cNvPr>
          <p:cNvSpPr/>
          <p:nvPr/>
        </p:nvSpPr>
        <p:spPr>
          <a:xfrm>
            <a:off x="4032257" y="1895409"/>
            <a:ext cx="360000" cy="3060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r>
              <a:rPr lang="zh-CN" altLang="en-US" b="1" dirty="0">
                <a:latin typeface="微软雅黑" panose="020B0503020204020204" pitchFamily="34" charset="-122"/>
                <a:ea typeface="微软雅黑" panose="020B0503020204020204" pitchFamily="34" charset="-122"/>
              </a:rPr>
              <a:t>外国品牌，无市场准入</a:t>
            </a:r>
          </a:p>
        </p:txBody>
      </p:sp>
      <p:sp>
        <p:nvSpPr>
          <p:cNvPr id="55" name="矩形 54">
            <a:extLst>
              <a:ext uri="{FF2B5EF4-FFF2-40B4-BE49-F238E27FC236}">
                <a16:creationId xmlns:a16="http://schemas.microsoft.com/office/drawing/2014/main" id="{ADC3F473-55C5-4805-B769-8B2ED33B1663}"/>
              </a:ext>
            </a:extLst>
          </p:cNvPr>
          <p:cNvSpPr/>
          <p:nvPr/>
        </p:nvSpPr>
        <p:spPr>
          <a:xfrm>
            <a:off x="7795785" y="1895409"/>
            <a:ext cx="360000" cy="3060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r>
              <a:rPr lang="zh-CN" altLang="en-US" b="1" dirty="0">
                <a:latin typeface="微软雅黑" panose="020B0503020204020204" pitchFamily="34" charset="-122"/>
                <a:ea typeface="微软雅黑" panose="020B0503020204020204" pitchFamily="34" charset="-122"/>
              </a:rPr>
              <a:t>国内大厂，无技术匹配</a:t>
            </a:r>
          </a:p>
        </p:txBody>
      </p:sp>
      <p:grpSp>
        <p:nvGrpSpPr>
          <p:cNvPr id="82" name="组合 81">
            <a:extLst>
              <a:ext uri="{FF2B5EF4-FFF2-40B4-BE49-F238E27FC236}">
                <a16:creationId xmlns:a16="http://schemas.microsoft.com/office/drawing/2014/main" id="{99D61F86-C8D9-4E54-9829-BE22FA138BFB}"/>
              </a:ext>
            </a:extLst>
          </p:cNvPr>
          <p:cNvGrpSpPr/>
          <p:nvPr/>
        </p:nvGrpSpPr>
        <p:grpSpPr>
          <a:xfrm>
            <a:off x="8945002" y="1681256"/>
            <a:ext cx="902088" cy="902088"/>
            <a:chOff x="9326326" y="1619729"/>
            <a:chExt cx="902088" cy="902088"/>
          </a:xfrm>
        </p:grpSpPr>
        <p:sp>
          <p:nvSpPr>
            <p:cNvPr id="81" name="Shape 3310">
              <a:extLst>
                <a:ext uri="{FF2B5EF4-FFF2-40B4-BE49-F238E27FC236}">
                  <a16:creationId xmlns:a16="http://schemas.microsoft.com/office/drawing/2014/main" id="{1444A355-A4FB-4461-BF8A-D00D18F7CB73}"/>
                </a:ext>
              </a:extLst>
            </p:cNvPr>
            <p:cNvSpPr/>
            <p:nvPr/>
          </p:nvSpPr>
          <p:spPr>
            <a:xfrm rot="16200000" flipH="1">
              <a:off x="9326326" y="1619729"/>
              <a:ext cx="902088" cy="9020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3AE97"/>
            </a:solidFill>
            <a:ln w="12700" cap="flat">
              <a:noFill/>
              <a:miter lim="400000"/>
            </a:ln>
            <a:effectLst/>
          </p:spPr>
          <p:txBody>
            <a:bodyPr wrap="square" lIns="0" tIns="0" rIns="0" bIns="0" numCol="1" anchor="ctr">
              <a:noAutofit/>
            </a:bodyPr>
            <a:lstStyle/>
            <a:p>
              <a:pPr algn="ctr" defTabSz="457130"/>
              <a:endParaRPr kern="0" dirty="0">
                <a:solidFill>
                  <a:sysClr val="windowText" lastClr="000000"/>
                </a:solidFill>
                <a:uFill>
                  <a:solidFill/>
                </a:uFill>
                <a:latin typeface="微软雅黑"/>
                <a:ea typeface="微软雅黑"/>
                <a:sym typeface="Calibri"/>
              </a:endParaRPr>
            </a:p>
          </p:txBody>
        </p:sp>
        <p:sp>
          <p:nvSpPr>
            <p:cNvPr id="42" name="文本框 41">
              <a:extLst>
                <a:ext uri="{FF2B5EF4-FFF2-40B4-BE49-F238E27FC236}">
                  <a16:creationId xmlns:a16="http://schemas.microsoft.com/office/drawing/2014/main" id="{E9A3588F-C1FE-4C32-A4E6-34624EB9C030}"/>
                </a:ext>
              </a:extLst>
            </p:cNvPr>
            <p:cNvSpPr txBox="1"/>
            <p:nvPr/>
          </p:nvSpPr>
          <p:spPr>
            <a:xfrm>
              <a:off x="9327370" y="1926773"/>
              <a:ext cx="900000" cy="288000"/>
            </a:xfrm>
            <a:prstGeom prst="rect">
              <a:avLst/>
            </a:prstGeom>
            <a:noFill/>
          </p:spPr>
          <p:txBody>
            <a:bodyPr wrap="square" rtlCol="0" anchor="ctr" anchorCtr="0">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全时</a:t>
              </a:r>
            </a:p>
          </p:txBody>
        </p:sp>
      </p:grpSp>
      <p:grpSp>
        <p:nvGrpSpPr>
          <p:cNvPr id="83" name="组合 82">
            <a:extLst>
              <a:ext uri="{FF2B5EF4-FFF2-40B4-BE49-F238E27FC236}">
                <a16:creationId xmlns:a16="http://schemas.microsoft.com/office/drawing/2014/main" id="{5BA6D182-B059-4681-BDA3-80C0B3452ADD}"/>
              </a:ext>
            </a:extLst>
          </p:cNvPr>
          <p:cNvGrpSpPr/>
          <p:nvPr/>
        </p:nvGrpSpPr>
        <p:grpSpPr>
          <a:xfrm>
            <a:off x="9707712" y="2999830"/>
            <a:ext cx="902088" cy="902088"/>
            <a:chOff x="9326326" y="1619729"/>
            <a:chExt cx="902088" cy="902088"/>
          </a:xfrm>
        </p:grpSpPr>
        <p:sp>
          <p:nvSpPr>
            <p:cNvPr id="84" name="Shape 3310">
              <a:extLst>
                <a:ext uri="{FF2B5EF4-FFF2-40B4-BE49-F238E27FC236}">
                  <a16:creationId xmlns:a16="http://schemas.microsoft.com/office/drawing/2014/main" id="{DE24C586-E389-41E2-93A9-3D2B2FF13A12}"/>
                </a:ext>
              </a:extLst>
            </p:cNvPr>
            <p:cNvSpPr/>
            <p:nvPr/>
          </p:nvSpPr>
          <p:spPr>
            <a:xfrm rot="18827771" flipH="1">
              <a:off x="9326326" y="1619729"/>
              <a:ext cx="902088" cy="9020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3AE97"/>
            </a:solidFill>
            <a:ln w="12700" cap="flat">
              <a:noFill/>
              <a:miter lim="400000"/>
            </a:ln>
            <a:effectLst/>
          </p:spPr>
          <p:txBody>
            <a:bodyPr wrap="square" lIns="0" tIns="0" rIns="0" bIns="0" numCol="1" anchor="ctr">
              <a:noAutofit/>
            </a:bodyPr>
            <a:lstStyle/>
            <a:p>
              <a:pPr algn="ctr" defTabSz="457130"/>
              <a:endParaRPr kern="0" dirty="0">
                <a:solidFill>
                  <a:sysClr val="windowText" lastClr="000000"/>
                </a:solidFill>
                <a:uFill>
                  <a:solidFill/>
                </a:uFill>
                <a:latin typeface="微软雅黑"/>
                <a:ea typeface="微软雅黑"/>
                <a:sym typeface="Calibri"/>
              </a:endParaRPr>
            </a:p>
          </p:txBody>
        </p:sp>
        <p:sp>
          <p:nvSpPr>
            <p:cNvPr id="85" name="文本框 84">
              <a:extLst>
                <a:ext uri="{FF2B5EF4-FFF2-40B4-BE49-F238E27FC236}">
                  <a16:creationId xmlns:a16="http://schemas.microsoft.com/office/drawing/2014/main" id="{47B14FB0-1BB7-4910-BE54-09BFC60DC11B}"/>
                </a:ext>
              </a:extLst>
            </p:cNvPr>
            <p:cNvSpPr txBox="1"/>
            <p:nvPr/>
          </p:nvSpPr>
          <p:spPr>
            <a:xfrm>
              <a:off x="9327370" y="1926773"/>
              <a:ext cx="900000" cy="288000"/>
            </a:xfrm>
            <a:prstGeom prst="rect">
              <a:avLst/>
            </a:prstGeom>
            <a:noFill/>
          </p:spPr>
          <p:txBody>
            <a:bodyPr wrap="square" rtlCol="0" anchor="ctr" anchorCtr="0">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小鱼</a:t>
              </a:r>
            </a:p>
          </p:txBody>
        </p:sp>
      </p:grpSp>
      <p:grpSp>
        <p:nvGrpSpPr>
          <p:cNvPr id="86" name="组合 85">
            <a:extLst>
              <a:ext uri="{FF2B5EF4-FFF2-40B4-BE49-F238E27FC236}">
                <a16:creationId xmlns:a16="http://schemas.microsoft.com/office/drawing/2014/main" id="{C8BCE5AB-DCA8-48A5-8361-1A56303EB414}"/>
              </a:ext>
            </a:extLst>
          </p:cNvPr>
          <p:cNvGrpSpPr/>
          <p:nvPr/>
        </p:nvGrpSpPr>
        <p:grpSpPr>
          <a:xfrm>
            <a:off x="8710059" y="4274656"/>
            <a:ext cx="902088" cy="902088"/>
            <a:chOff x="9326326" y="1619729"/>
            <a:chExt cx="902088" cy="902088"/>
          </a:xfrm>
        </p:grpSpPr>
        <p:sp>
          <p:nvSpPr>
            <p:cNvPr id="87" name="Shape 3310">
              <a:extLst>
                <a:ext uri="{FF2B5EF4-FFF2-40B4-BE49-F238E27FC236}">
                  <a16:creationId xmlns:a16="http://schemas.microsoft.com/office/drawing/2014/main" id="{66888F2D-C591-4D6F-82E8-C5144F84304B}"/>
                </a:ext>
              </a:extLst>
            </p:cNvPr>
            <p:cNvSpPr/>
            <p:nvPr/>
          </p:nvSpPr>
          <p:spPr>
            <a:xfrm flipH="1">
              <a:off x="9326326" y="1619729"/>
              <a:ext cx="902088" cy="9020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3AE97"/>
            </a:solidFill>
            <a:ln w="12700" cap="flat">
              <a:noFill/>
              <a:miter lim="400000"/>
            </a:ln>
            <a:effectLst/>
          </p:spPr>
          <p:txBody>
            <a:bodyPr wrap="square" lIns="0" tIns="0" rIns="0" bIns="0" numCol="1" anchor="ctr">
              <a:noAutofit/>
            </a:bodyPr>
            <a:lstStyle/>
            <a:p>
              <a:pPr algn="ctr" defTabSz="457130"/>
              <a:endParaRPr kern="0" dirty="0">
                <a:solidFill>
                  <a:sysClr val="windowText" lastClr="000000"/>
                </a:solidFill>
                <a:uFill>
                  <a:solidFill/>
                </a:uFill>
                <a:latin typeface="微软雅黑"/>
                <a:ea typeface="微软雅黑"/>
                <a:sym typeface="Calibri"/>
              </a:endParaRPr>
            </a:p>
          </p:txBody>
        </p:sp>
        <p:sp>
          <p:nvSpPr>
            <p:cNvPr id="88" name="文本框 87">
              <a:extLst>
                <a:ext uri="{FF2B5EF4-FFF2-40B4-BE49-F238E27FC236}">
                  <a16:creationId xmlns:a16="http://schemas.microsoft.com/office/drawing/2014/main" id="{27EF681C-8D76-4E1C-AE3E-B5BDA5865912}"/>
                </a:ext>
              </a:extLst>
            </p:cNvPr>
            <p:cNvSpPr txBox="1"/>
            <p:nvPr/>
          </p:nvSpPr>
          <p:spPr>
            <a:xfrm>
              <a:off x="9327370" y="1926773"/>
              <a:ext cx="900000" cy="288000"/>
            </a:xfrm>
            <a:prstGeom prst="rect">
              <a:avLst/>
            </a:prstGeom>
            <a:noFill/>
          </p:spPr>
          <p:txBody>
            <a:bodyPr wrap="square" rtlCol="0" anchor="ctr" anchorCtr="0">
              <a:no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好视通</a:t>
              </a:r>
            </a:p>
          </p:txBody>
        </p:sp>
      </p:grpSp>
      <p:grpSp>
        <p:nvGrpSpPr>
          <p:cNvPr id="89" name="组合 88">
            <a:extLst>
              <a:ext uri="{FF2B5EF4-FFF2-40B4-BE49-F238E27FC236}">
                <a16:creationId xmlns:a16="http://schemas.microsoft.com/office/drawing/2014/main" id="{52739F89-7775-453D-8362-B69C647BF96E}"/>
              </a:ext>
            </a:extLst>
          </p:cNvPr>
          <p:cNvGrpSpPr/>
          <p:nvPr/>
        </p:nvGrpSpPr>
        <p:grpSpPr>
          <a:xfrm rot="10800000">
            <a:off x="2350284" y="1681256"/>
            <a:ext cx="902088" cy="902088"/>
            <a:chOff x="9326326" y="1619729"/>
            <a:chExt cx="902088" cy="902088"/>
          </a:xfrm>
        </p:grpSpPr>
        <p:sp>
          <p:nvSpPr>
            <p:cNvPr id="90" name="Shape 3310">
              <a:extLst>
                <a:ext uri="{FF2B5EF4-FFF2-40B4-BE49-F238E27FC236}">
                  <a16:creationId xmlns:a16="http://schemas.microsoft.com/office/drawing/2014/main" id="{93BAFD5A-80E6-4989-8D18-50B5F18B9743}"/>
                </a:ext>
              </a:extLst>
            </p:cNvPr>
            <p:cNvSpPr/>
            <p:nvPr/>
          </p:nvSpPr>
          <p:spPr>
            <a:xfrm flipH="1">
              <a:off x="9326326" y="1619729"/>
              <a:ext cx="902088" cy="9020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3A5063"/>
            </a:solidFill>
            <a:ln w="12700" cap="flat">
              <a:noFill/>
              <a:miter lim="400000"/>
            </a:ln>
            <a:effectLst/>
          </p:spPr>
          <p:txBody>
            <a:bodyPr wrap="square" lIns="0" tIns="0" rIns="0" bIns="0" numCol="1" anchor="ctr">
              <a:noAutofit/>
            </a:bodyPr>
            <a:lstStyle/>
            <a:p>
              <a:pPr algn="ctr" defTabSz="457130"/>
              <a:endParaRPr kern="0" dirty="0">
                <a:solidFill>
                  <a:sysClr val="windowText" lastClr="000000"/>
                </a:solidFill>
                <a:uFill>
                  <a:solidFill/>
                </a:uFill>
                <a:latin typeface="微软雅黑"/>
                <a:ea typeface="微软雅黑"/>
                <a:sym typeface="Calibri"/>
              </a:endParaRPr>
            </a:p>
          </p:txBody>
        </p:sp>
        <p:sp>
          <p:nvSpPr>
            <p:cNvPr id="91" name="文本框 90">
              <a:extLst>
                <a:ext uri="{FF2B5EF4-FFF2-40B4-BE49-F238E27FC236}">
                  <a16:creationId xmlns:a16="http://schemas.microsoft.com/office/drawing/2014/main" id="{B60B6889-686A-45CE-9C76-1A6D2034D371}"/>
                </a:ext>
              </a:extLst>
            </p:cNvPr>
            <p:cNvSpPr txBox="1"/>
            <p:nvPr/>
          </p:nvSpPr>
          <p:spPr>
            <a:xfrm rot="10800000">
              <a:off x="9327370" y="1926773"/>
              <a:ext cx="900000" cy="288000"/>
            </a:xfrm>
            <a:prstGeom prst="rect">
              <a:avLst/>
            </a:prstGeom>
            <a:noFill/>
          </p:spPr>
          <p:txBody>
            <a:bodyPr wrap="square" rtlCol="0" anchor="ctr" anchorCtr="0">
              <a:no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WebEx</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2" name="组合 91">
            <a:extLst>
              <a:ext uri="{FF2B5EF4-FFF2-40B4-BE49-F238E27FC236}">
                <a16:creationId xmlns:a16="http://schemas.microsoft.com/office/drawing/2014/main" id="{2ABBCF8B-100B-4F31-B134-8AE8C3BD2C95}"/>
              </a:ext>
            </a:extLst>
          </p:cNvPr>
          <p:cNvGrpSpPr/>
          <p:nvPr/>
        </p:nvGrpSpPr>
        <p:grpSpPr>
          <a:xfrm rot="10800000">
            <a:off x="1581156" y="2999830"/>
            <a:ext cx="902088" cy="902088"/>
            <a:chOff x="9326326" y="1619729"/>
            <a:chExt cx="902088" cy="902088"/>
          </a:xfrm>
        </p:grpSpPr>
        <p:sp>
          <p:nvSpPr>
            <p:cNvPr id="93" name="Shape 3310">
              <a:extLst>
                <a:ext uri="{FF2B5EF4-FFF2-40B4-BE49-F238E27FC236}">
                  <a16:creationId xmlns:a16="http://schemas.microsoft.com/office/drawing/2014/main" id="{8FEE0F14-279C-4CBF-8D3D-8D58227A855B}"/>
                </a:ext>
              </a:extLst>
            </p:cNvPr>
            <p:cNvSpPr/>
            <p:nvPr/>
          </p:nvSpPr>
          <p:spPr>
            <a:xfrm rot="18971546" flipH="1">
              <a:off x="9326326" y="1619729"/>
              <a:ext cx="902088" cy="9020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3A5063"/>
            </a:solidFill>
            <a:ln w="12700" cap="flat">
              <a:noFill/>
              <a:miter lim="400000"/>
            </a:ln>
            <a:effectLst/>
          </p:spPr>
          <p:txBody>
            <a:bodyPr wrap="square" lIns="0" tIns="0" rIns="0" bIns="0" numCol="1" anchor="ctr">
              <a:noAutofit/>
            </a:bodyPr>
            <a:lstStyle/>
            <a:p>
              <a:pPr algn="ctr" defTabSz="457130"/>
              <a:endParaRPr kern="0" dirty="0">
                <a:solidFill>
                  <a:sysClr val="windowText" lastClr="000000"/>
                </a:solidFill>
                <a:uFill>
                  <a:solidFill/>
                </a:uFill>
                <a:latin typeface="微软雅黑"/>
                <a:ea typeface="微软雅黑"/>
                <a:sym typeface="Calibri"/>
              </a:endParaRPr>
            </a:p>
          </p:txBody>
        </p:sp>
        <p:sp>
          <p:nvSpPr>
            <p:cNvPr id="94" name="文本框 93">
              <a:extLst>
                <a:ext uri="{FF2B5EF4-FFF2-40B4-BE49-F238E27FC236}">
                  <a16:creationId xmlns:a16="http://schemas.microsoft.com/office/drawing/2014/main" id="{04C95186-F63D-4F4A-8812-77B1A94617DD}"/>
                </a:ext>
              </a:extLst>
            </p:cNvPr>
            <p:cNvSpPr txBox="1"/>
            <p:nvPr/>
          </p:nvSpPr>
          <p:spPr>
            <a:xfrm rot="10800000">
              <a:off x="9327370" y="1926773"/>
              <a:ext cx="900000" cy="288000"/>
            </a:xfrm>
            <a:prstGeom prst="rect">
              <a:avLst/>
            </a:prstGeom>
            <a:noFill/>
          </p:spPr>
          <p:txBody>
            <a:bodyPr wrap="square" rtlCol="0" anchor="ctr" anchorCtr="0">
              <a:no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zoom</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5" name="组合 94">
            <a:extLst>
              <a:ext uri="{FF2B5EF4-FFF2-40B4-BE49-F238E27FC236}">
                <a16:creationId xmlns:a16="http://schemas.microsoft.com/office/drawing/2014/main" id="{F40E16E7-B5E5-4809-A090-C0FBC54A3CBA}"/>
              </a:ext>
            </a:extLst>
          </p:cNvPr>
          <p:cNvGrpSpPr/>
          <p:nvPr/>
        </p:nvGrpSpPr>
        <p:grpSpPr>
          <a:xfrm rot="10800000">
            <a:off x="2589145" y="4274656"/>
            <a:ext cx="902088" cy="902088"/>
            <a:chOff x="9326326" y="1619729"/>
            <a:chExt cx="902088" cy="902088"/>
          </a:xfrm>
        </p:grpSpPr>
        <p:sp>
          <p:nvSpPr>
            <p:cNvPr id="96" name="Shape 3310">
              <a:extLst>
                <a:ext uri="{FF2B5EF4-FFF2-40B4-BE49-F238E27FC236}">
                  <a16:creationId xmlns:a16="http://schemas.microsoft.com/office/drawing/2014/main" id="{32BA8797-4C8F-48F9-94AA-E64DF0F4D913}"/>
                </a:ext>
              </a:extLst>
            </p:cNvPr>
            <p:cNvSpPr/>
            <p:nvPr/>
          </p:nvSpPr>
          <p:spPr>
            <a:xfrm rot="16200000" flipH="1">
              <a:off x="9326326" y="1619729"/>
              <a:ext cx="902088" cy="9020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3A5063"/>
            </a:solidFill>
            <a:ln w="12700" cap="flat">
              <a:noFill/>
              <a:miter lim="400000"/>
            </a:ln>
            <a:effectLst/>
          </p:spPr>
          <p:txBody>
            <a:bodyPr wrap="square" lIns="0" tIns="0" rIns="0" bIns="0" numCol="1" anchor="ctr">
              <a:noAutofit/>
            </a:bodyPr>
            <a:lstStyle/>
            <a:p>
              <a:pPr algn="ctr" defTabSz="457130"/>
              <a:endParaRPr kern="0" dirty="0">
                <a:solidFill>
                  <a:sysClr val="windowText" lastClr="000000"/>
                </a:solidFill>
                <a:uFill>
                  <a:solidFill/>
                </a:uFill>
                <a:latin typeface="微软雅黑"/>
                <a:ea typeface="微软雅黑"/>
                <a:sym typeface="Calibri"/>
              </a:endParaRPr>
            </a:p>
          </p:txBody>
        </p:sp>
        <p:sp>
          <p:nvSpPr>
            <p:cNvPr id="97" name="文本框 96">
              <a:extLst>
                <a:ext uri="{FF2B5EF4-FFF2-40B4-BE49-F238E27FC236}">
                  <a16:creationId xmlns:a16="http://schemas.microsoft.com/office/drawing/2014/main" id="{9326EDA6-DBF4-4C7C-BEA7-55034224F29A}"/>
                </a:ext>
              </a:extLst>
            </p:cNvPr>
            <p:cNvSpPr txBox="1"/>
            <p:nvPr/>
          </p:nvSpPr>
          <p:spPr>
            <a:xfrm rot="10800000">
              <a:off x="9327370" y="1926773"/>
              <a:ext cx="900000" cy="288000"/>
            </a:xfrm>
            <a:prstGeom prst="rect">
              <a:avLst/>
            </a:prstGeom>
            <a:noFill/>
          </p:spPr>
          <p:txBody>
            <a:bodyPr wrap="square" rtlCol="0" anchor="ctr" anchorCtr="0">
              <a:no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Skype</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8" name="内容占位符 2">
            <a:extLst>
              <a:ext uri="{FF2B5EF4-FFF2-40B4-BE49-F238E27FC236}">
                <a16:creationId xmlns:a16="http://schemas.microsoft.com/office/drawing/2014/main" id="{A448EC70-E0FF-49E4-9D8C-06037717EB21}"/>
              </a:ext>
            </a:extLst>
          </p:cNvPr>
          <p:cNvSpPr txBox="1">
            <a:spLocks/>
          </p:cNvSpPr>
          <p:nvPr/>
        </p:nvSpPr>
        <p:spPr>
          <a:xfrm>
            <a:off x="1394464" y="5510424"/>
            <a:ext cx="9402023" cy="7200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zh-CN" altLang="en-US" sz="1800" dirty="0">
                <a:solidFill>
                  <a:schemeClr val="bg1"/>
                </a:solidFill>
                <a:latin typeface="微软雅黑" panose="020B0503020204020204" pitchFamily="34" charset="-122"/>
                <a:ea typeface="微软雅黑" panose="020B0503020204020204" pitchFamily="34" charset="-122"/>
              </a:rPr>
              <a:t>市场上的软件视频会议品牌众多，但能够支持国产自主可控系统的几乎没有。我们急需一款能够完美支持国产自主可控系统使用的视频会议软件。</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136423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TotalTime>
  <Words>1436</Words>
  <Application>Microsoft Office PowerPoint</Application>
  <PresentationFormat>宽屏</PresentationFormat>
  <Paragraphs>209</Paragraphs>
  <Slides>25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等线 Light</vt:lpstr>
      <vt:lpstr>Microsoft YaHei</vt:lpstr>
      <vt:lpstr>Microsoft YaHei</vt:lpstr>
      <vt:lpstr>Arial</vt:lpstr>
      <vt:lpstr>Office 主题​​</vt:lpstr>
      <vt:lpstr>叁体 · 佳会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叁体 · 佳会（自主可控版） ——目前唯一支持国产计算机系统的软件视频会议产品</vt:lpstr>
      <vt:lpstr>保障通信及数据传输安全的技术手段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 潇俊</dc:creator>
  <cp:lastModifiedBy>杨 潇俊</cp:lastModifiedBy>
  <cp:revision>195</cp:revision>
  <dcterms:created xsi:type="dcterms:W3CDTF">2019-03-22T02:22:54Z</dcterms:created>
  <dcterms:modified xsi:type="dcterms:W3CDTF">2019-05-30T08:21:30Z</dcterms:modified>
</cp:coreProperties>
</file>